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6576000" cy="27432000"/>
  <p:notesSz cx="6858000" cy="9144000"/>
  <p:defaultTextStyle>
    <a:defPPr>
      <a:defRPr lang="en-US"/>
    </a:defPPr>
    <a:lvl1pPr algn="l" defTabSz="1828800" rtl="0" fontAlgn="base">
      <a:spcBef>
        <a:spcPct val="0"/>
      </a:spcBef>
      <a:spcAft>
        <a:spcPct val="0"/>
      </a:spcAft>
      <a:defRPr sz="7200" kern="1200">
        <a:solidFill>
          <a:schemeClr val="tx1"/>
        </a:solidFill>
        <a:latin typeface="Calibri" panose="020F0502020204030204" pitchFamily="34" charset="0"/>
        <a:ea typeface="MS PGothic" panose="020B0600070205080204" pitchFamily="34" charset="-128"/>
        <a:cs typeface="+mn-cs"/>
      </a:defRPr>
    </a:lvl1pPr>
    <a:lvl2pPr marL="1828800" indent="-1371600" algn="l" defTabSz="1828800" rtl="0" fontAlgn="base">
      <a:spcBef>
        <a:spcPct val="0"/>
      </a:spcBef>
      <a:spcAft>
        <a:spcPct val="0"/>
      </a:spcAft>
      <a:defRPr sz="7200" kern="1200">
        <a:solidFill>
          <a:schemeClr val="tx1"/>
        </a:solidFill>
        <a:latin typeface="Calibri" panose="020F0502020204030204" pitchFamily="34" charset="0"/>
        <a:ea typeface="MS PGothic" panose="020B0600070205080204" pitchFamily="34" charset="-128"/>
        <a:cs typeface="+mn-cs"/>
      </a:defRPr>
    </a:lvl2pPr>
    <a:lvl3pPr marL="3657600" indent="-2743200" algn="l" defTabSz="1828800" rtl="0" fontAlgn="base">
      <a:spcBef>
        <a:spcPct val="0"/>
      </a:spcBef>
      <a:spcAft>
        <a:spcPct val="0"/>
      </a:spcAft>
      <a:defRPr sz="7200" kern="1200">
        <a:solidFill>
          <a:schemeClr val="tx1"/>
        </a:solidFill>
        <a:latin typeface="Calibri" panose="020F0502020204030204" pitchFamily="34" charset="0"/>
        <a:ea typeface="MS PGothic" panose="020B0600070205080204" pitchFamily="34" charset="-128"/>
        <a:cs typeface="+mn-cs"/>
      </a:defRPr>
    </a:lvl3pPr>
    <a:lvl4pPr marL="5486400" indent="-4114800" algn="l" defTabSz="1828800" rtl="0" fontAlgn="base">
      <a:spcBef>
        <a:spcPct val="0"/>
      </a:spcBef>
      <a:spcAft>
        <a:spcPct val="0"/>
      </a:spcAft>
      <a:defRPr sz="7200" kern="1200">
        <a:solidFill>
          <a:schemeClr val="tx1"/>
        </a:solidFill>
        <a:latin typeface="Calibri" panose="020F0502020204030204" pitchFamily="34" charset="0"/>
        <a:ea typeface="MS PGothic" panose="020B0600070205080204" pitchFamily="34" charset="-128"/>
        <a:cs typeface="+mn-cs"/>
      </a:defRPr>
    </a:lvl4pPr>
    <a:lvl5pPr marL="7315200" indent="-5486400" algn="l" defTabSz="1828800" rtl="0" fontAlgn="base">
      <a:spcBef>
        <a:spcPct val="0"/>
      </a:spcBef>
      <a:spcAft>
        <a:spcPct val="0"/>
      </a:spcAft>
      <a:defRPr sz="72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72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72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72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7200"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8640">
          <p15:clr>
            <a:srgbClr val="A4A3A4"/>
          </p15:clr>
        </p15:guide>
        <p15:guide id="2" pos="115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21" d="100"/>
          <a:sy n="21" d="100"/>
        </p:scale>
        <p:origin x="900" y="48"/>
      </p:cViewPr>
      <p:guideLst>
        <p:guide orient="horz" pos="8640"/>
        <p:guide pos="115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7FC83E-7558-4030-9687-B5B1F2B895AA}" type="datetimeFigureOut">
              <a:rPr lang="en-US" smtClean="0"/>
              <a:t>4/14/2016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CB5DD9-55D1-45EA-91CD-B5EF1CB8321E}" type="slidenum">
              <a:rPr lang="en-US" smtClean="0"/>
              <a:t>‹#›</a:t>
            </a:fld>
            <a:endParaRPr lang="en-US"/>
          </a:p>
        </p:txBody>
      </p:sp>
    </p:spTree>
    <p:extLst>
      <p:ext uri="{BB962C8B-B14F-4D97-AF65-F5344CB8AC3E}">
        <p14:creationId xmlns:p14="http://schemas.microsoft.com/office/powerpoint/2010/main" val="1621224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CB5DD9-55D1-45EA-91CD-B5EF1CB8321E}" type="slidenum">
              <a:rPr lang="en-US" smtClean="0"/>
              <a:t>1</a:t>
            </a:fld>
            <a:endParaRPr lang="en-US"/>
          </a:p>
        </p:txBody>
      </p:sp>
    </p:spTree>
    <p:extLst>
      <p:ext uri="{BB962C8B-B14F-4D97-AF65-F5344CB8AC3E}">
        <p14:creationId xmlns:p14="http://schemas.microsoft.com/office/powerpoint/2010/main" val="2729558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36576000" cy="27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62874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1098550"/>
            <a:ext cx="32918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60" tIns="182880" rIns="365760" bIns="18288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828800" y="6400800"/>
            <a:ext cx="32918400" cy="1810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60" tIns="182880" rIns="365760" bIns="18288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28800" y="25425400"/>
            <a:ext cx="8534400" cy="1460500"/>
          </a:xfrm>
          <a:prstGeom prst="rect">
            <a:avLst/>
          </a:prstGeom>
        </p:spPr>
        <p:txBody>
          <a:bodyPr vert="horz" wrap="square" lIns="365760" tIns="182880" rIns="365760" bIns="182880" numCol="1" anchor="ctr" anchorCtr="0" compatLnSpc="1">
            <a:prstTxWarp prst="textNoShape">
              <a:avLst/>
            </a:prstTxWarp>
          </a:bodyPr>
          <a:lstStyle>
            <a:lvl1pPr>
              <a:defRPr sz="4800">
                <a:solidFill>
                  <a:srgbClr val="898989"/>
                </a:solidFill>
              </a:defRPr>
            </a:lvl1pPr>
          </a:lstStyle>
          <a:p>
            <a:fld id="{59E8BAED-8B8E-4DE9-A43F-8E51C84DE567}" type="datetimeFigureOut">
              <a:rPr lang="en-US" altLang="en-US"/>
              <a:pPr/>
              <a:t>4/14/2016</a:t>
            </a:fld>
            <a:endParaRPr lang="en-US" altLang="en-US"/>
          </a:p>
        </p:txBody>
      </p:sp>
      <p:sp>
        <p:nvSpPr>
          <p:cNvPr id="5" name="Footer Placeholder 4"/>
          <p:cNvSpPr>
            <a:spLocks noGrp="1"/>
          </p:cNvSpPr>
          <p:nvPr>
            <p:ph type="ftr" sz="quarter" idx="3"/>
          </p:nvPr>
        </p:nvSpPr>
        <p:spPr>
          <a:xfrm>
            <a:off x="12496800" y="25425400"/>
            <a:ext cx="11582400" cy="1460500"/>
          </a:xfrm>
          <a:prstGeom prst="rect">
            <a:avLst/>
          </a:prstGeom>
        </p:spPr>
        <p:txBody>
          <a:bodyPr vert="horz" lIns="365760" tIns="182880" rIns="365760" bIns="182880" rtlCol="0" anchor="ctr"/>
          <a:lstStyle>
            <a:lvl1pPr algn="ctr" fontAlgn="auto">
              <a:spcBef>
                <a:spcPts val="0"/>
              </a:spcBef>
              <a:spcAft>
                <a:spcPts val="0"/>
              </a:spcAft>
              <a:defRPr sz="4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212800" y="25425400"/>
            <a:ext cx="8534400" cy="1460500"/>
          </a:xfrm>
          <a:prstGeom prst="rect">
            <a:avLst/>
          </a:prstGeom>
        </p:spPr>
        <p:txBody>
          <a:bodyPr vert="horz" wrap="square" lIns="365760" tIns="182880" rIns="365760" bIns="182880" numCol="1" anchor="ctr" anchorCtr="0" compatLnSpc="1">
            <a:prstTxWarp prst="textNoShape">
              <a:avLst/>
            </a:prstTxWarp>
          </a:bodyPr>
          <a:lstStyle>
            <a:lvl1pPr algn="r">
              <a:defRPr sz="4800">
                <a:solidFill>
                  <a:srgbClr val="898989"/>
                </a:solidFill>
              </a:defRPr>
            </a:lvl1pPr>
          </a:lstStyle>
          <a:p>
            <a:fld id="{4EAD46E7-EC38-4675-8EDF-8BE807EFD48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1828800" rtl="0" eaLnBrk="0" fontAlgn="base" hangingPunct="0">
        <a:spcBef>
          <a:spcPct val="0"/>
        </a:spcBef>
        <a:spcAft>
          <a:spcPct val="0"/>
        </a:spcAft>
        <a:defRPr sz="17600" kern="1200">
          <a:solidFill>
            <a:schemeClr val="tx1"/>
          </a:solidFill>
          <a:latin typeface="+mj-lt"/>
          <a:ea typeface="MS PGothic" panose="020B0600070205080204" pitchFamily="34" charset="-128"/>
          <a:cs typeface="ＭＳ Ｐゴシック" charset="0"/>
        </a:defRPr>
      </a:lvl1pPr>
      <a:lvl2pPr algn="ctr" defTabSz="1828800" rtl="0" eaLnBrk="0" fontAlgn="base" hangingPunct="0">
        <a:spcBef>
          <a:spcPct val="0"/>
        </a:spcBef>
        <a:spcAft>
          <a:spcPct val="0"/>
        </a:spcAft>
        <a:defRPr sz="17600">
          <a:solidFill>
            <a:schemeClr val="tx1"/>
          </a:solidFill>
          <a:latin typeface="Calibri" charset="0"/>
          <a:ea typeface="MS PGothic" panose="020B0600070205080204" pitchFamily="34" charset="-128"/>
          <a:cs typeface="ＭＳ Ｐゴシック" charset="0"/>
        </a:defRPr>
      </a:lvl2pPr>
      <a:lvl3pPr algn="ctr" defTabSz="1828800" rtl="0" eaLnBrk="0" fontAlgn="base" hangingPunct="0">
        <a:spcBef>
          <a:spcPct val="0"/>
        </a:spcBef>
        <a:spcAft>
          <a:spcPct val="0"/>
        </a:spcAft>
        <a:defRPr sz="17600">
          <a:solidFill>
            <a:schemeClr val="tx1"/>
          </a:solidFill>
          <a:latin typeface="Calibri" charset="0"/>
          <a:ea typeface="MS PGothic" panose="020B0600070205080204" pitchFamily="34" charset="-128"/>
          <a:cs typeface="ＭＳ Ｐゴシック" charset="0"/>
        </a:defRPr>
      </a:lvl3pPr>
      <a:lvl4pPr algn="ctr" defTabSz="1828800" rtl="0" eaLnBrk="0" fontAlgn="base" hangingPunct="0">
        <a:spcBef>
          <a:spcPct val="0"/>
        </a:spcBef>
        <a:spcAft>
          <a:spcPct val="0"/>
        </a:spcAft>
        <a:defRPr sz="17600">
          <a:solidFill>
            <a:schemeClr val="tx1"/>
          </a:solidFill>
          <a:latin typeface="Calibri" charset="0"/>
          <a:ea typeface="MS PGothic" panose="020B0600070205080204" pitchFamily="34" charset="-128"/>
          <a:cs typeface="ＭＳ Ｐゴシック" charset="0"/>
        </a:defRPr>
      </a:lvl4pPr>
      <a:lvl5pPr algn="ctr" defTabSz="1828800" rtl="0" eaLnBrk="0" fontAlgn="base" hangingPunct="0">
        <a:spcBef>
          <a:spcPct val="0"/>
        </a:spcBef>
        <a:spcAft>
          <a:spcPct val="0"/>
        </a:spcAft>
        <a:defRPr sz="17600">
          <a:solidFill>
            <a:schemeClr val="tx1"/>
          </a:solidFill>
          <a:latin typeface="Calibri" charset="0"/>
          <a:ea typeface="MS PGothic" panose="020B0600070205080204" pitchFamily="34" charset="-128"/>
          <a:cs typeface="ＭＳ Ｐゴシック" charset="0"/>
        </a:defRPr>
      </a:lvl5pPr>
      <a:lvl6pPr marL="4572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6pPr>
      <a:lvl7pPr marL="9144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7pPr>
      <a:lvl8pPr marL="13716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8pPr>
      <a:lvl9pPr marL="18288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9pPr>
    </p:titleStyle>
    <p:bodyStyle>
      <a:lvl1pPr marL="1371600" indent="-1371600" algn="l" defTabSz="1828800"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MS PGothic" panose="020B0600070205080204" pitchFamily="34" charset="-128"/>
          <a:cs typeface="ＭＳ Ｐゴシック" charset="0"/>
        </a:defRPr>
      </a:lvl1pPr>
      <a:lvl2pPr marL="2971800" indent="-1143000" algn="l" defTabSz="1828800" rtl="0" eaLnBrk="0" fontAlgn="base" hangingPunct="0">
        <a:spcBef>
          <a:spcPct val="20000"/>
        </a:spcBef>
        <a:spcAft>
          <a:spcPct val="0"/>
        </a:spcAft>
        <a:buFont typeface="Arial" panose="020B0604020202020204" pitchFamily="34" charset="0"/>
        <a:buChar char="–"/>
        <a:defRPr sz="11200" kern="1200">
          <a:solidFill>
            <a:schemeClr val="tx1"/>
          </a:solidFill>
          <a:latin typeface="+mn-lt"/>
          <a:ea typeface="MS PGothic" panose="020B0600070205080204" pitchFamily="34" charset="-128"/>
          <a:cs typeface="+mn-cs"/>
        </a:defRPr>
      </a:lvl2pPr>
      <a:lvl3pPr marL="4572000" indent="-914400" algn="l" defTabSz="1828800"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MS PGothic" panose="020B0600070205080204" pitchFamily="34" charset="-128"/>
          <a:cs typeface="+mn-cs"/>
        </a:defRPr>
      </a:lvl3pPr>
      <a:lvl4pPr marL="6400800" indent="-914400" algn="l" defTabSz="1828800" rtl="0" eaLnBrk="0" fontAlgn="base" hangingPunct="0">
        <a:spcBef>
          <a:spcPct val="20000"/>
        </a:spcBef>
        <a:spcAft>
          <a:spcPct val="0"/>
        </a:spcAft>
        <a:buFont typeface="Arial" panose="020B0604020202020204" pitchFamily="34" charset="0"/>
        <a:buChar char="–"/>
        <a:defRPr sz="8000" kern="1200">
          <a:solidFill>
            <a:schemeClr val="tx1"/>
          </a:solidFill>
          <a:latin typeface="+mn-lt"/>
          <a:ea typeface="MS PGothic" panose="020B0600070205080204" pitchFamily="34" charset="-128"/>
          <a:cs typeface="+mn-cs"/>
        </a:defRPr>
      </a:lvl4pPr>
      <a:lvl5pPr marL="8229600" indent="-914400" algn="l" defTabSz="1828800" rtl="0" eaLnBrk="0" fontAlgn="base" hangingPunct="0">
        <a:spcBef>
          <a:spcPct val="20000"/>
        </a:spcBef>
        <a:spcAft>
          <a:spcPct val="0"/>
        </a:spcAft>
        <a:buFont typeface="Arial" panose="020B0604020202020204" pitchFamily="34" charset="0"/>
        <a:buChar char="»"/>
        <a:defRPr sz="8000" kern="1200">
          <a:solidFill>
            <a:schemeClr val="tx1"/>
          </a:solidFill>
          <a:latin typeface="+mn-lt"/>
          <a:ea typeface="MS PGothic" panose="020B0600070205080204" pitchFamily="34" charset="-128"/>
          <a:cs typeface="+mn-cs"/>
        </a:defRPr>
      </a:lvl5pPr>
      <a:lvl6pPr marL="10058400" indent="-914400" algn="l" defTabSz="1828800" rtl="0" eaLnBrk="1" latinLnBrk="0" hangingPunct="1">
        <a:spcBef>
          <a:spcPct val="20000"/>
        </a:spcBef>
        <a:buFont typeface="Arial"/>
        <a:buChar char="•"/>
        <a:defRPr sz="8000" kern="1200">
          <a:solidFill>
            <a:schemeClr val="tx1"/>
          </a:solidFill>
          <a:latin typeface="+mn-lt"/>
          <a:ea typeface="+mn-ea"/>
          <a:cs typeface="+mn-cs"/>
        </a:defRPr>
      </a:lvl6pPr>
      <a:lvl7pPr marL="11887200" indent="-914400" algn="l" defTabSz="1828800" rtl="0" eaLnBrk="1" latinLnBrk="0" hangingPunct="1">
        <a:spcBef>
          <a:spcPct val="20000"/>
        </a:spcBef>
        <a:buFont typeface="Arial"/>
        <a:buChar char="•"/>
        <a:defRPr sz="8000" kern="1200">
          <a:solidFill>
            <a:schemeClr val="tx1"/>
          </a:solidFill>
          <a:latin typeface="+mn-lt"/>
          <a:ea typeface="+mn-ea"/>
          <a:cs typeface="+mn-cs"/>
        </a:defRPr>
      </a:lvl7pPr>
      <a:lvl8pPr marL="13716000" indent="-914400" algn="l" defTabSz="1828800" rtl="0" eaLnBrk="1" latinLnBrk="0" hangingPunct="1">
        <a:spcBef>
          <a:spcPct val="20000"/>
        </a:spcBef>
        <a:buFont typeface="Arial"/>
        <a:buChar char="•"/>
        <a:defRPr sz="8000" kern="1200">
          <a:solidFill>
            <a:schemeClr val="tx1"/>
          </a:solidFill>
          <a:latin typeface="+mn-lt"/>
          <a:ea typeface="+mn-ea"/>
          <a:cs typeface="+mn-cs"/>
        </a:defRPr>
      </a:lvl8pPr>
      <a:lvl9pPr marL="15544800" indent="-914400" algn="l" defTabSz="1828800" rtl="0" eaLnBrk="1" latinLnBrk="0" hangingPunct="1">
        <a:spcBef>
          <a:spcPct val="20000"/>
        </a:spcBef>
        <a:buFont typeface="Arial"/>
        <a:buChar char="•"/>
        <a:defRPr sz="8000" kern="1200">
          <a:solidFill>
            <a:schemeClr val="tx1"/>
          </a:solidFill>
          <a:latin typeface="+mn-lt"/>
          <a:ea typeface="+mn-ea"/>
          <a:cs typeface="+mn-cs"/>
        </a:defRPr>
      </a:lvl9pPr>
    </p:bodyStyle>
    <p:otherStyle>
      <a:defPPr>
        <a:defRPr lang="en-US"/>
      </a:defPPr>
      <a:lvl1pPr marL="0" algn="l" defTabSz="1828800" rtl="0" eaLnBrk="1" latinLnBrk="0" hangingPunct="1">
        <a:defRPr sz="7200" kern="1200">
          <a:solidFill>
            <a:schemeClr val="tx1"/>
          </a:solidFill>
          <a:latin typeface="+mn-lt"/>
          <a:ea typeface="+mn-ea"/>
          <a:cs typeface="+mn-cs"/>
        </a:defRPr>
      </a:lvl1pPr>
      <a:lvl2pPr marL="1828800" algn="l" defTabSz="1828800" rtl="0" eaLnBrk="1" latinLnBrk="0" hangingPunct="1">
        <a:defRPr sz="7200" kern="1200">
          <a:solidFill>
            <a:schemeClr val="tx1"/>
          </a:solidFill>
          <a:latin typeface="+mn-lt"/>
          <a:ea typeface="+mn-ea"/>
          <a:cs typeface="+mn-cs"/>
        </a:defRPr>
      </a:lvl2pPr>
      <a:lvl3pPr marL="3657600" algn="l" defTabSz="1828800" rtl="0" eaLnBrk="1" latinLnBrk="0" hangingPunct="1">
        <a:defRPr sz="7200" kern="1200">
          <a:solidFill>
            <a:schemeClr val="tx1"/>
          </a:solidFill>
          <a:latin typeface="+mn-lt"/>
          <a:ea typeface="+mn-ea"/>
          <a:cs typeface="+mn-cs"/>
        </a:defRPr>
      </a:lvl3pPr>
      <a:lvl4pPr marL="5486400" algn="l" defTabSz="1828800" rtl="0" eaLnBrk="1" latinLnBrk="0" hangingPunct="1">
        <a:defRPr sz="7200" kern="1200">
          <a:solidFill>
            <a:schemeClr val="tx1"/>
          </a:solidFill>
          <a:latin typeface="+mn-lt"/>
          <a:ea typeface="+mn-ea"/>
          <a:cs typeface="+mn-cs"/>
        </a:defRPr>
      </a:lvl4pPr>
      <a:lvl5pPr marL="7315200" algn="l" defTabSz="1828800" rtl="0" eaLnBrk="1" latinLnBrk="0" hangingPunct="1">
        <a:defRPr sz="7200" kern="1200">
          <a:solidFill>
            <a:schemeClr val="tx1"/>
          </a:solidFill>
          <a:latin typeface="+mn-lt"/>
          <a:ea typeface="+mn-ea"/>
          <a:cs typeface="+mn-cs"/>
        </a:defRPr>
      </a:lvl5pPr>
      <a:lvl6pPr marL="9144000" algn="l" defTabSz="1828800" rtl="0" eaLnBrk="1" latinLnBrk="0" hangingPunct="1">
        <a:defRPr sz="7200" kern="1200">
          <a:solidFill>
            <a:schemeClr val="tx1"/>
          </a:solidFill>
          <a:latin typeface="+mn-lt"/>
          <a:ea typeface="+mn-ea"/>
          <a:cs typeface="+mn-cs"/>
        </a:defRPr>
      </a:lvl6pPr>
      <a:lvl7pPr marL="10972800" algn="l" defTabSz="1828800" rtl="0" eaLnBrk="1" latinLnBrk="0" hangingPunct="1">
        <a:defRPr sz="7200" kern="1200">
          <a:solidFill>
            <a:schemeClr val="tx1"/>
          </a:solidFill>
          <a:latin typeface="+mn-lt"/>
          <a:ea typeface="+mn-ea"/>
          <a:cs typeface="+mn-cs"/>
        </a:defRPr>
      </a:lvl7pPr>
      <a:lvl8pPr marL="12801600" algn="l" defTabSz="1828800" rtl="0" eaLnBrk="1" latinLnBrk="0" hangingPunct="1">
        <a:defRPr sz="7200" kern="1200">
          <a:solidFill>
            <a:schemeClr val="tx1"/>
          </a:solidFill>
          <a:latin typeface="+mn-lt"/>
          <a:ea typeface="+mn-ea"/>
          <a:cs typeface="+mn-cs"/>
        </a:defRPr>
      </a:lvl8pPr>
      <a:lvl9pPr marL="14630400" algn="l" defTabSz="18288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JP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Box 4"/>
          <p:cNvSpPr txBox="1">
            <a:spLocks noChangeArrowheads="1"/>
          </p:cNvSpPr>
          <p:nvPr/>
        </p:nvSpPr>
        <p:spPr bwMode="auto">
          <a:xfrm>
            <a:off x="4146550" y="609600"/>
            <a:ext cx="3242945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n-US" sz="10000" dirty="0" smtClean="0">
                <a:solidFill>
                  <a:schemeClr val="bg1"/>
                </a:solidFill>
                <a:latin typeface="Times New Roman" panose="02020603050405020304" pitchFamily="18" charset="0"/>
              </a:rPr>
              <a:t>Novel </a:t>
            </a:r>
            <a:r>
              <a:rPr lang="en-US" altLang="en-US" sz="10000" dirty="0" err="1" smtClean="0">
                <a:solidFill>
                  <a:schemeClr val="bg1"/>
                </a:solidFill>
                <a:latin typeface="Times New Roman" panose="02020603050405020304" pitchFamily="18" charset="0"/>
              </a:rPr>
              <a:t>Nitroxyl</a:t>
            </a:r>
            <a:r>
              <a:rPr lang="en-US" altLang="en-US" sz="10000" dirty="0" smtClean="0">
                <a:solidFill>
                  <a:schemeClr val="bg1"/>
                </a:solidFill>
                <a:latin typeface="Times New Roman" panose="02020603050405020304" pitchFamily="18" charset="0"/>
              </a:rPr>
              <a:t> Radical Synthesis</a:t>
            </a:r>
            <a:endParaRPr lang="en-US" altLang="en-US" sz="10000" dirty="0">
              <a:solidFill>
                <a:schemeClr val="bg1"/>
              </a:solidFill>
              <a:latin typeface="Times New Roman" panose="02020603050405020304" pitchFamily="18" charset="0"/>
            </a:endParaRPr>
          </a:p>
        </p:txBody>
      </p:sp>
      <p:sp>
        <p:nvSpPr>
          <p:cNvPr id="3074" name="TextBox 5"/>
          <p:cNvSpPr txBox="1">
            <a:spLocks noChangeArrowheads="1"/>
          </p:cNvSpPr>
          <p:nvPr/>
        </p:nvSpPr>
        <p:spPr bwMode="auto">
          <a:xfrm>
            <a:off x="4146550" y="2000418"/>
            <a:ext cx="324294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n-US" sz="6000" dirty="0" smtClean="0">
                <a:solidFill>
                  <a:schemeClr val="bg1"/>
                </a:solidFill>
                <a:latin typeface="Times New Roman" panose="02020603050405020304" pitchFamily="18" charset="0"/>
              </a:rPr>
              <a:t>Max Meier</a:t>
            </a:r>
            <a:r>
              <a:rPr lang="en-US" altLang="en-US" sz="6000" dirty="0" smtClean="0">
                <a:solidFill>
                  <a:schemeClr val="bg1">
                    <a:lumMod val="95000"/>
                  </a:schemeClr>
                </a:solidFill>
                <a:latin typeface="Times New Roman" panose="02020603050405020304" pitchFamily="18" charset="0"/>
              </a:rPr>
              <a:t>, </a:t>
            </a:r>
            <a:r>
              <a:rPr lang="en-US" altLang="en-US" sz="6000" dirty="0" smtClean="0">
                <a:solidFill>
                  <a:schemeClr val="bg1"/>
                </a:solidFill>
                <a:latin typeface="Times New Roman" panose="02020603050405020304" pitchFamily="18" charset="0"/>
              </a:rPr>
              <a:t>mmeier-1@hotmail.com</a:t>
            </a:r>
            <a:endParaRPr lang="en-US" altLang="en-US" sz="6000" dirty="0">
              <a:solidFill>
                <a:schemeClr val="bg1"/>
              </a:solidFill>
              <a:latin typeface="Times New Roman" panose="02020603050405020304" pitchFamily="18" charset="0"/>
            </a:endParaRPr>
          </a:p>
        </p:txBody>
      </p:sp>
      <p:grpSp>
        <p:nvGrpSpPr>
          <p:cNvPr id="3075" name="Group 3"/>
          <p:cNvGrpSpPr>
            <a:grpSpLocks/>
          </p:cNvGrpSpPr>
          <p:nvPr/>
        </p:nvGrpSpPr>
        <p:grpSpPr bwMode="auto">
          <a:xfrm>
            <a:off x="27325638" y="13230655"/>
            <a:ext cx="8369300" cy="10815498"/>
            <a:chOff x="27325399" y="13937909"/>
            <a:chExt cx="8370029" cy="10815614"/>
          </a:xfrm>
        </p:grpSpPr>
        <p:sp>
          <p:nvSpPr>
            <p:cNvPr id="5" name="Rounded Rectangle 4"/>
            <p:cNvSpPr>
              <a:spLocks noChangeArrowheads="1"/>
            </p:cNvSpPr>
            <p:nvPr/>
          </p:nvSpPr>
          <p:spPr bwMode="auto">
            <a:xfrm>
              <a:off x="27325399" y="13937909"/>
              <a:ext cx="8370029" cy="104617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Citations</a:t>
              </a:r>
              <a:endParaRPr lang="en-US" sz="4400" dirty="0">
                <a:solidFill>
                  <a:schemeClr val="lt1"/>
                </a:solidFill>
                <a:latin typeface="Times New Roman" panose="02020603050405020304" pitchFamily="18" charset="0"/>
                <a:ea typeface="+mn-ea"/>
                <a:cs typeface="URWGroteskBol"/>
              </a:endParaRPr>
            </a:p>
          </p:txBody>
        </p:sp>
        <p:sp>
          <p:nvSpPr>
            <p:cNvPr id="3091" name="TextBox 16"/>
            <p:cNvSpPr txBox="1">
              <a:spLocks noChangeArrowheads="1"/>
            </p:cNvSpPr>
            <p:nvPr/>
          </p:nvSpPr>
          <p:spPr bwMode="auto">
            <a:xfrm>
              <a:off x="27325399" y="14950734"/>
              <a:ext cx="8370029" cy="9802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r>
                <a:rPr lang="en-US" sz="2800" dirty="0">
                  <a:latin typeface="Times New Roman" panose="02020603050405020304" pitchFamily="18" charset="0"/>
                </a:rPr>
                <a:t>[1]  </a:t>
              </a:r>
              <a:r>
                <a:rPr lang="en-US" sz="2800" dirty="0" err="1">
                  <a:latin typeface="Times New Roman" panose="02020603050405020304" pitchFamily="18" charset="0"/>
                </a:rPr>
                <a:t>Paletta</a:t>
              </a:r>
              <a:r>
                <a:rPr lang="en-US" sz="2800" dirty="0">
                  <a:latin typeface="Times New Roman" panose="02020603050405020304" pitchFamily="18" charset="0"/>
                </a:rPr>
                <a:t>, Joseph T., Maren Pink, Bridget Foley, </a:t>
              </a:r>
              <a:r>
                <a:rPr lang="en-US" sz="2800" dirty="0" err="1">
                  <a:latin typeface="Times New Roman" panose="02020603050405020304" pitchFamily="18" charset="0"/>
                </a:rPr>
                <a:t>Suchada</a:t>
              </a:r>
              <a:r>
                <a:rPr lang="en-US" sz="2800" dirty="0">
                  <a:latin typeface="Times New Roman" panose="02020603050405020304" pitchFamily="18" charset="0"/>
                </a:rPr>
                <a:t> </a:t>
              </a:r>
              <a:r>
                <a:rPr lang="en-US" sz="2800" dirty="0" err="1">
                  <a:latin typeface="Times New Roman" panose="02020603050405020304" pitchFamily="18" charset="0"/>
                </a:rPr>
                <a:t>Rajca</a:t>
              </a:r>
              <a:r>
                <a:rPr lang="en-US" sz="2800" dirty="0">
                  <a:latin typeface="Times New Roman" panose="02020603050405020304" pitchFamily="18" charset="0"/>
                </a:rPr>
                <a:t>, and Andrzej </a:t>
              </a:r>
              <a:r>
                <a:rPr lang="en-US" sz="2800" dirty="0" err="1">
                  <a:latin typeface="Times New Roman" panose="02020603050405020304" pitchFamily="18" charset="0"/>
                </a:rPr>
                <a:t>Rajca</a:t>
              </a:r>
              <a:r>
                <a:rPr lang="en-US" sz="2800" dirty="0">
                  <a:latin typeface="Times New Roman" panose="02020603050405020304" pitchFamily="18" charset="0"/>
                </a:rPr>
                <a:t>. "Synthesis and Reduction Kinetics of Sterically Shielded </a:t>
              </a:r>
              <a:r>
                <a:rPr lang="en-US" sz="2800" dirty="0" err="1">
                  <a:latin typeface="Times New Roman" panose="02020603050405020304" pitchFamily="18" charset="0"/>
                </a:rPr>
                <a:t>Pyrrolidine</a:t>
              </a:r>
              <a:r>
                <a:rPr lang="en-US" sz="2800" dirty="0">
                  <a:latin typeface="Times New Roman" panose="02020603050405020304" pitchFamily="18" charset="0"/>
                </a:rPr>
                <a:t> </a:t>
              </a:r>
              <a:r>
                <a:rPr lang="en-US" sz="2800" dirty="0" err="1">
                  <a:latin typeface="Times New Roman" panose="02020603050405020304" pitchFamily="18" charset="0"/>
                </a:rPr>
                <a:t>Nitroxides</a:t>
              </a:r>
              <a:r>
                <a:rPr lang="en-US" sz="2800" dirty="0">
                  <a:latin typeface="Times New Roman" panose="02020603050405020304" pitchFamily="18" charset="0"/>
                </a:rPr>
                <a:t>." Org. Lett. Organic Letters 14.20 (2012): 5322-325. Web. </a:t>
              </a:r>
            </a:p>
            <a:p>
              <a:r>
                <a:rPr lang="en-US" sz="2800" dirty="0" smtClean="0">
                  <a:latin typeface="Times New Roman" panose="02020603050405020304" pitchFamily="18" charset="0"/>
                </a:rPr>
                <a:t>[</a:t>
              </a:r>
              <a:r>
                <a:rPr lang="en-US" sz="2800" dirty="0">
                  <a:latin typeface="Times New Roman" panose="02020603050405020304" pitchFamily="18" charset="0"/>
                </a:rPr>
                <a:t>2]  </a:t>
              </a:r>
              <a:r>
                <a:rPr lang="en-US" sz="2800" dirty="0" err="1">
                  <a:latin typeface="Times New Roman" panose="02020603050405020304" pitchFamily="18" charset="0"/>
                </a:rPr>
                <a:t>Rajca</a:t>
              </a:r>
              <a:r>
                <a:rPr lang="en-US" sz="2800" dirty="0">
                  <a:latin typeface="Times New Roman" panose="02020603050405020304" pitchFamily="18" charset="0"/>
                </a:rPr>
                <a:t>, Andrzej, Ying Wang, Michael </a:t>
              </a:r>
              <a:r>
                <a:rPr lang="en-US" sz="2800" dirty="0" err="1">
                  <a:latin typeface="Times New Roman" panose="02020603050405020304" pitchFamily="18" charset="0"/>
                </a:rPr>
                <a:t>Boska</a:t>
              </a:r>
              <a:r>
                <a:rPr lang="en-US" sz="2800" dirty="0">
                  <a:latin typeface="Times New Roman" panose="02020603050405020304" pitchFamily="18" charset="0"/>
                </a:rPr>
                <a:t>, Joseph T. </a:t>
              </a:r>
              <a:r>
                <a:rPr lang="en-US" sz="2800" dirty="0" err="1">
                  <a:latin typeface="Times New Roman" panose="02020603050405020304" pitchFamily="18" charset="0"/>
                </a:rPr>
                <a:t>Paletta</a:t>
              </a:r>
              <a:r>
                <a:rPr lang="en-US" sz="2800" dirty="0">
                  <a:latin typeface="Times New Roman" panose="02020603050405020304" pitchFamily="18" charset="0"/>
                </a:rPr>
                <a:t>, </a:t>
              </a:r>
              <a:r>
                <a:rPr lang="en-US" sz="2800" dirty="0" err="1">
                  <a:latin typeface="Times New Roman" panose="02020603050405020304" pitchFamily="18" charset="0"/>
                </a:rPr>
                <a:t>Arnon</a:t>
              </a:r>
              <a:r>
                <a:rPr lang="en-US" sz="2800" dirty="0">
                  <a:latin typeface="Times New Roman" panose="02020603050405020304" pitchFamily="18" charset="0"/>
                </a:rPr>
                <a:t> </a:t>
              </a:r>
              <a:r>
                <a:rPr lang="en-US" sz="2800" dirty="0" err="1">
                  <a:latin typeface="Times New Roman" panose="02020603050405020304" pitchFamily="18" charset="0"/>
                </a:rPr>
                <a:t>Olankitwanit</a:t>
              </a:r>
              <a:r>
                <a:rPr lang="en-US" sz="2800" dirty="0">
                  <a:latin typeface="Times New Roman" panose="02020603050405020304" pitchFamily="18" charset="0"/>
                </a:rPr>
                <a:t>, Michael A. Swanson, Deborah G. Mitchell, Sandra S. Eaton, Gareth R. Eaton, and </a:t>
              </a:r>
              <a:r>
                <a:rPr lang="en-US" sz="2800" dirty="0" err="1">
                  <a:latin typeface="Times New Roman" panose="02020603050405020304" pitchFamily="18" charset="0"/>
                </a:rPr>
                <a:t>Suchada</a:t>
              </a:r>
              <a:r>
                <a:rPr lang="en-US" sz="2800" dirty="0">
                  <a:latin typeface="Times New Roman" panose="02020603050405020304" pitchFamily="18" charset="0"/>
                </a:rPr>
                <a:t> </a:t>
              </a:r>
              <a:r>
                <a:rPr lang="en-US" sz="2800" dirty="0" err="1">
                  <a:latin typeface="Times New Roman" panose="02020603050405020304" pitchFamily="18" charset="0"/>
                </a:rPr>
                <a:t>Rajca</a:t>
              </a:r>
              <a:r>
                <a:rPr lang="en-US" sz="2800" dirty="0">
                  <a:latin typeface="Times New Roman" panose="02020603050405020304" pitchFamily="18" charset="0"/>
                </a:rPr>
                <a:t>. "Organic Radical Contrast Agents for Magnetic Resonance Imaging." J. Am. Chem. Soc. Journal of the American Chemical Society 134.38 (2012): 15724-5727. Web. </a:t>
              </a:r>
            </a:p>
            <a:p>
              <a:r>
                <a:rPr lang="en-US" sz="2800" dirty="0" smtClean="0">
                  <a:latin typeface="Times New Roman" panose="02020603050405020304" pitchFamily="18" charset="0"/>
                </a:rPr>
                <a:t>[</a:t>
              </a:r>
              <a:r>
                <a:rPr lang="en-US" sz="2800" dirty="0">
                  <a:latin typeface="Times New Roman" panose="02020603050405020304" pitchFamily="18" charset="0"/>
                </a:rPr>
                <a:t>3]  Sakai, Kiyoshi, Ken-</a:t>
              </a:r>
              <a:r>
                <a:rPr lang="en-US" sz="2800" dirty="0" err="1">
                  <a:latin typeface="Times New Roman" panose="02020603050405020304" pitchFamily="18" charset="0"/>
                </a:rPr>
                <a:t>Ichi</a:t>
              </a:r>
              <a:r>
                <a:rPr lang="en-US" sz="2800" dirty="0">
                  <a:latin typeface="Times New Roman" panose="02020603050405020304" pitchFamily="18" charset="0"/>
                </a:rPr>
                <a:t> Yamada, </a:t>
              </a:r>
              <a:r>
                <a:rPr lang="en-US" sz="2800" dirty="0" err="1">
                  <a:latin typeface="Times New Roman" panose="02020603050405020304" pitchFamily="18" charset="0"/>
                </a:rPr>
                <a:t>Toshihide</a:t>
              </a:r>
              <a:r>
                <a:rPr lang="en-US" sz="2800" dirty="0">
                  <a:latin typeface="Times New Roman" panose="02020603050405020304" pitchFamily="18" charset="0"/>
                </a:rPr>
                <a:t> Yamasaki, Yuichi Kinoshita, Fumiya Mito, and Hideo </a:t>
              </a:r>
              <a:r>
                <a:rPr lang="en-US" sz="2800" dirty="0" err="1">
                  <a:latin typeface="Times New Roman" panose="02020603050405020304" pitchFamily="18" charset="0"/>
                </a:rPr>
                <a:t>Utsumi</a:t>
              </a:r>
              <a:r>
                <a:rPr lang="en-US" sz="2800" dirty="0">
                  <a:latin typeface="Times New Roman" panose="02020603050405020304" pitchFamily="18" charset="0"/>
                </a:rPr>
                <a:t>. "Effective 2,6-substitution of </a:t>
              </a:r>
              <a:r>
                <a:rPr lang="en-US" sz="2800" dirty="0" err="1">
                  <a:latin typeface="Times New Roman" panose="02020603050405020304" pitchFamily="18" charset="0"/>
                </a:rPr>
                <a:t>Piperidine</a:t>
              </a:r>
              <a:r>
                <a:rPr lang="en-US" sz="2800" dirty="0">
                  <a:latin typeface="Times New Roman" panose="02020603050405020304" pitchFamily="18" charset="0"/>
                </a:rPr>
                <a:t> </a:t>
              </a:r>
              <a:r>
                <a:rPr lang="en-US" sz="2800" dirty="0" err="1">
                  <a:latin typeface="Times New Roman" panose="02020603050405020304" pitchFamily="18" charset="0"/>
                </a:rPr>
                <a:t>Nitroxyl</a:t>
              </a:r>
              <a:r>
                <a:rPr lang="en-US" sz="2800" dirty="0">
                  <a:latin typeface="Times New Roman" panose="02020603050405020304" pitchFamily="18" charset="0"/>
                </a:rPr>
                <a:t> Radical by Carbonyl Compound." Tetrahedron 66.13 (2010): 2311-315. Web. </a:t>
              </a:r>
            </a:p>
            <a:p>
              <a:r>
                <a:rPr lang="en-US" sz="2800" dirty="0" smtClean="0">
                  <a:latin typeface="Times New Roman" panose="02020603050405020304" pitchFamily="18" charset="0"/>
                </a:rPr>
                <a:t>[</a:t>
              </a:r>
              <a:r>
                <a:rPr lang="en-US" sz="2800" dirty="0">
                  <a:latin typeface="Times New Roman" panose="02020603050405020304" pitchFamily="18" charset="0"/>
                </a:rPr>
                <a:t>4]  Wang, Ying, Joseph T. </a:t>
              </a:r>
              <a:r>
                <a:rPr lang="en-US" sz="2800" dirty="0" err="1">
                  <a:latin typeface="Times New Roman" panose="02020603050405020304" pitchFamily="18" charset="0"/>
                </a:rPr>
                <a:t>Paletta</a:t>
              </a:r>
              <a:r>
                <a:rPr lang="en-US" sz="2800" dirty="0">
                  <a:latin typeface="Times New Roman" panose="02020603050405020304" pitchFamily="18" charset="0"/>
                </a:rPr>
                <a:t>, Kathleen Berg, Erin Reinhart, </a:t>
              </a:r>
              <a:r>
                <a:rPr lang="en-US" sz="2800" dirty="0" err="1">
                  <a:latin typeface="Times New Roman" panose="02020603050405020304" pitchFamily="18" charset="0"/>
                </a:rPr>
                <a:t>Suchada</a:t>
              </a:r>
              <a:r>
                <a:rPr lang="en-US" sz="2800" dirty="0">
                  <a:latin typeface="Times New Roman" panose="02020603050405020304" pitchFamily="18" charset="0"/>
                </a:rPr>
                <a:t> </a:t>
              </a:r>
              <a:r>
                <a:rPr lang="en-US" sz="2800" dirty="0" err="1">
                  <a:latin typeface="Times New Roman" panose="02020603050405020304" pitchFamily="18" charset="0"/>
                </a:rPr>
                <a:t>Rajca</a:t>
              </a:r>
              <a:r>
                <a:rPr lang="en-US" sz="2800" dirty="0">
                  <a:latin typeface="Times New Roman" panose="02020603050405020304" pitchFamily="18" charset="0"/>
                </a:rPr>
                <a:t>, and Andrzej </a:t>
              </a:r>
              <a:r>
                <a:rPr lang="en-US" sz="2800" dirty="0" err="1">
                  <a:latin typeface="Times New Roman" panose="02020603050405020304" pitchFamily="18" charset="0"/>
                </a:rPr>
                <a:t>Rajca</a:t>
              </a:r>
              <a:r>
                <a:rPr lang="en-US" sz="2800" dirty="0">
                  <a:latin typeface="Times New Roman" panose="02020603050405020304" pitchFamily="18" charset="0"/>
                </a:rPr>
                <a:t>. "Synthesis of Unnatural Amino Acids Functionalized with Sterically Shielded </a:t>
              </a:r>
              <a:r>
                <a:rPr lang="en-US" sz="2800" dirty="0" err="1">
                  <a:latin typeface="Times New Roman" panose="02020603050405020304" pitchFamily="18" charset="0"/>
                </a:rPr>
                <a:t>Pyrroline</a:t>
              </a:r>
              <a:r>
                <a:rPr lang="en-US" sz="2800" dirty="0">
                  <a:latin typeface="Times New Roman" panose="02020603050405020304" pitchFamily="18" charset="0"/>
                </a:rPr>
                <a:t> </a:t>
              </a:r>
              <a:r>
                <a:rPr lang="en-US" sz="2800" dirty="0" err="1">
                  <a:latin typeface="Times New Roman" panose="02020603050405020304" pitchFamily="18" charset="0"/>
                </a:rPr>
                <a:t>Nitroxides</a:t>
              </a:r>
              <a:r>
                <a:rPr lang="en-US" sz="2800" dirty="0">
                  <a:latin typeface="Times New Roman" panose="02020603050405020304" pitchFamily="18" charset="0"/>
                </a:rPr>
                <a:t>." Org. Lett. Organic Letters 16.20 (2014): 5298-300. Web. </a:t>
              </a:r>
            </a:p>
          </p:txBody>
        </p:sp>
      </p:grpSp>
      <p:sp>
        <p:nvSpPr>
          <p:cNvPr id="9" name="Rounded Rectangle 8"/>
          <p:cNvSpPr>
            <a:spLocks noChangeArrowheads="1"/>
          </p:cNvSpPr>
          <p:nvPr/>
        </p:nvSpPr>
        <p:spPr bwMode="auto">
          <a:xfrm>
            <a:off x="9555163" y="4765675"/>
            <a:ext cx="17006887" cy="104616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Reaction</a:t>
            </a:r>
            <a:endParaRPr lang="en-US" sz="4400" dirty="0">
              <a:solidFill>
                <a:schemeClr val="lt1"/>
              </a:solidFill>
              <a:latin typeface="Times New Roman" panose="02020603050405020304" pitchFamily="18" charset="0"/>
              <a:ea typeface="+mn-ea"/>
              <a:cs typeface="URWGroteskBol"/>
            </a:endParaRPr>
          </a:p>
        </p:txBody>
      </p:sp>
      <p:grpSp>
        <p:nvGrpSpPr>
          <p:cNvPr id="3081" name="Group 11"/>
          <p:cNvGrpSpPr>
            <a:grpSpLocks/>
          </p:cNvGrpSpPr>
          <p:nvPr/>
        </p:nvGrpSpPr>
        <p:grpSpPr bwMode="auto">
          <a:xfrm>
            <a:off x="654050" y="21634681"/>
            <a:ext cx="8367712" cy="3864887"/>
            <a:chOff x="423314" y="15597020"/>
            <a:chExt cx="8368602" cy="3864840"/>
          </a:xfrm>
        </p:grpSpPr>
        <p:sp>
          <p:nvSpPr>
            <p:cNvPr id="13" name="Rounded Rectangle 12"/>
            <p:cNvSpPr>
              <a:spLocks noChangeArrowheads="1"/>
            </p:cNvSpPr>
            <p:nvPr/>
          </p:nvSpPr>
          <p:spPr bwMode="auto">
            <a:xfrm>
              <a:off x="423314" y="15597020"/>
              <a:ext cx="8368602" cy="104615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Description</a:t>
              </a:r>
              <a:endParaRPr lang="en-US" sz="4400" dirty="0">
                <a:solidFill>
                  <a:schemeClr val="lt1"/>
                </a:solidFill>
                <a:latin typeface="Times New Roman" panose="02020603050405020304" pitchFamily="18" charset="0"/>
                <a:ea typeface="+mn-ea"/>
                <a:cs typeface="URWGroteskBol"/>
              </a:endParaRPr>
            </a:p>
          </p:txBody>
        </p:sp>
        <p:sp>
          <p:nvSpPr>
            <p:cNvPr id="3089" name="TextBox 13"/>
            <p:cNvSpPr txBox="1">
              <a:spLocks noChangeArrowheads="1"/>
            </p:cNvSpPr>
            <p:nvPr/>
          </p:nvSpPr>
          <p:spPr bwMode="auto">
            <a:xfrm>
              <a:off x="423314" y="16676516"/>
              <a:ext cx="8368602" cy="27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r>
                <a:rPr lang="en-US" altLang="en-US" sz="3200" dirty="0" smtClean="0">
                  <a:latin typeface="Times New Roman" panose="02020603050405020304" pitchFamily="18" charset="0"/>
                </a:rPr>
                <a:t>Reaction of 1,2,2,6,6-penatamethyl-piperidine-4-one (A) with ketone (B) and NH</a:t>
              </a:r>
              <a:r>
                <a:rPr lang="en-US" altLang="en-US" sz="3200" baseline="-25000" dirty="0" smtClean="0">
                  <a:latin typeface="Times New Roman" panose="02020603050405020304" pitchFamily="18" charset="0"/>
                </a:rPr>
                <a:t>4</a:t>
              </a:r>
              <a:r>
                <a:rPr lang="en-US" altLang="en-US" sz="3200" dirty="0" smtClean="0">
                  <a:latin typeface="Times New Roman" panose="02020603050405020304" pitchFamily="18" charset="0"/>
                </a:rPr>
                <a:t>Cl in DMSO at 55</a:t>
              </a:r>
              <a:r>
                <a:rPr lang="en-US" altLang="en-US" sz="3200" baseline="30000" dirty="0" smtClean="0">
                  <a:latin typeface="Times New Roman" panose="02020603050405020304" pitchFamily="18" charset="0"/>
                </a:rPr>
                <a:t>O</a:t>
              </a:r>
              <a:r>
                <a:rPr lang="en-US" altLang="en-US" sz="3200" dirty="0" smtClean="0">
                  <a:latin typeface="Times New Roman" panose="02020603050405020304" pitchFamily="18" charset="0"/>
                </a:rPr>
                <a:t>C for 5 </a:t>
              </a:r>
              <a:r>
                <a:rPr lang="en-US" altLang="en-US" sz="3200" dirty="0" err="1" smtClean="0">
                  <a:latin typeface="Times New Roman" panose="02020603050405020304" pitchFamily="18" charset="0"/>
                </a:rPr>
                <a:t>hrs</a:t>
              </a:r>
              <a:r>
                <a:rPr lang="en-US" altLang="en-US" sz="3200" dirty="0" smtClean="0">
                  <a:latin typeface="Times New Roman" panose="02020603050405020304" pitchFamily="18" charset="0"/>
                </a:rPr>
                <a:t> (RXN 1).  Multiple trials using different equivalents of ketones and NH</a:t>
              </a:r>
              <a:r>
                <a:rPr lang="en-US" altLang="en-US" sz="3200" baseline="-25000" dirty="0" smtClean="0">
                  <a:latin typeface="Times New Roman" panose="02020603050405020304" pitchFamily="18" charset="0"/>
                </a:rPr>
                <a:t>4</a:t>
              </a:r>
              <a:r>
                <a:rPr lang="en-US" altLang="en-US" sz="3200" dirty="0" smtClean="0">
                  <a:latin typeface="Times New Roman" panose="02020603050405020304" pitchFamily="18" charset="0"/>
                </a:rPr>
                <a:t>Cl, temperatures, and dilutions were attempted.  </a:t>
              </a:r>
              <a:endParaRPr lang="en-US" altLang="en-US" sz="3200" dirty="0">
                <a:latin typeface="Times New Roman" panose="02020603050405020304" pitchFamily="18" charset="0"/>
              </a:endParaRPr>
            </a:p>
          </p:txBody>
        </p:sp>
      </p:grpSp>
      <p:sp>
        <p:nvSpPr>
          <p:cNvPr id="17" name="Rounded Rectangle 16"/>
          <p:cNvSpPr>
            <a:spLocks noChangeArrowheads="1"/>
          </p:cNvSpPr>
          <p:nvPr/>
        </p:nvSpPr>
        <p:spPr bwMode="auto">
          <a:xfrm>
            <a:off x="654050" y="4678363"/>
            <a:ext cx="8370888" cy="1046162"/>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Background</a:t>
            </a:r>
            <a:endParaRPr lang="en-US" sz="4400" dirty="0">
              <a:solidFill>
                <a:schemeClr val="lt1"/>
              </a:solidFill>
              <a:latin typeface="Times New Roman" panose="02020603050405020304" pitchFamily="18" charset="0"/>
              <a:ea typeface="+mn-ea"/>
              <a:cs typeface="URWGroteskBol"/>
            </a:endParaRPr>
          </a:p>
        </p:txBody>
      </p:sp>
      <p:sp>
        <p:nvSpPr>
          <p:cNvPr id="3085" name="TextBox 14"/>
          <p:cNvSpPr txBox="1">
            <a:spLocks noChangeArrowheads="1"/>
          </p:cNvSpPr>
          <p:nvPr/>
        </p:nvSpPr>
        <p:spPr bwMode="auto">
          <a:xfrm>
            <a:off x="654050" y="5811838"/>
            <a:ext cx="8370888" cy="160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r>
              <a:rPr lang="en-US" sz="3200" dirty="0">
                <a:latin typeface="Times New Roman" panose="02020603050405020304" pitchFamily="18" charset="0"/>
                <a:cs typeface="Times New Roman" panose="02020603050405020304" pitchFamily="18" charset="0"/>
              </a:rPr>
              <a:t>Cyclic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radicals have many </a:t>
            </a:r>
            <a:r>
              <a:rPr lang="en-US" sz="3200" dirty="0" smtClean="0">
                <a:latin typeface="Times New Roman" panose="02020603050405020304" pitchFamily="18" charset="0"/>
                <a:cs typeface="Times New Roman" panose="02020603050405020304" pitchFamily="18" charset="0"/>
              </a:rPr>
              <a:t>applications, </a:t>
            </a:r>
            <a:r>
              <a:rPr lang="en-US" sz="3200" dirty="0">
                <a:latin typeface="Times New Roman" panose="02020603050405020304" pitchFamily="18" charset="0"/>
                <a:cs typeface="Times New Roman" panose="02020603050405020304" pitchFamily="18" charset="0"/>
              </a:rPr>
              <a:t>from preventing </a:t>
            </a:r>
            <a:r>
              <a:rPr lang="en-US" sz="3200" dirty="0" smtClean="0">
                <a:latin typeface="Times New Roman" panose="02020603050405020304" pitchFamily="18" charset="0"/>
                <a:cs typeface="Times New Roman" panose="02020603050405020304" pitchFamily="18" charset="0"/>
              </a:rPr>
              <a:t>radiation-induced </a:t>
            </a:r>
            <a:r>
              <a:rPr lang="en-US" sz="3200" dirty="0">
                <a:latin typeface="Times New Roman" panose="02020603050405020304" pitchFamily="18" charset="0"/>
                <a:cs typeface="Times New Roman" panose="02020603050405020304" pitchFamily="18" charset="0"/>
              </a:rPr>
              <a:t>alopecia to polymerization agents [3].  2,2,5,5-tetrasubstitued </a:t>
            </a:r>
            <a:r>
              <a:rPr lang="en-US" sz="3200" dirty="0" err="1">
                <a:latin typeface="Times New Roman" panose="02020603050405020304" pitchFamily="18" charset="0"/>
                <a:cs typeface="Times New Roman" panose="02020603050405020304" pitchFamily="18" charset="0"/>
              </a:rPr>
              <a:t>pyrrolidine</a:t>
            </a:r>
            <a:r>
              <a:rPr lang="en-US" sz="3200" dirty="0">
                <a:latin typeface="Times New Roman" panose="02020603050405020304" pitchFamily="18" charset="0"/>
                <a:cs typeface="Times New Roman" panose="02020603050405020304" pitchFamily="18" charset="0"/>
              </a:rPr>
              <a:t> and 3-pyrroline radicals are of particular interest because of the relatively long lifespans in biological environments before being reduced.  Magnetic resonance imaging (MRI) typically relies on organometallic contrast agents.  These have been shown to cause fibrosis in patients with renal issues.  </a:t>
            </a:r>
            <a:r>
              <a:rPr lang="en-US" sz="3200" dirty="0" err="1">
                <a:latin typeface="Times New Roman" panose="02020603050405020304" pitchFamily="18" charset="0"/>
                <a:cs typeface="Times New Roman" panose="02020603050405020304" pitchFamily="18" charset="0"/>
              </a:rPr>
              <a:t>Dispirocyclohexyl</a:t>
            </a:r>
            <a:r>
              <a:rPr lang="en-US" sz="3200" dirty="0">
                <a:latin typeface="Times New Roman" panose="02020603050405020304" pitchFamily="18" charset="0"/>
                <a:cs typeface="Times New Roman" panose="02020603050405020304" pitchFamily="18" charset="0"/>
              </a:rPr>
              <a:t> substituted </a:t>
            </a:r>
            <a:r>
              <a:rPr lang="en-US" sz="3200" dirty="0" err="1">
                <a:latin typeface="Times New Roman" panose="02020603050405020304" pitchFamily="18" charset="0"/>
                <a:cs typeface="Times New Roman" panose="02020603050405020304" pitchFamily="18" charset="0"/>
              </a:rPr>
              <a:t>pyrrolidine</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radicals have been incorporated into poly(ethylene glycol) </a:t>
            </a:r>
            <a:r>
              <a:rPr lang="en-US" sz="3200" dirty="0" err="1">
                <a:latin typeface="Times New Roman" panose="02020603050405020304" pitchFamily="18" charset="0"/>
                <a:cs typeface="Times New Roman" panose="02020603050405020304" pitchFamily="18" charset="0"/>
              </a:rPr>
              <a:t>polyproylenimine</a:t>
            </a:r>
            <a:r>
              <a:rPr lang="en-US" sz="3200" dirty="0">
                <a:latin typeface="Times New Roman" panose="02020603050405020304" pitchFamily="18" charset="0"/>
                <a:cs typeface="Times New Roman" panose="02020603050405020304" pitchFamily="18" charset="0"/>
              </a:rPr>
              <a:t> dendrimer complexes for use as organic radical contrast agents [2].  2,2,5,5-tetraethyl and -</a:t>
            </a:r>
            <a:r>
              <a:rPr lang="en-US" sz="3200" dirty="0" err="1">
                <a:latin typeface="Times New Roman" panose="02020603050405020304" pitchFamily="18" charset="0"/>
                <a:cs typeface="Times New Roman" panose="02020603050405020304" pitchFamily="18" charset="0"/>
              </a:rPr>
              <a:t>dispirocyclohexyl</a:t>
            </a:r>
            <a:r>
              <a:rPr lang="en-US" sz="3200" dirty="0">
                <a:latin typeface="Times New Roman" panose="02020603050405020304" pitchFamily="18" charset="0"/>
                <a:cs typeface="Times New Roman" panose="02020603050405020304" pitchFamily="18" charset="0"/>
              </a:rPr>
              <a:t> substituted 3-pyrroline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radicals have been effectively incorporated into amino acids for use as spin labels to study protein synthesis [4].  The kinetics of reduction of variously substituted </a:t>
            </a:r>
            <a:r>
              <a:rPr lang="en-US" sz="3200" dirty="0" err="1">
                <a:latin typeface="Times New Roman" panose="02020603050405020304" pitchFamily="18" charset="0"/>
                <a:cs typeface="Times New Roman" panose="02020603050405020304" pitchFamily="18" charset="0"/>
              </a:rPr>
              <a:t>pyrrolidine</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nitroxyl</a:t>
            </a: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radicals has been studied using </a:t>
            </a:r>
            <a:r>
              <a:rPr lang="en-US" sz="3200" dirty="0" smtClean="0">
                <a:latin typeface="Times New Roman" panose="02020603050405020304" pitchFamily="18" charset="0"/>
                <a:cs typeface="Times New Roman" panose="02020603050405020304" pitchFamily="18" charset="0"/>
              </a:rPr>
              <a:t>electron </a:t>
            </a:r>
            <a:r>
              <a:rPr lang="en-US" sz="3200" dirty="0">
                <a:latin typeface="Times New Roman" panose="02020603050405020304" pitchFamily="18" charset="0"/>
                <a:cs typeface="Times New Roman" panose="02020603050405020304" pitchFamily="18" charset="0"/>
              </a:rPr>
              <a:t>paramagnetic resonance (</a:t>
            </a:r>
            <a:r>
              <a:rPr lang="en-US" sz="3200" dirty="0" smtClean="0">
                <a:latin typeface="Times New Roman" panose="02020603050405020304" pitchFamily="18" charset="0"/>
                <a:cs typeface="Times New Roman" panose="02020603050405020304" pitchFamily="18" charset="0"/>
              </a:rPr>
              <a:t>EPR) and </a:t>
            </a:r>
            <a:r>
              <a:rPr lang="en-US" sz="3200" dirty="0">
                <a:latin typeface="Times New Roman" panose="02020603050405020304" pitchFamily="18" charset="0"/>
                <a:cs typeface="Times New Roman" panose="02020603050405020304" pitchFamily="18" charset="0"/>
              </a:rPr>
              <a:t>the rates vary widely based on the protecting groups substituted to the 2,2,5,5 positions [1].  The synthesis of the various five-membered-cyclic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radicals begins with the corresponding 2,2,6,6-tetrasubstituted-piperidine-4-one compound.  T</a:t>
            </a:r>
            <a:r>
              <a:rPr lang="en-US" sz="3200" dirty="0" smtClean="0">
                <a:latin typeface="Times New Roman" panose="02020603050405020304" pitchFamily="18" charset="0"/>
                <a:cs typeface="Times New Roman" panose="02020603050405020304" pitchFamily="18" charset="0"/>
              </a:rPr>
              <a:t>he </a:t>
            </a:r>
            <a:r>
              <a:rPr lang="en-US" sz="3200" dirty="0">
                <a:latin typeface="Times New Roman" panose="02020603050405020304" pitchFamily="18" charset="0"/>
                <a:cs typeface="Times New Roman" panose="02020603050405020304" pitchFamily="18" charset="0"/>
              </a:rPr>
              <a:t>synthesis of novel compounds in this class is of </a:t>
            </a:r>
            <a:r>
              <a:rPr lang="en-US" sz="3200" dirty="0" smtClean="0">
                <a:latin typeface="Times New Roman" panose="02020603050405020304" pitchFamily="18" charset="0"/>
                <a:cs typeface="Times New Roman" panose="02020603050405020304" pitchFamily="18" charset="0"/>
              </a:rPr>
              <a:t>interest</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because the corresponding </a:t>
            </a:r>
            <a:r>
              <a:rPr lang="en-US" sz="3200" dirty="0" err="1" smtClean="0">
                <a:latin typeface="Times New Roman" panose="02020603050405020304" pitchFamily="18" charset="0"/>
                <a:cs typeface="Times New Roman" panose="02020603050405020304" pitchFamily="18" charset="0"/>
              </a:rPr>
              <a:t>nitroxyl</a:t>
            </a:r>
            <a:r>
              <a:rPr lang="en-US" sz="3200" dirty="0" smtClean="0">
                <a:latin typeface="Times New Roman" panose="02020603050405020304" pitchFamily="18" charset="0"/>
                <a:cs typeface="Times New Roman" panose="02020603050405020304" pitchFamily="18" charset="0"/>
              </a:rPr>
              <a:t> radicals have potentially different properties from those previously synthesized, which may be utilized in the aforementioned medical research.</a:t>
            </a:r>
            <a:endParaRPr lang="en-US" sz="3200" dirty="0">
              <a:latin typeface="Times New Roman" panose="02020603050405020304" pitchFamily="18" charset="0"/>
              <a:cs typeface="Times New Roman" panose="02020603050405020304" pitchFamily="18" charset="0"/>
            </a:endParaRPr>
          </a:p>
        </p:txBody>
      </p:sp>
      <p:grpSp>
        <p:nvGrpSpPr>
          <p:cNvPr id="21" name="Group 11"/>
          <p:cNvGrpSpPr>
            <a:grpSpLocks/>
          </p:cNvGrpSpPr>
          <p:nvPr/>
        </p:nvGrpSpPr>
        <p:grpSpPr bwMode="auto">
          <a:xfrm>
            <a:off x="27327226" y="4760343"/>
            <a:ext cx="8367712" cy="8727757"/>
            <a:chOff x="423314" y="15597020"/>
            <a:chExt cx="8368602" cy="8727652"/>
          </a:xfrm>
        </p:grpSpPr>
        <p:sp>
          <p:nvSpPr>
            <p:cNvPr id="22" name="Rounded Rectangle 21"/>
            <p:cNvSpPr>
              <a:spLocks noChangeArrowheads="1"/>
            </p:cNvSpPr>
            <p:nvPr/>
          </p:nvSpPr>
          <p:spPr bwMode="auto">
            <a:xfrm>
              <a:off x="423314" y="15597020"/>
              <a:ext cx="8368602" cy="104615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Purpose</a:t>
              </a:r>
              <a:endParaRPr lang="en-US" sz="4400" dirty="0">
                <a:solidFill>
                  <a:schemeClr val="lt1"/>
                </a:solidFill>
                <a:latin typeface="Times New Roman" panose="02020603050405020304" pitchFamily="18" charset="0"/>
                <a:ea typeface="+mn-ea"/>
                <a:cs typeface="URWGroteskBol"/>
              </a:endParaRPr>
            </a:p>
          </p:txBody>
        </p:sp>
        <p:sp>
          <p:nvSpPr>
            <p:cNvPr id="23" name="TextBox 13"/>
            <p:cNvSpPr txBox="1">
              <a:spLocks noChangeArrowheads="1"/>
            </p:cNvSpPr>
            <p:nvPr/>
          </p:nvSpPr>
          <p:spPr bwMode="auto">
            <a:xfrm>
              <a:off x="423314" y="16676516"/>
              <a:ext cx="8368602" cy="76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r>
                <a:rPr lang="en-US" sz="3200" dirty="0">
                  <a:latin typeface="Times New Roman" panose="02020603050405020304" pitchFamily="18" charset="0"/>
                  <a:cs typeface="Times New Roman" panose="02020603050405020304" pitchFamily="18" charset="0"/>
                </a:rPr>
                <a:t>The purpose of this research is to synthesize a novel compound, </a:t>
              </a:r>
              <a:r>
                <a:rPr lang="en-US" sz="3200" dirty="0" smtClean="0">
                  <a:latin typeface="Times New Roman" panose="02020603050405020304" pitchFamily="18" charset="0"/>
                  <a:cs typeface="Times New Roman" panose="02020603050405020304" pitchFamily="18" charset="0"/>
                </a:rPr>
                <a:t>2,2,6,6-dispirocyclobutyl-piperidine-4-one (P), </a:t>
              </a:r>
              <a:r>
                <a:rPr lang="en-US" sz="3200" dirty="0">
                  <a:latin typeface="Times New Roman" panose="02020603050405020304" pitchFamily="18" charset="0"/>
                  <a:cs typeface="Times New Roman" panose="02020603050405020304" pitchFamily="18" charset="0"/>
                </a:rPr>
                <a:t>for use as an oxidation reactant to form the corresponding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  This is to be conducted using a reliable method for a variety of </a:t>
              </a:r>
              <a:r>
                <a:rPr lang="en-US" sz="3200" dirty="0" smtClean="0">
                  <a:latin typeface="Times New Roman" panose="02020603050405020304" pitchFamily="18" charset="0"/>
                  <a:cs typeface="Times New Roman" panose="02020603050405020304" pitchFamily="18" charset="0"/>
                </a:rPr>
                <a:t>2,2,6,6-tetrasubstituted </a:t>
              </a:r>
              <a:r>
                <a:rPr lang="en-US" sz="3200" dirty="0">
                  <a:latin typeface="Times New Roman" panose="02020603050405020304" pitchFamily="18" charset="0"/>
                  <a:cs typeface="Times New Roman" panose="02020603050405020304" pitchFamily="18" charset="0"/>
                </a:rPr>
                <a:t>piperidine-4-one compounds as detailed by Sakai et al. [3].  Sakai uses a variety of 6-member cyclic ketones, which are quite stable.  It was attempted to use 4-member cyclic ketones to research the effectiveness of 2,6-substitution using a less-stable carbonyl compound</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Cyclobutanone</a:t>
              </a:r>
              <a:r>
                <a:rPr lang="en-US" sz="3200" dirty="0" smtClean="0">
                  <a:latin typeface="Times New Roman" panose="02020603050405020304" pitchFamily="18" charset="0"/>
                  <a:cs typeface="Times New Roman" panose="02020603050405020304" pitchFamily="18" charset="0"/>
                </a:rPr>
                <a:t> and 3-oxycetanone were used as candidates for this reaction.  Both are delicate, expensive ketones.</a:t>
              </a:r>
              <a:endParaRPr lang="en-US" sz="3200" dirty="0">
                <a:latin typeface="Times New Roman" panose="02020603050405020304" pitchFamily="18" charset="0"/>
                <a:cs typeface="Times New Roman" panose="02020603050405020304" pitchFamily="18" charset="0"/>
              </a:endParaRPr>
            </a:p>
            <a:p>
              <a:pPr eaLnBrk="1" hangingPunct="1"/>
              <a:endParaRPr lang="en-US" altLang="en-US" sz="2800" dirty="0">
                <a:latin typeface="Times New Roman" panose="02020603050405020304" pitchFamily="18" charset="0"/>
              </a:endParaRPr>
            </a:p>
          </p:txBody>
        </p:sp>
      </p:grpSp>
      <p:grpSp>
        <p:nvGrpSpPr>
          <p:cNvPr id="18" name="Group 11"/>
          <p:cNvGrpSpPr>
            <a:grpSpLocks/>
          </p:cNvGrpSpPr>
          <p:nvPr/>
        </p:nvGrpSpPr>
        <p:grpSpPr bwMode="auto">
          <a:xfrm>
            <a:off x="9690894" y="16793122"/>
            <a:ext cx="8367712" cy="8789312"/>
            <a:chOff x="423314" y="15597020"/>
            <a:chExt cx="8368602" cy="8789205"/>
          </a:xfrm>
        </p:grpSpPr>
        <p:sp>
          <p:nvSpPr>
            <p:cNvPr id="19" name="Rounded Rectangle 18"/>
            <p:cNvSpPr>
              <a:spLocks noChangeArrowheads="1"/>
            </p:cNvSpPr>
            <p:nvPr/>
          </p:nvSpPr>
          <p:spPr bwMode="auto">
            <a:xfrm>
              <a:off x="423314" y="15597020"/>
              <a:ext cx="8368602" cy="104615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Separation</a:t>
              </a:r>
              <a:endParaRPr lang="en-US" sz="4400" dirty="0">
                <a:solidFill>
                  <a:schemeClr val="lt1"/>
                </a:solidFill>
                <a:latin typeface="Times New Roman" panose="02020603050405020304" pitchFamily="18" charset="0"/>
                <a:ea typeface="+mn-ea"/>
                <a:cs typeface="URWGroteskBol"/>
              </a:endParaRPr>
            </a:p>
          </p:txBody>
        </p:sp>
        <p:sp>
          <p:nvSpPr>
            <p:cNvPr id="20" name="TextBox 13"/>
            <p:cNvSpPr txBox="1">
              <a:spLocks noChangeArrowheads="1"/>
            </p:cNvSpPr>
            <p:nvPr/>
          </p:nvSpPr>
          <p:spPr bwMode="auto">
            <a:xfrm>
              <a:off x="423314" y="16676516"/>
              <a:ext cx="8368602" cy="770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pPr eaLnBrk="1" hangingPunct="1"/>
              <a:r>
                <a:rPr lang="en-US" sz="3200" dirty="0" smtClean="0">
                  <a:latin typeface="Times New Roman" panose="02020603050405020304" pitchFamily="18" charset="0"/>
                  <a:cs typeface="Times New Roman" panose="02020603050405020304" pitchFamily="18" charset="0"/>
                </a:rPr>
                <a:t>Separation of the product (P) from the starting </a:t>
              </a:r>
              <a:r>
                <a:rPr lang="en-US" sz="3200" dirty="0" err="1" smtClean="0">
                  <a:latin typeface="Times New Roman" panose="02020603050405020304" pitchFamily="18" charset="0"/>
                  <a:cs typeface="Times New Roman" panose="02020603050405020304" pitchFamily="18" charset="0"/>
                </a:rPr>
                <a:t>pentamethyl</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piperidine</a:t>
              </a:r>
              <a:r>
                <a:rPr lang="en-US" sz="3200" dirty="0" smtClean="0">
                  <a:latin typeface="Times New Roman" panose="02020603050405020304" pitchFamily="18" charset="0"/>
                  <a:cs typeface="Times New Roman" panose="02020603050405020304" pitchFamily="18" charset="0"/>
                </a:rPr>
                <a:t> (A) is difficult due to the similarity in molecular mass (169 vs. 179), moieties, and structure.  The product solution is first diluted with water and </a:t>
              </a:r>
              <a:r>
                <a:rPr lang="en-US" sz="3200" dirty="0" err="1" smtClean="0">
                  <a:latin typeface="Times New Roman" panose="02020603050405020304" pitchFamily="18" charset="0"/>
                  <a:cs typeface="Times New Roman" panose="02020603050405020304" pitchFamily="18" charset="0"/>
                </a:rPr>
                <a:t>HCl</a:t>
              </a:r>
              <a:r>
                <a:rPr lang="en-US" sz="3200" dirty="0" smtClean="0">
                  <a:latin typeface="Times New Roman" panose="02020603050405020304" pitchFamily="18" charset="0"/>
                  <a:cs typeface="Times New Roman" panose="02020603050405020304" pitchFamily="18" charset="0"/>
                </a:rPr>
                <a:t>, extracted with ether to remove non-alkaloid products, neutralized with K</a:t>
              </a:r>
              <a:r>
                <a:rPr lang="en-US" sz="3200" baseline="-25000" dirty="0" smtClean="0">
                  <a:latin typeface="Times New Roman" panose="02020603050405020304" pitchFamily="18" charset="0"/>
                  <a:cs typeface="Times New Roman" panose="02020603050405020304" pitchFamily="18" charset="0"/>
                </a:rPr>
                <a:t>2</a:t>
              </a:r>
              <a:r>
                <a:rPr lang="en-US" sz="3200" dirty="0" smtClean="0">
                  <a:latin typeface="Times New Roman" panose="02020603050405020304" pitchFamily="18" charset="0"/>
                  <a:cs typeface="Times New Roman" panose="02020603050405020304" pitchFamily="18" charset="0"/>
                </a:rPr>
                <a:t>CO</a:t>
              </a:r>
              <a:r>
                <a:rPr lang="en-US" sz="3200" baseline="-25000" dirty="0" smtClean="0">
                  <a:latin typeface="Times New Roman" panose="02020603050405020304" pitchFamily="18" charset="0"/>
                  <a:cs typeface="Times New Roman" panose="02020603050405020304" pitchFamily="18" charset="0"/>
                </a:rPr>
                <a:t>3</a:t>
              </a:r>
              <a:r>
                <a:rPr lang="en-US" sz="3200" dirty="0" smtClean="0">
                  <a:latin typeface="Times New Roman" panose="02020603050405020304" pitchFamily="18" charset="0"/>
                  <a:cs typeface="Times New Roman" panose="02020603050405020304" pitchFamily="18" charset="0"/>
                </a:rPr>
                <a:t>, and then extracted with ethyl acetate, all at 0</a:t>
              </a:r>
              <a:r>
                <a:rPr lang="en-US" sz="3200" baseline="30000" dirty="0" smtClean="0">
                  <a:latin typeface="Times New Roman" panose="02020603050405020304" pitchFamily="18" charset="0"/>
                  <a:cs typeface="Times New Roman" panose="02020603050405020304" pitchFamily="18" charset="0"/>
                </a:rPr>
                <a:t>O</a:t>
              </a:r>
              <a:r>
                <a:rPr lang="en-US" sz="3200" dirty="0" smtClean="0">
                  <a:latin typeface="Times New Roman" panose="02020603050405020304" pitchFamily="18" charset="0"/>
                  <a:cs typeface="Times New Roman" panose="02020603050405020304" pitchFamily="18" charset="0"/>
                </a:rPr>
                <a:t>C.  ESI of the this fraction shows starting material (A+H, 170), product (P, 179), and sodium conjugated product (</a:t>
              </a:r>
              <a:r>
                <a:rPr lang="en-US" sz="3200" dirty="0" err="1" smtClean="0">
                  <a:latin typeface="Times New Roman" panose="02020603050405020304" pitchFamily="18" charset="0"/>
                  <a:cs typeface="Times New Roman" panose="02020603050405020304" pitchFamily="18" charset="0"/>
                </a:rPr>
                <a:t>P+Na</a:t>
              </a:r>
              <a:r>
                <a:rPr lang="en-US" sz="3200" dirty="0" smtClean="0">
                  <a:latin typeface="Times New Roman" panose="02020603050405020304" pitchFamily="18" charset="0"/>
                  <a:cs typeface="Times New Roman" panose="02020603050405020304" pitchFamily="18" charset="0"/>
                </a:rPr>
                <a:t>, 202). Separation was attempted using plate, thin layer </a:t>
              </a:r>
              <a:r>
                <a:rPr lang="en-US" sz="3200" dirty="0" err="1" smtClean="0">
                  <a:latin typeface="Times New Roman" panose="02020603050405020304" pitchFamily="18" charset="0"/>
                  <a:cs typeface="Times New Roman" panose="02020603050405020304" pitchFamily="18" charset="0"/>
                </a:rPr>
                <a:t>chromotography</a:t>
              </a:r>
              <a:r>
                <a:rPr lang="en-US" sz="3200" dirty="0" smtClean="0">
                  <a:latin typeface="Times New Roman" panose="02020603050405020304" pitchFamily="18" charset="0"/>
                  <a:cs typeface="Times New Roman" panose="02020603050405020304" pitchFamily="18" charset="0"/>
                </a:rPr>
                <a:t>.  ESI of resulting fractions yielded promising results (Fig. </a:t>
              </a:r>
              <a:r>
                <a:rPr lang="en-US" sz="3200" dirty="0">
                  <a:latin typeface="Times New Roman" panose="02020603050405020304" pitchFamily="18" charset="0"/>
                  <a:cs typeface="Times New Roman" panose="02020603050405020304" pitchFamily="18" charset="0"/>
                </a:rPr>
                <a:t>2</a:t>
              </a:r>
              <a:r>
                <a:rPr lang="en-US" sz="3200" dirty="0" smtClean="0">
                  <a:latin typeface="Times New Roman" panose="02020603050405020304" pitchFamily="18" charset="0"/>
                  <a:cs typeface="Times New Roman" panose="02020603050405020304" pitchFamily="18" charset="0"/>
                </a:rPr>
                <a:t>).  In all trials, following plate separation, no 179 product was seen; however, 202 became more prominent.</a:t>
              </a:r>
              <a:endParaRPr lang="en-US" altLang="en-US" sz="3200" dirty="0">
                <a:latin typeface="Times New Roman" panose="02020603050405020304" pitchFamily="18" charset="0"/>
              </a:endParaRPr>
            </a:p>
          </p:txBody>
        </p:sp>
      </p:grpSp>
      <p:graphicFrame>
        <p:nvGraphicFramePr>
          <p:cNvPr id="2" name="Object 1"/>
          <p:cNvGraphicFramePr>
            <a:graphicFrameLocks noChangeAspect="1"/>
          </p:cNvGraphicFramePr>
          <p:nvPr>
            <p:extLst>
              <p:ext uri="{D42A27DB-BD31-4B8C-83A1-F6EECF244321}">
                <p14:modId xmlns:p14="http://schemas.microsoft.com/office/powerpoint/2010/main" val="2572189370"/>
              </p:ext>
            </p:extLst>
          </p:nvPr>
        </p:nvGraphicFramePr>
        <p:xfrm>
          <a:off x="10732483" y="6506410"/>
          <a:ext cx="9197644" cy="2389940"/>
        </p:xfrm>
        <a:graphic>
          <a:graphicData uri="http://schemas.openxmlformats.org/presentationml/2006/ole">
            <mc:AlternateContent xmlns:mc="http://schemas.openxmlformats.org/markup-compatibility/2006">
              <mc:Choice xmlns:v="urn:schemas-microsoft-com:vml" Requires="v">
                <p:oleObj spid="_x0000_s1061" name="CS ChemDraw Drawing" r:id="rId4" imgW="6249513" imgH="1624505" progId="ChemDraw.Document.6.0">
                  <p:embed/>
                </p:oleObj>
              </mc:Choice>
              <mc:Fallback>
                <p:oleObj name="CS ChemDraw Drawing" r:id="rId4" imgW="6249513" imgH="1624505" progId="ChemDraw.Document.6.0">
                  <p:embed/>
                  <p:pic>
                    <p:nvPicPr>
                      <p:cNvPr id="0" name=""/>
                      <p:cNvPicPr/>
                      <p:nvPr/>
                    </p:nvPicPr>
                    <p:blipFill>
                      <a:blip r:embed="rId5"/>
                      <a:stretch>
                        <a:fillRect/>
                      </a:stretch>
                    </p:blipFill>
                    <p:spPr>
                      <a:xfrm>
                        <a:off x="10732483" y="6506410"/>
                        <a:ext cx="9197644" cy="2389940"/>
                      </a:xfrm>
                      <a:prstGeom prst="rect">
                        <a:avLst/>
                      </a:prstGeom>
                    </p:spPr>
                  </p:pic>
                </p:oleObj>
              </mc:Fallback>
            </mc:AlternateContent>
          </a:graphicData>
        </a:graphic>
      </p:graphicFrame>
      <p:grpSp>
        <p:nvGrpSpPr>
          <p:cNvPr id="24" name="Group 11"/>
          <p:cNvGrpSpPr>
            <a:grpSpLocks/>
          </p:cNvGrpSpPr>
          <p:nvPr/>
        </p:nvGrpSpPr>
        <p:grpSpPr bwMode="auto">
          <a:xfrm>
            <a:off x="18432263" y="16797130"/>
            <a:ext cx="8367712" cy="8789312"/>
            <a:chOff x="423314" y="15597020"/>
            <a:chExt cx="8368602" cy="8789205"/>
          </a:xfrm>
        </p:grpSpPr>
        <p:sp>
          <p:nvSpPr>
            <p:cNvPr id="25" name="Rounded Rectangle 24"/>
            <p:cNvSpPr>
              <a:spLocks noChangeArrowheads="1"/>
            </p:cNvSpPr>
            <p:nvPr/>
          </p:nvSpPr>
          <p:spPr bwMode="auto">
            <a:xfrm>
              <a:off x="423314" y="15597020"/>
              <a:ext cx="8368602" cy="104615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Times New Roman" panose="02020603050405020304" pitchFamily="18" charset="0"/>
                  <a:ea typeface="+mn-ea"/>
                  <a:cs typeface="URWGroteskBol"/>
                </a:rPr>
                <a:t>Results</a:t>
              </a:r>
              <a:endParaRPr lang="en-US" sz="4400" dirty="0">
                <a:solidFill>
                  <a:schemeClr val="lt1"/>
                </a:solidFill>
                <a:latin typeface="Times New Roman" panose="02020603050405020304" pitchFamily="18" charset="0"/>
                <a:ea typeface="+mn-ea"/>
                <a:cs typeface="URWGroteskBol"/>
              </a:endParaRPr>
            </a:p>
          </p:txBody>
        </p:sp>
        <p:sp>
          <p:nvSpPr>
            <p:cNvPr id="26" name="TextBox 13"/>
            <p:cNvSpPr txBox="1">
              <a:spLocks noChangeArrowheads="1"/>
            </p:cNvSpPr>
            <p:nvPr/>
          </p:nvSpPr>
          <p:spPr bwMode="auto">
            <a:xfrm>
              <a:off x="423314" y="16676516"/>
              <a:ext cx="8368602" cy="770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panose="020F0502020204030204" pitchFamily="34" charset="0"/>
                  <a:ea typeface="MS PGothic" panose="020B0600070205080204" pitchFamily="34" charset="-128"/>
                </a:defRPr>
              </a:lvl1pPr>
              <a:lvl2pPr marL="742950" indent="-285750" eaLnBrk="0" hangingPunct="0">
                <a:defRPr sz="7200">
                  <a:solidFill>
                    <a:schemeClr val="tx1"/>
                  </a:solidFill>
                  <a:latin typeface="Calibri" panose="020F0502020204030204" pitchFamily="34" charset="0"/>
                  <a:ea typeface="MS PGothic" panose="020B0600070205080204" pitchFamily="34" charset="-128"/>
                </a:defRPr>
              </a:lvl2pPr>
              <a:lvl3pPr marL="1143000" indent="-228600" eaLnBrk="0" hangingPunct="0">
                <a:defRPr sz="7200">
                  <a:solidFill>
                    <a:schemeClr val="tx1"/>
                  </a:solidFill>
                  <a:latin typeface="Calibri" panose="020F0502020204030204" pitchFamily="34" charset="0"/>
                  <a:ea typeface="MS PGothic" panose="020B0600070205080204" pitchFamily="34" charset="-128"/>
                </a:defRPr>
              </a:lvl3pPr>
              <a:lvl4pPr marL="1600200" indent="-228600" eaLnBrk="0" hangingPunct="0">
                <a:defRPr sz="7200">
                  <a:solidFill>
                    <a:schemeClr val="tx1"/>
                  </a:solidFill>
                  <a:latin typeface="Calibri" panose="020F0502020204030204" pitchFamily="34" charset="0"/>
                  <a:ea typeface="MS PGothic" panose="020B0600070205080204" pitchFamily="34" charset="-128"/>
                </a:defRPr>
              </a:lvl4pPr>
              <a:lvl5pPr marL="2057400" indent="-228600" eaLnBrk="0" hangingPunct="0">
                <a:defRPr sz="7200">
                  <a:solidFill>
                    <a:schemeClr val="tx1"/>
                  </a:solidFill>
                  <a:latin typeface="Calibri" panose="020F0502020204030204" pitchFamily="34" charset="0"/>
                  <a:ea typeface="MS PGothic" panose="020B0600070205080204" pitchFamily="34" charset="-128"/>
                </a:defRPr>
              </a:lvl5pPr>
              <a:lvl6pPr marL="25146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6pPr>
              <a:lvl7pPr marL="29718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7pPr>
              <a:lvl8pPr marL="34290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8pPr>
              <a:lvl9pPr marL="3886200" indent="-228600" defTabSz="1828800" eaLnBrk="0" fontAlgn="base" hangingPunct="0">
                <a:spcBef>
                  <a:spcPct val="0"/>
                </a:spcBef>
                <a:spcAft>
                  <a:spcPct val="0"/>
                </a:spcAft>
                <a:defRPr sz="7200">
                  <a:solidFill>
                    <a:schemeClr val="tx1"/>
                  </a:solidFill>
                  <a:latin typeface="Calibri" panose="020F0502020204030204" pitchFamily="34" charset="0"/>
                  <a:ea typeface="MS PGothic" panose="020B0600070205080204" pitchFamily="34" charset="-128"/>
                </a:defRPr>
              </a:lvl9pPr>
            </a:lstStyle>
            <a:p>
              <a:pPr eaLnBrk="1" hangingPunct="1"/>
              <a:r>
                <a:rPr lang="en-US" altLang="en-US" sz="3200" dirty="0">
                  <a:latin typeface="Times New Roman" panose="02020603050405020304" pitchFamily="18" charset="0"/>
                </a:rPr>
                <a:t>Detection of the product was attempted using </a:t>
              </a:r>
              <a:r>
                <a:rPr lang="en-US" altLang="en-US" sz="3200" dirty="0">
                  <a:latin typeface="Times New Roman" panose="02020603050405020304" pitchFamily="18" charset="0"/>
                  <a:cs typeface="Times New Roman" panose="02020603050405020304" pitchFamily="18" charset="0"/>
                </a:rPr>
                <a:t>n</a:t>
              </a:r>
              <a:r>
                <a:rPr lang="en-US" sz="3200" dirty="0">
                  <a:latin typeface="Times New Roman" panose="02020603050405020304" pitchFamily="18" charset="0"/>
                  <a:cs typeface="Times New Roman" panose="02020603050405020304" pitchFamily="18" charset="0"/>
                </a:rPr>
                <a:t>uclear magnetic resonance (NMR) and electro spray ionization (ESI) </a:t>
              </a:r>
              <a:r>
                <a:rPr lang="en-US" sz="3200" dirty="0" smtClean="0">
                  <a:latin typeface="Times New Roman" panose="02020603050405020304" pitchFamily="18" charset="0"/>
                  <a:cs typeface="Times New Roman" panose="02020603050405020304" pitchFamily="18" charset="0"/>
                </a:rPr>
                <a:t>spectroscopies. Detection of the product molecule using NMR is difficult due to its similarity in structure to the starting molecule.  Good conditions for RXN 1 were found to be 6.4 </a:t>
              </a:r>
              <a:r>
                <a:rPr lang="en-US" sz="3200" dirty="0" err="1" smtClean="0">
                  <a:latin typeface="Times New Roman" panose="02020603050405020304" pitchFamily="18" charset="0"/>
                  <a:cs typeface="Times New Roman" panose="02020603050405020304" pitchFamily="18" charset="0"/>
                </a:rPr>
                <a:t>mmol</a:t>
              </a:r>
              <a:r>
                <a:rPr lang="en-US" sz="3200" dirty="0" smtClean="0">
                  <a:latin typeface="Times New Roman" panose="02020603050405020304" pitchFamily="18" charset="0"/>
                  <a:cs typeface="Times New Roman" panose="02020603050405020304" pitchFamily="18" charset="0"/>
                </a:rPr>
                <a:t> B, 5.4 </a:t>
              </a:r>
              <a:r>
                <a:rPr lang="en-US" sz="3200" dirty="0" err="1" smtClean="0">
                  <a:latin typeface="Times New Roman" panose="02020603050405020304" pitchFamily="18" charset="0"/>
                  <a:cs typeface="Times New Roman" panose="02020603050405020304" pitchFamily="18" charset="0"/>
                </a:rPr>
                <a:t>mmol</a:t>
              </a:r>
              <a:r>
                <a:rPr lang="en-US" sz="3200" dirty="0" smtClean="0">
                  <a:latin typeface="Times New Roman" panose="02020603050405020304" pitchFamily="18" charset="0"/>
                  <a:cs typeface="Times New Roman" panose="02020603050405020304" pitchFamily="18" charset="0"/>
                </a:rPr>
                <a:t> NH</a:t>
              </a:r>
              <a:r>
                <a:rPr lang="en-US" sz="3200" baseline="-25000" dirty="0" smtClean="0">
                  <a:latin typeface="Times New Roman" panose="02020603050405020304" pitchFamily="18" charset="0"/>
                  <a:cs typeface="Times New Roman" panose="02020603050405020304" pitchFamily="18" charset="0"/>
                </a:rPr>
                <a:t>4</a:t>
              </a:r>
              <a:r>
                <a:rPr lang="en-US" sz="3200" dirty="0" smtClean="0">
                  <a:latin typeface="Times New Roman" panose="02020603050405020304" pitchFamily="18" charset="0"/>
                  <a:cs typeface="Times New Roman" panose="02020603050405020304" pitchFamily="18" charset="0"/>
                </a:rPr>
                <a:t>Cl, and 16 mL DMSO per </a:t>
              </a:r>
              <a:r>
                <a:rPr lang="en-US" sz="3200" dirty="0" err="1" smtClean="0">
                  <a:latin typeface="Times New Roman" panose="02020603050405020304" pitchFamily="18" charset="0"/>
                  <a:cs typeface="Times New Roman" panose="02020603050405020304" pitchFamily="18" charset="0"/>
                </a:rPr>
                <a:t>mmol</a:t>
              </a:r>
              <a:r>
                <a:rPr lang="en-US" sz="3200" dirty="0" smtClean="0">
                  <a:latin typeface="Times New Roman" panose="02020603050405020304" pitchFamily="18" charset="0"/>
                  <a:cs typeface="Times New Roman" panose="02020603050405020304" pitchFamily="18" charset="0"/>
                </a:rPr>
                <a:t> A.</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The key to the reaction is dilution to prevent side-reactions of the unstable 4-member rings with one another.  Trials attempting to react 3-oxycetanone with A proved unsuccessful.  Future </a:t>
              </a:r>
              <a:r>
                <a:rPr lang="en-US" sz="3200" dirty="0">
                  <a:latin typeface="Times New Roman" panose="02020603050405020304" pitchFamily="18" charset="0"/>
                  <a:cs typeface="Times New Roman" panose="02020603050405020304" pitchFamily="18" charset="0"/>
                </a:rPr>
                <a:t>work includes oxidation of the product into the corresponding </a:t>
              </a:r>
              <a:r>
                <a:rPr lang="en-US" sz="3200" dirty="0" err="1">
                  <a:latin typeface="Times New Roman" panose="02020603050405020304" pitchFamily="18" charset="0"/>
                  <a:cs typeface="Times New Roman" panose="02020603050405020304" pitchFamily="18" charset="0"/>
                </a:rPr>
                <a:t>nitroxyl</a:t>
              </a:r>
              <a:r>
                <a:rPr lang="en-US" sz="3200" dirty="0">
                  <a:latin typeface="Times New Roman" panose="02020603050405020304" pitchFamily="18" charset="0"/>
                  <a:cs typeface="Times New Roman" panose="02020603050405020304" pitchFamily="18" charset="0"/>
                </a:rPr>
                <a:t> radical using MCPBA in </a:t>
              </a:r>
              <a:r>
                <a:rPr lang="en-US" sz="3200" dirty="0" smtClean="0">
                  <a:latin typeface="Times New Roman" panose="02020603050405020304" pitchFamily="18" charset="0"/>
                  <a:cs typeface="Times New Roman" panose="02020603050405020304" pitchFamily="18" charset="0"/>
                </a:rPr>
                <a:t>DCM followed by spin measurement using EPR spectroscopy.   </a:t>
              </a:r>
              <a:endParaRPr lang="en-US" altLang="en-US" sz="3200" dirty="0">
                <a:latin typeface="Times New Roman" panose="02020603050405020304" pitchFamily="18" charset="0"/>
              </a:endParaRPr>
            </a:p>
          </p:txBody>
        </p:sp>
      </p:grpSp>
      <p:sp>
        <p:nvSpPr>
          <p:cNvPr id="3" name="TextBox 2"/>
          <p:cNvSpPr txBox="1"/>
          <p:nvPr/>
        </p:nvSpPr>
        <p:spPr>
          <a:xfrm>
            <a:off x="19886735" y="15455356"/>
            <a:ext cx="4953600" cy="954107"/>
          </a:xfrm>
          <a:prstGeom prst="rect">
            <a:avLst/>
          </a:prstGeom>
          <a:noFill/>
        </p:spPr>
        <p:txBody>
          <a:bodyPr wrap="none" rtlCol="0">
            <a:spAutoFit/>
          </a:bodyPr>
          <a:lstStyle/>
          <a:p>
            <a:r>
              <a:rPr lang="en-US" sz="2800" dirty="0" smtClean="0">
                <a:latin typeface="Times New Roman" pitchFamily="18" charset="0"/>
                <a:cs typeface="Times New Roman" pitchFamily="18" charset="0"/>
              </a:rPr>
              <a:t>Figure 2:  ESI of PTLC fraction</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0.1</a:t>
            </a:r>
            <a:r>
              <a:rPr lang="en-US" sz="2800" dirty="0">
                <a:latin typeface="Times New Roman" pitchFamily="18" charset="0"/>
                <a:cs typeface="Times New Roman" pitchFamily="18" charset="0"/>
              </a:rPr>
              <a:t>% HCOOH in </a:t>
            </a:r>
            <a:r>
              <a:rPr lang="en-US" sz="2800" dirty="0" err="1">
                <a:latin typeface="Times New Roman" pitchFamily="18" charset="0"/>
                <a:cs typeface="Times New Roman" pitchFamily="18" charset="0"/>
              </a:rPr>
              <a:t>MeOH</a:t>
            </a:r>
            <a:r>
              <a:rPr lang="en-US" sz="2800" dirty="0">
                <a:latin typeface="Times New Roman" pitchFamily="18" charset="0"/>
                <a:cs typeface="Times New Roman" pitchFamily="18" charset="0"/>
              </a:rPr>
              <a:t>.</a:t>
            </a:r>
          </a:p>
        </p:txBody>
      </p:sp>
      <p:sp>
        <p:nvSpPr>
          <p:cNvPr id="27" name="TextBox 26"/>
          <p:cNvSpPr txBox="1"/>
          <p:nvPr/>
        </p:nvSpPr>
        <p:spPr>
          <a:xfrm>
            <a:off x="21031945" y="7431791"/>
            <a:ext cx="5052986" cy="584775"/>
          </a:xfrm>
          <a:prstGeom prst="rect">
            <a:avLst/>
          </a:prstGeom>
          <a:noFill/>
        </p:spPr>
        <p:txBody>
          <a:bodyPr wrap="none" rtlCol="0">
            <a:spAutoFit/>
          </a:bodyPr>
          <a:lstStyle/>
          <a:p>
            <a:r>
              <a:rPr lang="en-US" sz="3200" dirty="0" smtClean="0">
                <a:latin typeface="Times New Roman" pitchFamily="18" charset="0"/>
                <a:cs typeface="Times New Roman" pitchFamily="18" charset="0"/>
              </a:rPr>
              <a:t>A + B </a:t>
            </a:r>
            <a:r>
              <a:rPr lang="en-US" sz="3200" dirty="0" smtClean="0">
                <a:latin typeface="Times New Roman" pitchFamily="18" charset="0"/>
                <a:cs typeface="Times New Roman" pitchFamily="18" charset="0"/>
                <a:sym typeface="Wingdings" pitchFamily="2" charset="2"/>
              </a:rPr>
              <a:t> P	</a:t>
            </a:r>
            <a:r>
              <a:rPr lang="en-US" sz="3200" dirty="0">
                <a:latin typeface="Times New Roman" pitchFamily="18" charset="0"/>
                <a:cs typeface="Times New Roman" pitchFamily="18" charset="0"/>
                <a:sym typeface="Wingdings" pitchFamily="2" charset="2"/>
              </a:rPr>
              <a:t> </a:t>
            </a:r>
            <a:r>
              <a:rPr lang="en-US" sz="3200" dirty="0" smtClean="0">
                <a:latin typeface="Times New Roman" pitchFamily="18" charset="0"/>
                <a:cs typeface="Times New Roman" pitchFamily="18" charset="0"/>
                <a:sym typeface="Wingdings" pitchFamily="2" charset="2"/>
              </a:rPr>
              <a:t>                 RXN 1</a:t>
            </a:r>
          </a:p>
        </p:txBody>
      </p:sp>
      <p:sp>
        <p:nvSpPr>
          <p:cNvPr id="28" name="TextBox 27"/>
          <p:cNvSpPr txBox="1"/>
          <p:nvPr/>
        </p:nvSpPr>
        <p:spPr>
          <a:xfrm>
            <a:off x="11266102" y="15396567"/>
            <a:ext cx="5750292" cy="954107"/>
          </a:xfrm>
          <a:prstGeom prst="rect">
            <a:avLst/>
          </a:prstGeom>
          <a:noFill/>
        </p:spPr>
        <p:txBody>
          <a:bodyPr wrap="none" rtlCol="0">
            <a:spAutoFit/>
          </a:bodyPr>
          <a:lstStyle/>
          <a:p>
            <a:r>
              <a:rPr lang="en-US" sz="2800" dirty="0" smtClean="0">
                <a:latin typeface="Times New Roman" pitchFamily="18" charset="0"/>
                <a:cs typeface="Times New Roman" pitchFamily="18" charset="0"/>
              </a:rPr>
              <a:t>Figure </a:t>
            </a:r>
            <a:r>
              <a:rPr lang="en-US" sz="2800" dirty="0">
                <a:latin typeface="Times New Roman" pitchFamily="18" charset="0"/>
                <a:cs typeface="Times New Roman" pitchFamily="18" charset="0"/>
              </a:rPr>
              <a:t>1</a:t>
            </a:r>
            <a:r>
              <a:rPr lang="en-US" sz="2800" dirty="0" smtClean="0">
                <a:latin typeface="Times New Roman" pitchFamily="18" charset="0"/>
                <a:cs typeface="Times New Roman" pitchFamily="18" charset="0"/>
              </a:rPr>
              <a:t>:  ESI fol</a:t>
            </a:r>
            <a:r>
              <a:rPr lang="en-US" sz="2800" dirty="0">
                <a:latin typeface="Times New Roman" pitchFamily="18" charset="0"/>
                <a:cs typeface="Times New Roman" pitchFamily="18" charset="0"/>
              </a:rPr>
              <a:t>l</a:t>
            </a:r>
            <a:r>
              <a:rPr lang="en-US" sz="2800" dirty="0" smtClean="0">
                <a:latin typeface="Times New Roman" pitchFamily="18" charset="0"/>
                <a:cs typeface="Times New Roman" pitchFamily="18" charset="0"/>
              </a:rPr>
              <a:t>owing acid workup, </a:t>
            </a:r>
          </a:p>
          <a:p>
            <a:r>
              <a:rPr lang="en-US" sz="2800" dirty="0" smtClean="0">
                <a:latin typeface="Times New Roman" pitchFamily="18" charset="0"/>
                <a:cs typeface="Times New Roman" pitchFamily="18" charset="0"/>
              </a:rPr>
              <a:t>0.1</a:t>
            </a:r>
            <a:r>
              <a:rPr lang="en-US" sz="2800" dirty="0">
                <a:latin typeface="Times New Roman" pitchFamily="18" charset="0"/>
                <a:cs typeface="Times New Roman" pitchFamily="18" charset="0"/>
              </a:rPr>
              <a:t>% HCOOH in </a:t>
            </a:r>
            <a:r>
              <a:rPr lang="en-US" sz="2800" dirty="0" err="1" smtClean="0">
                <a:latin typeface="Times New Roman" pitchFamily="18" charset="0"/>
                <a:cs typeface="Times New Roman" pitchFamily="18" charset="0"/>
              </a:rPr>
              <a:t>MeOH</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pic>
        <p:nvPicPr>
          <p:cNvPr id="1046" name="Picture 22" descr="F:\Image000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8734" y="9406646"/>
            <a:ext cx="7712031" cy="596361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27327227" y="24053385"/>
            <a:ext cx="8367711" cy="1569660"/>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Especial thanks to </a:t>
            </a:r>
            <a:r>
              <a:rPr lang="en-US" altLang="en-US" sz="3200" b="1" dirty="0">
                <a:latin typeface="Times New Roman" panose="02020603050405020304" pitchFamily="18" charset="0"/>
              </a:rPr>
              <a:t>Joseph T. </a:t>
            </a:r>
            <a:r>
              <a:rPr lang="en-US" altLang="en-US" sz="3200" b="1" dirty="0" err="1" smtClean="0">
                <a:latin typeface="Times New Roman" panose="02020603050405020304" pitchFamily="18" charset="0"/>
              </a:rPr>
              <a:t>Paletta</a:t>
            </a:r>
            <a:r>
              <a:rPr lang="en-US" altLang="en-US" sz="3200" b="1" dirty="0" smtClean="0">
                <a:latin typeface="Times New Roman" panose="02020603050405020304" pitchFamily="18" charset="0"/>
              </a:rPr>
              <a:t>, Dr</a:t>
            </a:r>
            <a:r>
              <a:rPr lang="en-US" altLang="en-US" sz="3200" b="1" dirty="0">
                <a:latin typeface="Times New Roman" panose="02020603050405020304" pitchFamily="18" charset="0"/>
              </a:rPr>
              <a:t>. Andrzej </a:t>
            </a:r>
            <a:r>
              <a:rPr lang="en-US" altLang="en-US" sz="3200" b="1" dirty="0" err="1" smtClean="0">
                <a:latin typeface="Times New Roman" panose="02020603050405020304" pitchFamily="18" charset="0"/>
              </a:rPr>
              <a:t>Rajca</a:t>
            </a:r>
            <a:r>
              <a:rPr lang="en-US" altLang="en-US" sz="3200" b="1" dirty="0" smtClean="0">
                <a:latin typeface="Times New Roman" pitchFamily="18" charset="0"/>
                <a:cs typeface="Times New Roman" pitchFamily="18" charset="0"/>
              </a:rPr>
              <a:t>, and </a:t>
            </a:r>
            <a:r>
              <a:rPr lang="en-US" sz="3200" b="1" dirty="0" smtClean="0">
                <a:latin typeface="Times New Roman" pitchFamily="18" charset="0"/>
                <a:cs typeface="Times New Roman" pitchFamily="18" charset="0"/>
              </a:rPr>
              <a:t>the rest of the Department of Chemistry for their patience and support.</a:t>
            </a: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60000">
            <a:off x="18697252" y="9407463"/>
            <a:ext cx="7807398" cy="6037185"/>
          </a:xfrm>
          <a:prstGeom prst="rect">
            <a:avLst/>
          </a:prstGeom>
        </p:spPr>
      </p:pic>
      <p:sp>
        <p:nvSpPr>
          <p:cNvPr id="6" name="Rectangle 5"/>
          <p:cNvSpPr/>
          <p:nvPr/>
        </p:nvSpPr>
        <p:spPr>
          <a:xfrm>
            <a:off x="18542198" y="9163050"/>
            <a:ext cx="220463" cy="67693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3163</TotalTime>
  <Words>692</Words>
  <Application>Microsoft Office PowerPoint</Application>
  <PresentationFormat>Custom</PresentationFormat>
  <Paragraphs>25</Paragraphs>
  <Slides>1</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10" baseType="lpstr">
      <vt:lpstr>MS PGothic</vt:lpstr>
      <vt:lpstr>MS PGothic</vt:lpstr>
      <vt:lpstr>Arial</vt:lpstr>
      <vt:lpstr>Calibri</vt:lpstr>
      <vt:lpstr>Times New Roman</vt:lpstr>
      <vt:lpstr>URWGroteskBol</vt:lpstr>
      <vt:lpstr>Wingdings</vt:lpstr>
      <vt:lpstr>Office Theme</vt:lpstr>
      <vt:lpstr>CS ChemDraw Drawing</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Jefferson Holland</dc:creator>
  <cp:lastModifiedBy>Paul Royster</cp:lastModifiedBy>
  <cp:revision>56</cp:revision>
  <dcterms:created xsi:type="dcterms:W3CDTF">2014-11-21T15:33:19Z</dcterms:created>
  <dcterms:modified xsi:type="dcterms:W3CDTF">2016-04-14T20:24:10Z</dcterms:modified>
</cp:coreProperties>
</file>