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7" r:id="rId2"/>
    <p:sldId id="259" r:id="rId3"/>
    <p:sldId id="261" r:id="rId4"/>
    <p:sldId id="263" r:id="rId5"/>
    <p:sldId id="264" r:id="rId6"/>
    <p:sldId id="265" r:id="rId7"/>
    <p:sldId id="266" r:id="rId8"/>
    <p:sldId id="267" r:id="rId9"/>
    <p:sldId id="268" r:id="rId10"/>
    <p:sldId id="269" r:id="rId11"/>
    <p:sldId id="270" r:id="rId12"/>
    <p:sldId id="271" r:id="rId13"/>
    <p:sldId id="272" r:id="rId14"/>
    <p:sldId id="273" r:id="rId15"/>
    <p:sldId id="274"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615" autoAdjust="0"/>
  </p:normalViewPr>
  <p:slideViewPr>
    <p:cSldViewPr>
      <p:cViewPr>
        <p:scale>
          <a:sx n="108" d="100"/>
          <a:sy n="108" d="100"/>
        </p:scale>
        <p:origin x="-1008" y="-48"/>
      </p:cViewPr>
      <p:guideLst>
        <p:guide orient="horz" pos="2160"/>
        <p:guide pos="2880"/>
      </p:guideLst>
    </p:cSldViewPr>
  </p:slideViewPr>
  <p:outlineViewPr>
    <p:cViewPr>
      <p:scale>
        <a:sx n="33" d="100"/>
        <a:sy n="33" d="100"/>
      </p:scale>
      <p:origin x="0" y="1668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BC3454-502A-4467-8A9F-CD9595659790}" type="datetimeFigureOut">
              <a:rPr lang="en-US" smtClean="0"/>
              <a:pPr/>
              <a:t>10/31/2013</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1C8266-59E7-4DDA-94DC-8A2E4B89D015}" type="slidenum">
              <a:rPr lang="en-ZA" smtClean="0"/>
              <a:pPr/>
              <a:t>‹#›</a:t>
            </a:fld>
            <a:endParaRPr lang="en-ZA"/>
          </a:p>
        </p:txBody>
      </p:sp>
    </p:spTree>
    <p:extLst>
      <p:ext uri="{BB962C8B-B14F-4D97-AF65-F5344CB8AC3E}">
        <p14:creationId xmlns:p14="http://schemas.microsoft.com/office/powerpoint/2010/main" val="31201193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C0DB2D6F-3074-4F9C-851D-DEE8C202F59D}" type="slidenum">
              <a:rPr lang="en-ZA" smtClean="0"/>
              <a:pPr/>
              <a:t>5</a:t>
            </a:fld>
            <a:endParaRPr lang="en-ZA"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Slide Number Placeholder 3"/>
          <p:cNvSpPr>
            <a:spLocks noGrp="1"/>
          </p:cNvSpPr>
          <p:nvPr>
            <p:ph type="sldNum" sz="quarter" idx="10"/>
          </p:nvPr>
        </p:nvSpPr>
        <p:spPr/>
        <p:txBody>
          <a:bodyPr/>
          <a:lstStyle/>
          <a:p>
            <a:fld id="{C0DB2D6F-3074-4F9C-851D-DEE8C202F59D}" type="slidenum">
              <a:rPr lang="en-ZA" smtClean="0"/>
              <a:pPr/>
              <a:t>6</a:t>
            </a:fld>
            <a:endParaRPr lang="en-Z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D865A058-0FD0-4336-96CC-99FC98F461B6}" type="datetimeFigureOut">
              <a:rPr lang="en-US" smtClean="0"/>
              <a:pPr/>
              <a:t>10/31/2013</a:t>
            </a:fld>
            <a:endParaRPr lang="en-ZA"/>
          </a:p>
        </p:txBody>
      </p:sp>
      <p:sp>
        <p:nvSpPr>
          <p:cNvPr id="17" name="Footer Placeholder 16"/>
          <p:cNvSpPr>
            <a:spLocks noGrp="1"/>
          </p:cNvSpPr>
          <p:nvPr>
            <p:ph type="ftr" sz="quarter" idx="11"/>
          </p:nvPr>
        </p:nvSpPr>
        <p:spPr/>
        <p:txBody>
          <a:bodyPr/>
          <a:lstStyle/>
          <a:p>
            <a:endParaRPr lang="en-ZA"/>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859399F-38A2-4FA0-8ABB-7EA8C30E2E6F}" type="slidenum">
              <a:rPr lang="en-ZA" smtClean="0"/>
              <a:pPr/>
              <a:t>‹#›</a:t>
            </a:fld>
            <a:endParaRPr lang="en-ZA"/>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65A058-0FD0-4336-96CC-99FC98F461B6}" type="datetimeFigureOut">
              <a:rPr lang="en-US" smtClean="0"/>
              <a:pPr/>
              <a:t>10/31/2013</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B859399F-38A2-4FA0-8ABB-7EA8C30E2E6F}" type="slidenum">
              <a:rPr lang="en-ZA" smtClean="0"/>
              <a:pPr/>
              <a:t>‹#›</a:t>
            </a:fld>
            <a:endParaRPr lang="en-Z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865A058-0FD0-4336-96CC-99FC98F461B6}" type="datetimeFigureOut">
              <a:rPr lang="en-US" smtClean="0"/>
              <a:pPr/>
              <a:t>10/31/2013</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B859399F-38A2-4FA0-8ABB-7EA8C30E2E6F}" type="slidenum">
              <a:rPr lang="en-ZA" smtClean="0"/>
              <a:pPr/>
              <a:t>‹#›</a:t>
            </a:fld>
            <a:endParaRPr lang="en-Z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865A058-0FD0-4336-96CC-99FC98F461B6}" type="datetimeFigureOut">
              <a:rPr lang="en-US" smtClean="0"/>
              <a:pPr/>
              <a:t>10/31/2013</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B859399F-38A2-4FA0-8ABB-7EA8C30E2E6F}" type="slidenum">
              <a:rPr lang="en-ZA" smtClean="0"/>
              <a:pPr/>
              <a:t>‹#›</a:t>
            </a:fld>
            <a:endParaRPr lang="en-ZA"/>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865A058-0FD0-4336-96CC-99FC98F461B6}" type="datetimeFigureOut">
              <a:rPr lang="en-US" smtClean="0"/>
              <a:pPr/>
              <a:t>10/31/2013</a:t>
            </a:fld>
            <a:endParaRPr lang="en-ZA"/>
          </a:p>
        </p:txBody>
      </p:sp>
      <p:sp>
        <p:nvSpPr>
          <p:cNvPr id="5" name="Footer Placeholder 4"/>
          <p:cNvSpPr>
            <a:spLocks noGrp="1"/>
          </p:cNvSpPr>
          <p:nvPr>
            <p:ph type="ftr" sz="quarter" idx="11"/>
          </p:nvPr>
        </p:nvSpPr>
        <p:spPr>
          <a:xfrm>
            <a:off x="800100" y="6172200"/>
            <a:ext cx="4000500" cy="457200"/>
          </a:xfrm>
        </p:spPr>
        <p:txBody>
          <a:bodyPr/>
          <a:lstStyle/>
          <a:p>
            <a:endParaRPr lang="en-ZA"/>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859399F-38A2-4FA0-8ABB-7EA8C30E2E6F}" type="slidenum">
              <a:rPr lang="en-ZA" smtClean="0"/>
              <a:pPr/>
              <a:t>‹#›</a:t>
            </a:fld>
            <a:endParaRPr lang="en-Z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865A058-0FD0-4336-96CC-99FC98F461B6}" type="datetimeFigureOut">
              <a:rPr lang="en-US" smtClean="0"/>
              <a:pPr/>
              <a:t>10/31/2013</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B859399F-38A2-4FA0-8ABB-7EA8C30E2E6F}" type="slidenum">
              <a:rPr lang="en-ZA" smtClean="0"/>
              <a:pPr/>
              <a:t>‹#›</a:t>
            </a:fld>
            <a:endParaRPr lang="en-ZA"/>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865A058-0FD0-4336-96CC-99FC98F461B6}" type="datetimeFigureOut">
              <a:rPr lang="en-US" smtClean="0"/>
              <a:pPr/>
              <a:t>10/31/2013</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B859399F-38A2-4FA0-8ABB-7EA8C30E2E6F}" type="slidenum">
              <a:rPr lang="en-ZA" smtClean="0"/>
              <a:pPr/>
              <a:t>‹#›</a:t>
            </a:fld>
            <a:endParaRPr lang="en-ZA"/>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865A058-0FD0-4336-96CC-99FC98F461B6}" type="datetimeFigureOut">
              <a:rPr lang="en-US" smtClean="0"/>
              <a:pPr/>
              <a:t>10/31/2013</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B859399F-38A2-4FA0-8ABB-7EA8C30E2E6F}" type="slidenum">
              <a:rPr lang="en-ZA" smtClean="0"/>
              <a:pPr/>
              <a:t>‹#›</a:t>
            </a:fld>
            <a:endParaRPr lang="en-Z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65A058-0FD0-4336-96CC-99FC98F461B6}" type="datetimeFigureOut">
              <a:rPr lang="en-US" smtClean="0"/>
              <a:pPr/>
              <a:t>10/31/2013</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B859399F-38A2-4FA0-8ABB-7EA8C30E2E6F}" type="slidenum">
              <a:rPr lang="en-ZA" smtClean="0"/>
              <a:pPr/>
              <a:t>‹#›</a:t>
            </a:fld>
            <a:endParaRPr lang="en-Z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865A058-0FD0-4336-96CC-99FC98F461B6}" type="datetimeFigureOut">
              <a:rPr lang="en-US" smtClean="0"/>
              <a:pPr/>
              <a:t>10/31/2013</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B859399F-38A2-4FA0-8ABB-7EA8C30E2E6F}" type="slidenum">
              <a:rPr lang="en-ZA" smtClean="0"/>
              <a:pPr/>
              <a:t>‹#›</a:t>
            </a:fld>
            <a:endParaRPr lang="en-ZA"/>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865A058-0FD0-4336-96CC-99FC98F461B6}" type="datetimeFigureOut">
              <a:rPr lang="en-US" smtClean="0"/>
              <a:pPr/>
              <a:t>10/31/2013</a:t>
            </a:fld>
            <a:endParaRPr lang="en-ZA"/>
          </a:p>
        </p:txBody>
      </p:sp>
      <p:sp>
        <p:nvSpPr>
          <p:cNvPr id="6" name="Footer Placeholder 5"/>
          <p:cNvSpPr>
            <a:spLocks noGrp="1"/>
          </p:cNvSpPr>
          <p:nvPr>
            <p:ph type="ftr" sz="quarter" idx="11"/>
          </p:nvPr>
        </p:nvSpPr>
        <p:spPr>
          <a:xfrm>
            <a:off x="914400" y="6172200"/>
            <a:ext cx="3886200" cy="457200"/>
          </a:xfrm>
        </p:spPr>
        <p:txBody>
          <a:bodyPr/>
          <a:lstStyle/>
          <a:p>
            <a:endParaRPr lang="en-ZA"/>
          </a:p>
        </p:txBody>
      </p:sp>
      <p:sp>
        <p:nvSpPr>
          <p:cNvPr id="7" name="Slide Number Placeholder 6"/>
          <p:cNvSpPr>
            <a:spLocks noGrp="1"/>
          </p:cNvSpPr>
          <p:nvPr>
            <p:ph type="sldNum" sz="quarter" idx="12"/>
          </p:nvPr>
        </p:nvSpPr>
        <p:spPr>
          <a:xfrm>
            <a:off x="146304" y="6208776"/>
            <a:ext cx="457200" cy="457200"/>
          </a:xfrm>
        </p:spPr>
        <p:txBody>
          <a:bodyPr/>
          <a:lstStyle/>
          <a:p>
            <a:fld id="{B859399F-38A2-4FA0-8ABB-7EA8C30E2E6F}" type="slidenum">
              <a:rPr lang="en-ZA" smtClean="0"/>
              <a:pPr/>
              <a:t>‹#›</a:t>
            </a:fld>
            <a:endParaRPr lang="en-ZA"/>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D865A058-0FD0-4336-96CC-99FC98F461B6}" type="datetimeFigureOut">
              <a:rPr lang="en-US" smtClean="0"/>
              <a:pPr/>
              <a:t>10/31/2013</a:t>
            </a:fld>
            <a:endParaRPr lang="en-ZA"/>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ZA"/>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859399F-38A2-4FA0-8ABB-7EA8C30E2E6F}" type="slidenum">
              <a:rPr lang="en-ZA" smtClean="0"/>
              <a:pPr/>
              <a:t>‹#›</a:t>
            </a:fld>
            <a:endParaRPr lang="en-Z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image" Target="../media/image8.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humantrafficking girl.jpg"/>
          <p:cNvPicPr>
            <a:picLocks noChangeAspect="1"/>
          </p:cNvPicPr>
          <p:nvPr/>
        </p:nvPicPr>
        <p:blipFill>
          <a:blip r:embed="rId2"/>
          <a:stretch>
            <a:fillRect/>
          </a:stretch>
        </p:blipFill>
        <p:spPr>
          <a:xfrm>
            <a:off x="0" y="0"/>
            <a:ext cx="9186347" cy="6858000"/>
          </a:xfrm>
          <a:prstGeom prst="rect">
            <a:avLst/>
          </a:prstGeom>
        </p:spPr>
      </p:pic>
      <p:pic>
        <p:nvPicPr>
          <p:cNvPr id="4" name="Picture 3" descr="boys in truck.jpg"/>
          <p:cNvPicPr>
            <a:picLocks noChangeAspect="1"/>
          </p:cNvPicPr>
          <p:nvPr/>
        </p:nvPicPr>
        <p:blipFill>
          <a:blip r:embed="rId3"/>
          <a:stretch>
            <a:fillRect/>
          </a:stretch>
        </p:blipFill>
        <p:spPr>
          <a:xfrm>
            <a:off x="357158" y="285728"/>
            <a:ext cx="2266950" cy="1457325"/>
          </a:xfrm>
          <a:prstGeom prst="rect">
            <a:avLst/>
          </a:prstGeom>
        </p:spPr>
      </p:pic>
      <p:sp>
        <p:nvSpPr>
          <p:cNvPr id="3" name="Subtitle 2"/>
          <p:cNvSpPr>
            <a:spLocks noGrp="1"/>
          </p:cNvSpPr>
          <p:nvPr>
            <p:ph type="subTitle" idx="1"/>
          </p:nvPr>
        </p:nvSpPr>
        <p:spPr>
          <a:xfrm>
            <a:off x="2743200" y="5500702"/>
            <a:ext cx="6400800" cy="1752600"/>
          </a:xfrm>
        </p:spPr>
        <p:txBody>
          <a:bodyPr/>
          <a:lstStyle/>
          <a:p>
            <a:r>
              <a:rPr lang="en-ZA" b="1" dirty="0" smtClean="0">
                <a:solidFill>
                  <a:schemeClr val="accent1">
                    <a:lumMod val="75000"/>
                  </a:schemeClr>
                </a:solidFill>
              </a:rPr>
              <a:t>Presenter: Shelley King</a:t>
            </a:r>
          </a:p>
          <a:p>
            <a:r>
              <a:rPr lang="en-ZA" sz="2400" b="1" dirty="0" smtClean="0">
                <a:solidFill>
                  <a:schemeClr val="accent1">
                    <a:lumMod val="75000"/>
                  </a:schemeClr>
                </a:solidFill>
              </a:rPr>
              <a:t>University of KwaZulu-Natal, South Africa</a:t>
            </a:r>
            <a:endParaRPr lang="en-ZA" sz="2400" b="1" dirty="0">
              <a:solidFill>
                <a:schemeClr val="accent1">
                  <a:lumMod val="75000"/>
                </a:schemeClr>
              </a:solidFill>
            </a:endParaRPr>
          </a:p>
        </p:txBody>
      </p:sp>
      <p:sp>
        <p:nvSpPr>
          <p:cNvPr id="2" name="Title 1"/>
          <p:cNvSpPr>
            <a:spLocks noGrp="1"/>
          </p:cNvSpPr>
          <p:nvPr>
            <p:ph type="ctrTitle"/>
          </p:nvPr>
        </p:nvSpPr>
        <p:spPr>
          <a:xfrm>
            <a:off x="685800" y="1571612"/>
            <a:ext cx="7772400" cy="3071834"/>
          </a:xfrm>
        </p:spPr>
        <p:txBody>
          <a:bodyPr>
            <a:normAutofit/>
          </a:bodyPr>
          <a:lstStyle/>
          <a:p>
            <a:r>
              <a:rPr lang="en-ZA" b="1" i="1" dirty="0">
                <a:solidFill>
                  <a:schemeClr val="accent1">
                    <a:lumMod val="40000"/>
                    <a:lumOff val="60000"/>
                  </a:schemeClr>
                </a:solidFill>
              </a:rPr>
              <a:t>The slow development of legislature in South Africa to combat human trafficking- Challenges and Confusion</a:t>
            </a:r>
            <a:endParaRPr lang="en-ZA" dirty="0">
              <a:solidFill>
                <a:schemeClr val="accent1">
                  <a:lumMod val="40000"/>
                  <a:lumOff val="60000"/>
                </a:schemeClr>
              </a:solidFill>
            </a:endParaRPr>
          </a:p>
        </p:txBody>
      </p:sp>
      <p:pic>
        <p:nvPicPr>
          <p:cNvPr id="7" name="Picture 6" descr="human_trafficking poster 2.jpg"/>
          <p:cNvPicPr>
            <a:picLocks noChangeAspect="1"/>
          </p:cNvPicPr>
          <p:nvPr/>
        </p:nvPicPr>
        <p:blipFill>
          <a:blip r:embed="rId4"/>
          <a:stretch>
            <a:fillRect/>
          </a:stretch>
        </p:blipFill>
        <p:spPr>
          <a:xfrm>
            <a:off x="571472" y="4643446"/>
            <a:ext cx="1905000" cy="18415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CHALLENGES AND CONFUSION</a:t>
            </a:r>
            <a:endParaRPr lang="en-ZA" dirty="0"/>
          </a:p>
        </p:txBody>
      </p:sp>
      <p:sp>
        <p:nvSpPr>
          <p:cNvPr id="3" name="Content Placeholder 2"/>
          <p:cNvSpPr>
            <a:spLocks noGrp="1"/>
          </p:cNvSpPr>
          <p:nvPr>
            <p:ph sz="quarter" idx="1"/>
          </p:nvPr>
        </p:nvSpPr>
        <p:spPr/>
        <p:txBody>
          <a:bodyPr>
            <a:normAutofit fontScale="92500" lnSpcReduction="20000"/>
          </a:bodyPr>
          <a:lstStyle/>
          <a:p>
            <a:r>
              <a:rPr lang="en-ZA" dirty="0" smtClean="0">
                <a:latin typeface="Arial" pitchFamily="34" charset="0"/>
                <a:cs typeface="Arial" pitchFamily="34" charset="0"/>
              </a:rPr>
              <a:t>Delays in formulating legislature challenged by understanding the importance of having a specific policy that addresses human trafficking</a:t>
            </a:r>
          </a:p>
          <a:p>
            <a:r>
              <a:rPr lang="en-ZA" dirty="0" smtClean="0">
                <a:latin typeface="Arial" pitchFamily="34" charset="0"/>
                <a:cs typeface="Arial" pitchFamily="34" charset="0"/>
              </a:rPr>
              <a:t>Prior to the Act legal framework perpetrators of  human trafficking could be charged with traffickers could only be charged with kidnapping, or, when relevant, assault and murder. </a:t>
            </a:r>
          </a:p>
          <a:p>
            <a:r>
              <a:rPr lang="en-ZA" dirty="0" smtClean="0">
                <a:latin typeface="Arial" pitchFamily="34" charset="0"/>
                <a:cs typeface="Arial" pitchFamily="34" charset="0"/>
              </a:rPr>
              <a:t>Debate during drafting of the Act included debate around penalties- R100 million rand fine or life imprisonment maximum sentence. </a:t>
            </a:r>
          </a:p>
          <a:p>
            <a:r>
              <a:rPr lang="en-ZA" dirty="0" smtClean="0">
                <a:latin typeface="Arial" pitchFamily="34" charset="0"/>
                <a:cs typeface="Arial" pitchFamily="34" charset="0"/>
              </a:rPr>
              <a:t>Concern over the possibility of people making false claims of being victims of trafficking so as to gain residency status in South Africa</a:t>
            </a:r>
            <a:br>
              <a:rPr lang="en-ZA" dirty="0" smtClean="0">
                <a:latin typeface="Arial" pitchFamily="34" charset="0"/>
                <a:cs typeface="Arial" pitchFamily="34" charset="0"/>
              </a:rPr>
            </a:br>
            <a:endParaRPr lang="en-ZA" dirty="0" smtClean="0">
              <a:latin typeface="Arial" pitchFamily="34" charset="0"/>
              <a:cs typeface="Arial" pitchFamily="34" charset="0"/>
            </a:endParaRPr>
          </a:p>
          <a:p>
            <a:endParaRPr lang="en-ZA" dirty="0" smtClean="0"/>
          </a:p>
          <a:p>
            <a:pPr>
              <a:buNone/>
            </a:pPr>
            <a:endParaRPr lang="en-ZA"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COMPARATIVE LEGISLATURE cont.</a:t>
            </a:r>
            <a:endParaRPr lang="en-ZA" dirty="0"/>
          </a:p>
        </p:txBody>
      </p:sp>
      <p:sp>
        <p:nvSpPr>
          <p:cNvPr id="3" name="Content Placeholder 2"/>
          <p:cNvSpPr>
            <a:spLocks noGrp="1"/>
          </p:cNvSpPr>
          <p:nvPr>
            <p:ph sz="quarter" idx="1"/>
          </p:nvPr>
        </p:nvSpPr>
        <p:spPr/>
        <p:txBody>
          <a:bodyPr>
            <a:normAutofit fontScale="32500" lnSpcReduction="20000"/>
          </a:bodyPr>
          <a:lstStyle/>
          <a:p>
            <a:pPr lvl="1">
              <a:buFont typeface="Wingdings" pitchFamily="2" charset="2"/>
              <a:buChar char="Ø"/>
            </a:pPr>
            <a:endParaRPr lang="en-ZA" dirty="0" smtClean="0"/>
          </a:p>
          <a:p>
            <a:pPr lvl="1"/>
            <a:r>
              <a:rPr lang="en-ZA" sz="4900" dirty="0" smtClean="0">
                <a:latin typeface="Arial" pitchFamily="34" charset="0"/>
                <a:cs typeface="Arial" pitchFamily="34" charset="0"/>
              </a:rPr>
              <a:t>Laws covering criminal and social issues such as Sexual Offences Act, Children’s Act, Labour Relations Act, Immigration Act etc were not extensive enough to deal with human trafficking; particularly with regard to prosecuting offenders and providing rehabilitation and support to victims</a:t>
            </a:r>
          </a:p>
          <a:p>
            <a:pPr lvl="1">
              <a:buNone/>
            </a:pPr>
            <a:endParaRPr lang="en-ZA" sz="4900" dirty="0" smtClean="0">
              <a:latin typeface="Arial" pitchFamily="34" charset="0"/>
              <a:cs typeface="Arial" pitchFamily="34" charset="0"/>
            </a:endParaRPr>
          </a:p>
          <a:p>
            <a:pPr lvl="1"/>
            <a:r>
              <a:rPr lang="en-ZA" sz="4900" b="1" dirty="0" smtClean="0">
                <a:latin typeface="Arial" pitchFamily="34" charset="0"/>
                <a:cs typeface="Arial" pitchFamily="34" charset="0"/>
              </a:rPr>
              <a:t>Sexual Offences Amendment Act, 2007 </a:t>
            </a:r>
          </a:p>
          <a:p>
            <a:pPr lvl="2">
              <a:buFont typeface="Wingdings" pitchFamily="2" charset="2"/>
              <a:buChar char="Ø"/>
            </a:pPr>
            <a:r>
              <a:rPr lang="en-ZA" sz="4900" dirty="0" smtClean="0">
                <a:latin typeface="Arial" pitchFamily="34" charset="0"/>
                <a:cs typeface="Arial" pitchFamily="34" charset="0"/>
              </a:rPr>
              <a:t>Prevention and Combating of Human Trafficking Act allows for prosecution of  individuals who have facilitated acts of sexual exploitation and abuse</a:t>
            </a:r>
          </a:p>
          <a:p>
            <a:pPr lvl="2">
              <a:buFont typeface="Wingdings" pitchFamily="2" charset="2"/>
              <a:buChar char="Ø"/>
            </a:pPr>
            <a:r>
              <a:rPr lang="en-ZA" sz="4900" dirty="0" smtClean="0">
                <a:latin typeface="Arial" pitchFamily="34" charset="0"/>
                <a:cs typeface="Arial" pitchFamily="34" charset="0"/>
              </a:rPr>
              <a:t>Reporting of sexual exploitation and abuse now overrides other laws, policies  or code of conduct that would prohibit reporting of suspicions of sexual exploitation and abuse in terms of human trafficking</a:t>
            </a:r>
          </a:p>
          <a:p>
            <a:pPr lvl="1">
              <a:buNone/>
            </a:pPr>
            <a:endParaRPr lang="en-ZA" sz="4900" dirty="0" smtClean="0">
              <a:latin typeface="Arial" pitchFamily="34" charset="0"/>
              <a:cs typeface="Arial" pitchFamily="34" charset="0"/>
            </a:endParaRPr>
          </a:p>
          <a:p>
            <a:pPr lvl="1">
              <a:buNone/>
            </a:pPr>
            <a:endParaRPr lang="en-ZA" sz="4900" dirty="0" smtClean="0">
              <a:latin typeface="Arial" pitchFamily="34" charset="0"/>
              <a:cs typeface="Arial" pitchFamily="34" charset="0"/>
            </a:endParaRPr>
          </a:p>
          <a:p>
            <a:pPr lvl="1"/>
            <a:r>
              <a:rPr lang="en-ZA" sz="4900" b="1" dirty="0" smtClean="0">
                <a:latin typeface="Arial" pitchFamily="34" charset="0"/>
                <a:cs typeface="Arial" pitchFamily="34" charset="0"/>
              </a:rPr>
              <a:t>Immigration Act, 2002</a:t>
            </a:r>
          </a:p>
          <a:p>
            <a:pPr lvl="2">
              <a:buFont typeface="Wingdings" pitchFamily="2" charset="2"/>
              <a:buChar char="Ø"/>
            </a:pPr>
            <a:r>
              <a:rPr lang="en-ZA" sz="4900" dirty="0" smtClean="0">
                <a:latin typeface="Arial" pitchFamily="34" charset="0"/>
                <a:cs typeface="Arial" pitchFamily="34" charset="0"/>
              </a:rPr>
              <a:t>Did not adequately provide support for victims of human trafficking,</a:t>
            </a:r>
          </a:p>
          <a:p>
            <a:pPr lvl="2">
              <a:buFont typeface="Wingdings" pitchFamily="2" charset="2"/>
              <a:buChar char="Ø"/>
            </a:pPr>
            <a:r>
              <a:rPr lang="en-ZA" sz="4900" dirty="0" smtClean="0">
                <a:latin typeface="Arial" pitchFamily="34" charset="0"/>
                <a:cs typeface="Arial" pitchFamily="34" charset="0"/>
              </a:rPr>
              <a:t>direct officials in terms of reporting suspicion of human traffic</a:t>
            </a:r>
          </a:p>
          <a:p>
            <a:pPr lvl="2">
              <a:buFont typeface="Wingdings" pitchFamily="2" charset="2"/>
              <a:buChar char="Ø"/>
            </a:pPr>
            <a:r>
              <a:rPr lang="en-ZA" sz="4900" dirty="0" smtClean="0">
                <a:latin typeface="Arial" pitchFamily="34" charset="0"/>
                <a:cs typeface="Arial" pitchFamily="34" charset="0"/>
              </a:rPr>
              <a:t>comprehensively criminalise fraud in terms of identity documents</a:t>
            </a:r>
            <a:endParaRPr lang="en-ZA" sz="49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SOCIAL AND DEVELOPMENT CONFLICT</a:t>
            </a:r>
            <a:endParaRPr lang="en-ZA" dirty="0"/>
          </a:p>
        </p:txBody>
      </p:sp>
      <p:sp>
        <p:nvSpPr>
          <p:cNvPr id="3" name="Content Placeholder 2"/>
          <p:cNvSpPr>
            <a:spLocks noGrp="1"/>
          </p:cNvSpPr>
          <p:nvPr>
            <p:ph sz="quarter" idx="1"/>
          </p:nvPr>
        </p:nvSpPr>
        <p:spPr/>
        <p:txBody>
          <a:bodyPr/>
          <a:lstStyle/>
          <a:p>
            <a:r>
              <a:rPr lang="en-ZA" sz="2400" dirty="0" smtClean="0">
                <a:latin typeface="Arial" pitchFamily="34" charset="0"/>
                <a:cs typeface="Arial" pitchFamily="34" charset="0"/>
              </a:rPr>
              <a:t>South Africa history has created a fragmented society and extreme levels of inequality</a:t>
            </a:r>
          </a:p>
          <a:p>
            <a:r>
              <a:rPr lang="en-ZA" sz="2400" dirty="0" smtClean="0">
                <a:latin typeface="Arial" pitchFamily="34" charset="0"/>
                <a:cs typeface="Arial" pitchFamily="34" charset="0"/>
              </a:rPr>
              <a:t>Income and racial stratification</a:t>
            </a:r>
          </a:p>
          <a:p>
            <a:r>
              <a:rPr lang="en-ZA" sz="2400" dirty="0" smtClean="0">
                <a:latin typeface="Arial" pitchFamily="34" charset="0"/>
                <a:cs typeface="Arial" pitchFamily="34" charset="0"/>
              </a:rPr>
              <a:t>Government pressure to meet demands for development and social support</a:t>
            </a:r>
          </a:p>
          <a:p>
            <a:r>
              <a:rPr lang="en-ZA" sz="2400" dirty="0" smtClean="0">
                <a:latin typeface="Arial" pitchFamily="34" charset="0"/>
                <a:cs typeface="Arial" pitchFamily="34" charset="0"/>
              </a:rPr>
              <a:t>Challenges include high unemployment, lack of infrastructure,  government inefficiencies</a:t>
            </a:r>
          </a:p>
          <a:p>
            <a:pPr>
              <a:buNone/>
            </a:pPr>
            <a:endParaRPr lang="en-Z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SOCIAL AND DEVELOPMENT CONFLICT</a:t>
            </a:r>
            <a:endParaRPr lang="en-ZA" dirty="0"/>
          </a:p>
        </p:txBody>
      </p:sp>
      <p:sp>
        <p:nvSpPr>
          <p:cNvPr id="3" name="Content Placeholder 2"/>
          <p:cNvSpPr>
            <a:spLocks noGrp="1"/>
          </p:cNvSpPr>
          <p:nvPr>
            <p:ph sz="quarter" idx="1"/>
          </p:nvPr>
        </p:nvSpPr>
        <p:spPr>
          <a:xfrm>
            <a:off x="0" y="1447800"/>
            <a:ext cx="8686800" cy="5410200"/>
          </a:xfrm>
        </p:spPr>
        <p:txBody>
          <a:bodyPr/>
          <a:lstStyle/>
          <a:p>
            <a:r>
              <a:rPr lang="en-ZA" sz="1800" dirty="0" smtClean="0">
                <a:latin typeface="Arial" pitchFamily="34" charset="0"/>
                <a:cs typeface="Arial" pitchFamily="34" charset="0"/>
              </a:rPr>
              <a:t>Diepsloot, 2008</a:t>
            </a:r>
          </a:p>
          <a:p>
            <a:r>
              <a:rPr lang="en-ZA" sz="1800" dirty="0" smtClean="0">
                <a:latin typeface="Arial" pitchFamily="34" charset="0"/>
                <a:cs typeface="Arial" pitchFamily="34" charset="0"/>
              </a:rPr>
              <a:t>Xenophobic attacks- Port Elizabeth, 2013</a:t>
            </a:r>
          </a:p>
          <a:p>
            <a:endParaRPr lang="en-ZA" dirty="0" smtClean="0"/>
          </a:p>
          <a:p>
            <a:endParaRPr lang="en-ZA" dirty="0"/>
          </a:p>
        </p:txBody>
      </p:sp>
      <p:pic>
        <p:nvPicPr>
          <p:cNvPr id="5" name="Picture 4" descr="dieplsoot sandton.jpg"/>
          <p:cNvPicPr>
            <a:picLocks noChangeAspect="1"/>
          </p:cNvPicPr>
          <p:nvPr/>
        </p:nvPicPr>
        <p:blipFill>
          <a:blip r:embed="rId2"/>
          <a:stretch>
            <a:fillRect/>
          </a:stretch>
        </p:blipFill>
        <p:spPr>
          <a:xfrm>
            <a:off x="428596" y="2643182"/>
            <a:ext cx="3500462" cy="2273205"/>
          </a:xfrm>
          <a:prstGeom prst="rect">
            <a:avLst/>
          </a:prstGeom>
        </p:spPr>
      </p:pic>
      <p:pic>
        <p:nvPicPr>
          <p:cNvPr id="6" name="Picture 5" descr="Xenophobia+Diepsloot+May+27+2013.jpg"/>
          <p:cNvPicPr>
            <a:picLocks noChangeAspect="1"/>
          </p:cNvPicPr>
          <p:nvPr/>
        </p:nvPicPr>
        <p:blipFill>
          <a:blip r:embed="rId3"/>
          <a:stretch>
            <a:fillRect/>
          </a:stretch>
        </p:blipFill>
        <p:spPr>
          <a:xfrm>
            <a:off x="5643570" y="2428868"/>
            <a:ext cx="3095652" cy="2381250"/>
          </a:xfrm>
          <a:prstGeom prst="rect">
            <a:avLst/>
          </a:prstGeom>
        </p:spPr>
      </p:pic>
      <p:pic>
        <p:nvPicPr>
          <p:cNvPr id="4" name="Picture 3" descr="Port Elizabeth.jpg"/>
          <p:cNvPicPr>
            <a:picLocks noChangeAspect="1"/>
          </p:cNvPicPr>
          <p:nvPr/>
        </p:nvPicPr>
        <p:blipFill>
          <a:blip r:embed="rId4"/>
          <a:stretch>
            <a:fillRect/>
          </a:stretch>
        </p:blipFill>
        <p:spPr>
          <a:xfrm>
            <a:off x="2428860" y="4286256"/>
            <a:ext cx="4318007" cy="2214578"/>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ZA" dirty="0" smtClean="0"/>
              <a:t/>
            </a:r>
            <a:br>
              <a:rPr lang="en-ZA" dirty="0" smtClean="0"/>
            </a:br>
            <a:r>
              <a:rPr lang="en-ZA" dirty="0" smtClean="0"/>
              <a:t>CONCLUSION</a:t>
            </a:r>
            <a:endParaRPr lang="en-ZA" dirty="0"/>
          </a:p>
        </p:txBody>
      </p:sp>
      <p:sp>
        <p:nvSpPr>
          <p:cNvPr id="3" name="Content Placeholder 2"/>
          <p:cNvSpPr>
            <a:spLocks noGrp="1"/>
          </p:cNvSpPr>
          <p:nvPr>
            <p:ph sz="quarter" idx="1"/>
          </p:nvPr>
        </p:nvSpPr>
        <p:spPr/>
        <p:txBody>
          <a:bodyPr/>
          <a:lstStyle/>
          <a:p>
            <a:r>
              <a:rPr lang="en-ZA" dirty="0" smtClean="0">
                <a:latin typeface="Arial" pitchFamily="34" charset="0"/>
                <a:cs typeface="Arial" pitchFamily="34" charset="0"/>
              </a:rPr>
              <a:t>Positive government action</a:t>
            </a:r>
          </a:p>
          <a:p>
            <a:r>
              <a:rPr lang="en-ZA" dirty="0" smtClean="0">
                <a:latin typeface="Arial" pitchFamily="34" charset="0"/>
                <a:cs typeface="Arial" pitchFamily="34" charset="0"/>
              </a:rPr>
              <a:t>Implementation is critical</a:t>
            </a:r>
          </a:p>
          <a:p>
            <a:r>
              <a:rPr lang="en-ZA" dirty="0" smtClean="0">
                <a:latin typeface="Arial" pitchFamily="34" charset="0"/>
                <a:cs typeface="Arial" pitchFamily="34" charset="0"/>
              </a:rPr>
              <a:t>Overhaul of government departments and stakeholders- coordination and participation</a:t>
            </a:r>
          </a:p>
          <a:p>
            <a:r>
              <a:rPr lang="en-ZA" dirty="0" smtClean="0">
                <a:latin typeface="Arial" pitchFamily="34" charset="0"/>
                <a:cs typeface="Arial" pitchFamily="34" charset="0"/>
              </a:rPr>
              <a:t>Education to foster informed public participation and understanding </a:t>
            </a:r>
          </a:p>
          <a:p>
            <a:pPr>
              <a:buNone/>
            </a:pPr>
            <a:endParaRPr lang="en-ZA"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p:cNvGraphicFramePr>
            <a:graphicFrameLocks noChangeAspect="1"/>
          </p:cNvGraphicFramePr>
          <p:nvPr/>
        </p:nvGraphicFramePr>
        <p:xfrm>
          <a:off x="3632200" y="3084513"/>
          <a:ext cx="1878013" cy="687387"/>
        </p:xfrm>
        <a:graphic>
          <a:graphicData uri="http://schemas.openxmlformats.org/presentationml/2006/ole">
            <mc:AlternateContent xmlns:mc="http://schemas.openxmlformats.org/markup-compatibility/2006">
              <mc:Choice xmlns:v="urn:schemas-microsoft-com:vml" Requires="v">
                <p:oleObj spid="_x0000_s1030" name="Packager Shell Object" showAsIcon="1" r:id="rId3" imgW="1878480" imgH="686880" progId="Package">
                  <p:embed/>
                </p:oleObj>
              </mc:Choice>
              <mc:Fallback>
                <p:oleObj name="Packager Shell Object" showAsIcon="1" r:id="rId3" imgW="1878480" imgH="686880" progId="Package">
                  <p:embed/>
                  <p:pic>
                    <p:nvPicPr>
                      <p:cNvPr id="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2200" y="3084513"/>
                        <a:ext cx="1878013" cy="687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verb" presetSubtype="0" fill="hold" nodeType="clickEffect">
                                  <p:stCondLst>
                                    <p:cond delay="0"/>
                                  </p:stCondLst>
                                  <p:childTnLst>
                                    <p:cmd type="verb" cmd="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BACKGROUND</a:t>
            </a:r>
            <a:endParaRPr lang="en-ZA" dirty="0"/>
          </a:p>
        </p:txBody>
      </p:sp>
      <p:sp>
        <p:nvSpPr>
          <p:cNvPr id="3" name="Content Placeholder 2"/>
          <p:cNvSpPr>
            <a:spLocks noGrp="1"/>
          </p:cNvSpPr>
          <p:nvPr>
            <p:ph sz="quarter" idx="1"/>
          </p:nvPr>
        </p:nvSpPr>
        <p:spPr/>
        <p:txBody>
          <a:bodyPr>
            <a:normAutofit/>
          </a:bodyPr>
          <a:lstStyle/>
          <a:p>
            <a:r>
              <a:rPr lang="en-ZA" sz="2400" dirty="0" smtClean="0">
                <a:latin typeface="Arial" pitchFamily="34" charset="0"/>
                <a:cs typeface="Arial" pitchFamily="34" charset="0"/>
              </a:rPr>
              <a:t>South African government and UN support- signatories to  the United Nations Protocol to Prevent, Suppress and Punish Trafficking Persons, especially Women and Children (2000 &amp; 2004)</a:t>
            </a:r>
          </a:p>
          <a:p>
            <a:r>
              <a:rPr lang="en-ZA" sz="2400" dirty="0" smtClean="0">
                <a:latin typeface="Arial" pitchFamily="34" charset="0"/>
                <a:cs typeface="Arial" pitchFamily="34" charset="0"/>
              </a:rPr>
              <a:t> Yet there was no legislature that directly addressed human trafficking in South Africa</a:t>
            </a:r>
          </a:p>
          <a:p>
            <a:r>
              <a:rPr lang="en-ZA" sz="2400" dirty="0" smtClean="0">
                <a:latin typeface="Arial" pitchFamily="34" charset="0"/>
                <a:cs typeface="Arial" pitchFamily="34" charset="0"/>
              </a:rPr>
              <a:t>South Africa needed to align its domestic law with international law and have a legal framework that directly addressed human trafficking</a:t>
            </a:r>
          </a:p>
          <a:p>
            <a:pPr>
              <a:buNone/>
            </a:pPr>
            <a:endParaRPr lang="en-ZA"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BACKGROUND cont.</a:t>
            </a:r>
            <a:endParaRPr lang="en-ZA" dirty="0"/>
          </a:p>
        </p:txBody>
      </p:sp>
      <p:sp>
        <p:nvSpPr>
          <p:cNvPr id="3" name="Content Placeholder 2"/>
          <p:cNvSpPr>
            <a:spLocks noGrp="1"/>
          </p:cNvSpPr>
          <p:nvPr>
            <p:ph sz="quarter" idx="1"/>
          </p:nvPr>
        </p:nvSpPr>
        <p:spPr/>
        <p:txBody>
          <a:bodyPr>
            <a:normAutofit/>
          </a:bodyPr>
          <a:lstStyle/>
          <a:p>
            <a:r>
              <a:rPr lang="en-ZA" sz="2400" dirty="0" smtClean="0">
                <a:latin typeface="Arial" pitchFamily="34" charset="0"/>
                <a:cs typeface="Arial" pitchFamily="34" charset="0"/>
              </a:rPr>
              <a:t>In 2009 Prevention and Combating of Trafficking in Persons Bill would seek to prosecute culprits to prevent trafficking </a:t>
            </a:r>
          </a:p>
          <a:p>
            <a:r>
              <a:rPr lang="en-ZA" sz="2400" dirty="0" smtClean="0">
                <a:latin typeface="Arial" pitchFamily="34" charset="0"/>
                <a:cs typeface="Arial" pitchFamily="34" charset="0"/>
              </a:rPr>
              <a:t>Rationale behind this was to address inadequacies in the South African common law and statutory law of trafficking in persons adequately</a:t>
            </a:r>
            <a:endParaRPr lang="en-ZA"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BACKGROUND cont.</a:t>
            </a:r>
            <a:endParaRPr lang="en-ZA" dirty="0"/>
          </a:p>
        </p:txBody>
      </p:sp>
      <p:sp>
        <p:nvSpPr>
          <p:cNvPr id="3" name="Content Placeholder 2"/>
          <p:cNvSpPr>
            <a:spLocks noGrp="1"/>
          </p:cNvSpPr>
          <p:nvPr>
            <p:ph sz="quarter" idx="1"/>
          </p:nvPr>
        </p:nvSpPr>
        <p:spPr/>
        <p:txBody>
          <a:bodyPr>
            <a:normAutofit/>
          </a:bodyPr>
          <a:lstStyle/>
          <a:p>
            <a:r>
              <a:rPr lang="en-ZA" sz="2400" dirty="0" smtClean="0">
                <a:latin typeface="Arial" pitchFamily="34" charset="0"/>
                <a:cs typeface="Arial" pitchFamily="34" charset="0"/>
              </a:rPr>
              <a:t>The background the of the South African Constitution enshrines the right to human dignity, </a:t>
            </a:r>
          </a:p>
          <a:p>
            <a:r>
              <a:rPr lang="en-ZA" sz="2400" dirty="0" smtClean="0">
                <a:latin typeface="Arial" pitchFamily="34" charset="0"/>
                <a:cs typeface="Arial" pitchFamily="34" charset="0"/>
              </a:rPr>
              <a:t>the right to freedom and security of the person, which includes the right not to be deprived of freedom arbitrarily or without just cause, </a:t>
            </a:r>
          </a:p>
          <a:p>
            <a:r>
              <a:rPr lang="en-ZA" sz="2400" dirty="0" smtClean="0">
                <a:latin typeface="Arial" pitchFamily="34" charset="0"/>
                <a:cs typeface="Arial" pitchFamily="34" charset="0"/>
              </a:rPr>
              <a:t>the right not to be subjected to slavery, servitude or forced labour, and the</a:t>
            </a:r>
          </a:p>
          <a:p>
            <a:r>
              <a:rPr lang="en-ZA" sz="2400" dirty="0" smtClean="0">
                <a:latin typeface="Arial" pitchFamily="34" charset="0"/>
                <a:cs typeface="Arial" pitchFamily="34" charset="0"/>
              </a:rPr>
              <a:t>right of children to be protected from maltreatment, neglect, abuse or degradation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CURRENT STATUS</a:t>
            </a:r>
            <a:endParaRPr lang="en-ZA" dirty="0"/>
          </a:p>
        </p:txBody>
      </p:sp>
      <p:sp>
        <p:nvSpPr>
          <p:cNvPr id="3" name="Content Placeholder 2"/>
          <p:cNvSpPr>
            <a:spLocks noGrp="1"/>
          </p:cNvSpPr>
          <p:nvPr>
            <p:ph sz="quarter" idx="1"/>
          </p:nvPr>
        </p:nvSpPr>
        <p:spPr/>
        <p:txBody>
          <a:bodyPr/>
          <a:lstStyle/>
          <a:p>
            <a:r>
              <a:rPr lang="en-ZA" sz="2400" b="1" dirty="0" smtClean="0">
                <a:latin typeface="Arial" pitchFamily="34" charset="0"/>
                <a:cs typeface="Arial" pitchFamily="34" charset="0"/>
              </a:rPr>
              <a:t>Act No7 of 2013: Prevention </a:t>
            </a:r>
            <a:r>
              <a:rPr lang="en-ZA" sz="2400" b="1" dirty="0">
                <a:latin typeface="Arial" pitchFamily="34" charset="0"/>
                <a:cs typeface="Arial" pitchFamily="34" charset="0"/>
              </a:rPr>
              <a:t>and Combating of </a:t>
            </a:r>
            <a:r>
              <a:rPr lang="en-ZA" sz="2400" b="1" dirty="0" smtClean="0">
                <a:latin typeface="Arial" pitchFamily="34" charset="0"/>
                <a:cs typeface="Arial" pitchFamily="34" charset="0"/>
              </a:rPr>
              <a:t>Trafficking in Persons</a:t>
            </a:r>
          </a:p>
          <a:p>
            <a:pPr>
              <a:buFont typeface="Wingdings" pitchFamily="2" charset="2"/>
              <a:buChar char="Ø"/>
            </a:pPr>
            <a:r>
              <a:rPr lang="en-ZA" sz="2400" dirty="0" smtClean="0">
                <a:latin typeface="Arial" pitchFamily="34" charset="0"/>
                <a:cs typeface="Arial" pitchFamily="34" charset="0"/>
              </a:rPr>
              <a:t>On the 29</a:t>
            </a:r>
            <a:r>
              <a:rPr lang="en-ZA" sz="2400" baseline="30000" dirty="0" smtClean="0">
                <a:latin typeface="Arial" pitchFamily="34" charset="0"/>
                <a:cs typeface="Arial" pitchFamily="34" charset="0"/>
              </a:rPr>
              <a:t>th</a:t>
            </a:r>
            <a:r>
              <a:rPr lang="en-ZA" sz="2400" dirty="0" smtClean="0">
                <a:latin typeface="Arial" pitchFamily="34" charset="0"/>
                <a:cs typeface="Arial" pitchFamily="34" charset="0"/>
              </a:rPr>
              <a:t> of July 2013 the President of South Africa signed into effect the Prevention and Combating of  Trafficking in Persons Act </a:t>
            </a:r>
          </a:p>
          <a:p>
            <a:pPr>
              <a:buFont typeface="Wingdings" pitchFamily="2" charset="2"/>
              <a:buChar char="Ø"/>
            </a:pPr>
            <a:r>
              <a:rPr lang="en-ZA" sz="2400" dirty="0" smtClean="0">
                <a:latin typeface="Arial" pitchFamily="34" charset="0"/>
                <a:cs typeface="Arial" pitchFamily="34" charset="0"/>
              </a:rPr>
              <a:t>The Act is significant as it provides a direct legal framework for human trafficking</a:t>
            </a:r>
          </a:p>
          <a:p>
            <a:endParaRPr lang="en-Z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CURRENT STATUS cont.</a:t>
            </a:r>
            <a:endParaRPr lang="en-ZA" dirty="0"/>
          </a:p>
        </p:txBody>
      </p:sp>
      <p:sp>
        <p:nvSpPr>
          <p:cNvPr id="3" name="Content Placeholder 2"/>
          <p:cNvSpPr>
            <a:spLocks noGrp="1"/>
          </p:cNvSpPr>
          <p:nvPr>
            <p:ph sz="quarter" idx="1"/>
          </p:nvPr>
        </p:nvSpPr>
        <p:spPr>
          <a:xfrm>
            <a:off x="914400" y="1447800"/>
            <a:ext cx="7772400" cy="5195910"/>
          </a:xfrm>
        </p:spPr>
        <p:txBody>
          <a:bodyPr>
            <a:noAutofit/>
          </a:bodyPr>
          <a:lstStyle/>
          <a:p>
            <a:r>
              <a:rPr lang="en-ZA" sz="1800" dirty="0" smtClean="0">
                <a:latin typeface="Arial" pitchFamily="34" charset="0"/>
                <a:cs typeface="Arial" pitchFamily="34" charset="0"/>
              </a:rPr>
              <a:t>The objects of this Act are to—</a:t>
            </a:r>
          </a:p>
          <a:p>
            <a:pPr>
              <a:buFont typeface="Wingdings" pitchFamily="2" charset="2"/>
              <a:buChar char="Ø"/>
            </a:pPr>
            <a:r>
              <a:rPr lang="en-ZA" sz="1800" dirty="0" smtClean="0">
                <a:latin typeface="Arial" pitchFamily="34" charset="0"/>
                <a:cs typeface="Arial" pitchFamily="34" charset="0"/>
              </a:rPr>
              <a:t>(a) give effect to the UN Protocol to Prevent, Suppress and Punish Trafficking in</a:t>
            </a:r>
          </a:p>
          <a:p>
            <a:pPr>
              <a:buFont typeface="Wingdings" pitchFamily="2" charset="2"/>
              <a:buChar char="Ø"/>
            </a:pPr>
            <a:r>
              <a:rPr lang="en-ZA" sz="1800" dirty="0" smtClean="0">
                <a:latin typeface="Arial" pitchFamily="34" charset="0"/>
                <a:cs typeface="Arial" pitchFamily="34" charset="0"/>
              </a:rPr>
              <a:t>Persons;</a:t>
            </a:r>
          </a:p>
          <a:p>
            <a:pPr>
              <a:buFont typeface="Wingdings" pitchFamily="2" charset="2"/>
              <a:buChar char="Ø"/>
            </a:pPr>
            <a:r>
              <a:rPr lang="en-ZA" sz="1800" dirty="0" smtClean="0">
                <a:latin typeface="Arial" pitchFamily="34" charset="0"/>
                <a:cs typeface="Arial" pitchFamily="34" charset="0"/>
              </a:rPr>
              <a:t>(b) provide for the prosecution of persons involved in trafficking and for</a:t>
            </a:r>
          </a:p>
          <a:p>
            <a:pPr>
              <a:buFont typeface="Wingdings" pitchFamily="2" charset="2"/>
              <a:buChar char="Ø"/>
            </a:pPr>
            <a:r>
              <a:rPr lang="en-ZA" sz="1800" dirty="0" smtClean="0">
                <a:latin typeface="Arial" pitchFamily="34" charset="0"/>
                <a:cs typeface="Arial" pitchFamily="34" charset="0"/>
              </a:rPr>
              <a:t>appropriate penalties;</a:t>
            </a:r>
          </a:p>
          <a:p>
            <a:pPr>
              <a:buFont typeface="Wingdings" pitchFamily="2" charset="2"/>
              <a:buChar char="Ø"/>
            </a:pPr>
            <a:r>
              <a:rPr lang="en-ZA" sz="1800" dirty="0" smtClean="0">
                <a:latin typeface="Arial" pitchFamily="34" charset="0"/>
                <a:cs typeface="Arial" pitchFamily="34" charset="0"/>
              </a:rPr>
              <a:t>(c) provide for the prevention of trafficking in persons and for the protection of</a:t>
            </a:r>
          </a:p>
          <a:p>
            <a:pPr>
              <a:buFont typeface="Wingdings" pitchFamily="2" charset="2"/>
              <a:buChar char="Ø"/>
            </a:pPr>
            <a:r>
              <a:rPr lang="en-ZA" sz="1800" dirty="0" smtClean="0">
                <a:latin typeface="Arial" pitchFamily="34" charset="0"/>
                <a:cs typeface="Arial" pitchFamily="34" charset="0"/>
              </a:rPr>
              <a:t>and assistance to victims of trafficking;</a:t>
            </a:r>
          </a:p>
          <a:p>
            <a:pPr>
              <a:buFont typeface="Wingdings" pitchFamily="2" charset="2"/>
              <a:buChar char="Ø"/>
            </a:pPr>
            <a:r>
              <a:rPr lang="en-ZA" sz="1800" dirty="0" smtClean="0">
                <a:latin typeface="Arial" pitchFamily="34" charset="0"/>
                <a:cs typeface="Arial" pitchFamily="34" charset="0"/>
              </a:rPr>
              <a:t>(d) provide services to victims of trafficking;</a:t>
            </a:r>
          </a:p>
          <a:p>
            <a:pPr>
              <a:buFont typeface="Wingdings" pitchFamily="2" charset="2"/>
              <a:buChar char="Ø"/>
            </a:pPr>
            <a:r>
              <a:rPr lang="en-ZA" sz="1800" dirty="0" smtClean="0">
                <a:latin typeface="Arial" pitchFamily="34" charset="0"/>
                <a:cs typeface="Arial" pitchFamily="34" charset="0"/>
              </a:rPr>
              <a:t>(e) provide for effective enforcement measures;</a:t>
            </a:r>
          </a:p>
          <a:p>
            <a:pPr>
              <a:buFont typeface="Wingdings" pitchFamily="2" charset="2"/>
              <a:buChar char="Ø"/>
            </a:pPr>
            <a:r>
              <a:rPr lang="en-ZA" sz="1800" dirty="0" smtClean="0">
                <a:latin typeface="Arial" pitchFamily="34" charset="0"/>
                <a:cs typeface="Arial" pitchFamily="34" charset="0"/>
              </a:rPr>
              <a:t>(f) establish an Intersectoral Committee on the Prevention and Combating of</a:t>
            </a:r>
          </a:p>
          <a:p>
            <a:pPr>
              <a:buFont typeface="Wingdings" pitchFamily="2" charset="2"/>
              <a:buChar char="Ø"/>
            </a:pPr>
            <a:r>
              <a:rPr lang="en-ZA" sz="1800" dirty="0" smtClean="0">
                <a:latin typeface="Arial" pitchFamily="34" charset="0"/>
                <a:cs typeface="Arial" pitchFamily="34" charset="0"/>
              </a:rPr>
              <a:t>Trafficking in Persons, </a:t>
            </a:r>
          </a:p>
          <a:p>
            <a:pPr>
              <a:buFont typeface="Wingdings" pitchFamily="2" charset="2"/>
              <a:buChar char="Ø"/>
            </a:pPr>
            <a:r>
              <a:rPr lang="en-ZA" sz="1800" dirty="0" smtClean="0">
                <a:latin typeface="Arial" pitchFamily="34" charset="0"/>
                <a:cs typeface="Arial" pitchFamily="34" charset="0"/>
              </a:rPr>
              <a:t>(g) combat trafficking in persons in a co-ordinated manner. </a:t>
            </a:r>
            <a:endParaRPr lang="en-ZA" sz="1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CURRENT STATUS cont.</a:t>
            </a:r>
            <a:endParaRPr lang="en-ZA" dirty="0"/>
          </a:p>
        </p:txBody>
      </p:sp>
      <p:sp>
        <p:nvSpPr>
          <p:cNvPr id="3" name="Content Placeholder 2"/>
          <p:cNvSpPr>
            <a:spLocks noGrp="1"/>
          </p:cNvSpPr>
          <p:nvPr>
            <p:ph sz="quarter" idx="1"/>
          </p:nvPr>
        </p:nvSpPr>
        <p:spPr/>
        <p:txBody>
          <a:bodyPr>
            <a:noAutofit/>
          </a:bodyPr>
          <a:lstStyle/>
          <a:p>
            <a:r>
              <a:rPr lang="en-ZA" sz="2400" b="1" dirty="0" smtClean="0">
                <a:latin typeface="Arial" pitchFamily="34" charset="0"/>
                <a:cs typeface="Arial" pitchFamily="34" charset="0"/>
              </a:rPr>
              <a:t>Key defining elements</a:t>
            </a:r>
          </a:p>
          <a:p>
            <a:pPr lvl="2">
              <a:buFont typeface="Wingdings" pitchFamily="2" charset="2"/>
              <a:buChar char="Ø"/>
            </a:pPr>
            <a:r>
              <a:rPr lang="en-ZA" sz="2400" dirty="0" smtClean="0">
                <a:latin typeface="Arial" pitchFamily="34" charset="0"/>
                <a:cs typeface="Arial" pitchFamily="34" charset="0"/>
              </a:rPr>
              <a:t>Prosecution of culprits of human trafficking.</a:t>
            </a:r>
          </a:p>
          <a:p>
            <a:pPr lvl="2">
              <a:buFont typeface="Wingdings" pitchFamily="2" charset="2"/>
              <a:buChar char="Ø"/>
            </a:pPr>
            <a:r>
              <a:rPr lang="en-ZA" sz="2400" dirty="0" smtClean="0">
                <a:latin typeface="Arial" pitchFamily="34" charset="0"/>
                <a:cs typeface="Arial" pitchFamily="34" charset="0"/>
              </a:rPr>
              <a:t>Possible for both victims of trafficking and the State to sue convicted culprits for damages. </a:t>
            </a:r>
          </a:p>
          <a:p>
            <a:pPr lvl="2">
              <a:buFont typeface="Wingdings" pitchFamily="2" charset="2"/>
              <a:buChar char="Ø"/>
            </a:pPr>
            <a:r>
              <a:rPr lang="en-ZA" sz="2400" dirty="0" smtClean="0">
                <a:latin typeface="Arial" pitchFamily="34" charset="0"/>
                <a:cs typeface="Arial" pitchFamily="34" charset="0"/>
              </a:rPr>
              <a:t>Rescued victims to remain in the country for 90 days to receive adequate healthcare. Victims who, in assisting the police in investigations, endangered their lives in their home country, would be allowed to apply for permanent residence in South Africa. </a:t>
            </a:r>
          </a:p>
          <a:p>
            <a:pPr lvl="2">
              <a:buFont typeface="Wingdings" pitchFamily="2" charset="2"/>
              <a:buChar char="Ø"/>
            </a:pPr>
            <a:r>
              <a:rPr lang="en-ZA" sz="2400" dirty="0" smtClean="0">
                <a:latin typeface="Arial" pitchFamily="34" charset="0"/>
                <a:cs typeface="Arial" pitchFamily="34" charset="0"/>
              </a:rPr>
              <a:t>Coordination and accreditation of organisations assisting victims of human trafficking</a:t>
            </a:r>
            <a:br>
              <a:rPr lang="en-ZA" sz="2400" dirty="0" smtClean="0">
                <a:latin typeface="Arial" pitchFamily="34" charset="0"/>
                <a:cs typeface="Arial" pitchFamily="34" charset="0"/>
              </a:rPr>
            </a:br>
            <a:endParaRPr lang="en-ZA"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CURRENT STATUS cont.</a:t>
            </a:r>
            <a:endParaRPr lang="en-ZA" dirty="0"/>
          </a:p>
        </p:txBody>
      </p:sp>
      <p:sp>
        <p:nvSpPr>
          <p:cNvPr id="3" name="Content Placeholder 2"/>
          <p:cNvSpPr>
            <a:spLocks noGrp="1"/>
          </p:cNvSpPr>
          <p:nvPr>
            <p:ph sz="quarter" idx="1"/>
          </p:nvPr>
        </p:nvSpPr>
        <p:spPr/>
        <p:txBody>
          <a:bodyPr>
            <a:normAutofit/>
          </a:bodyPr>
          <a:lstStyle/>
          <a:p>
            <a:r>
              <a:rPr lang="en-ZA" b="1" dirty="0" smtClean="0">
                <a:latin typeface="Arial" pitchFamily="34" charset="0"/>
                <a:cs typeface="Arial" pitchFamily="34" charset="0"/>
              </a:rPr>
              <a:t>Key defining elements</a:t>
            </a:r>
          </a:p>
          <a:p>
            <a:pPr lvl="2">
              <a:buFont typeface="Wingdings" pitchFamily="2" charset="2"/>
              <a:buChar char="Ø"/>
            </a:pPr>
            <a:r>
              <a:rPr lang="en-ZA" dirty="0" smtClean="0">
                <a:latin typeface="Arial" pitchFamily="34" charset="0"/>
                <a:cs typeface="Arial" pitchFamily="34" charset="0"/>
              </a:rPr>
              <a:t>Besides creating the main offence of trafficking in persons, the new legislation also creates offences such as debt bondage, possessing, destroying or tampering with travel documents, and using the services of victims of trafficking, all of which contribute to innocent persons becoming victims of this modern-day form of slavery. </a:t>
            </a:r>
          </a:p>
          <a:p>
            <a:pPr lvl="2">
              <a:buFont typeface="Wingdings" pitchFamily="2" charset="2"/>
              <a:buChar char="Ø"/>
            </a:pPr>
            <a:r>
              <a:rPr lang="en-ZA" dirty="0" smtClean="0">
                <a:latin typeface="Arial" pitchFamily="34" charset="0"/>
                <a:cs typeface="Arial" pitchFamily="34" charset="0"/>
              </a:rPr>
              <a:t>In addition to creating very specific offences that have a bearing on trafficking in persons, legislation also focused on the plight of the victims, providing them with protection and assistance to overcome their traumatic experiences. </a:t>
            </a:r>
            <a:br>
              <a:rPr lang="en-ZA" dirty="0" smtClean="0">
                <a:latin typeface="Arial" pitchFamily="34" charset="0"/>
                <a:cs typeface="Arial" pitchFamily="34" charset="0"/>
              </a:rPr>
            </a:br>
            <a:r>
              <a:rPr lang="en-ZA" dirty="0" smtClean="0">
                <a:latin typeface="Arial" pitchFamily="34" charset="0"/>
                <a:cs typeface="Arial" pitchFamily="34" charset="0"/>
              </a:rPr>
              <a:t/>
            </a:r>
            <a:br>
              <a:rPr lang="en-ZA" dirty="0" smtClean="0">
                <a:latin typeface="Arial" pitchFamily="34" charset="0"/>
                <a:cs typeface="Arial" pitchFamily="34" charset="0"/>
              </a:rPr>
            </a:br>
            <a:endParaRPr lang="en-ZA"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CURRENT STATUS cont.</a:t>
            </a:r>
            <a:endParaRPr lang="en-ZA" dirty="0"/>
          </a:p>
        </p:txBody>
      </p:sp>
      <p:sp>
        <p:nvSpPr>
          <p:cNvPr id="3" name="Content Placeholder 2"/>
          <p:cNvSpPr>
            <a:spLocks noGrp="1"/>
          </p:cNvSpPr>
          <p:nvPr>
            <p:ph sz="quarter" idx="1"/>
          </p:nvPr>
        </p:nvSpPr>
        <p:spPr/>
        <p:txBody>
          <a:bodyPr>
            <a:normAutofit fontScale="70000" lnSpcReduction="20000"/>
          </a:bodyPr>
          <a:lstStyle/>
          <a:p>
            <a:r>
              <a:rPr lang="en-ZA" b="1" dirty="0" smtClean="0">
                <a:latin typeface="Arial" pitchFamily="34" charset="0"/>
                <a:cs typeface="Arial" pitchFamily="34" charset="0"/>
              </a:rPr>
              <a:t>Key defining elements</a:t>
            </a:r>
          </a:p>
          <a:p>
            <a:pPr lvl="2">
              <a:buFont typeface="Wingdings" pitchFamily="2" charset="2"/>
              <a:buChar char="Ø"/>
            </a:pPr>
            <a:r>
              <a:rPr lang="en-ZA" sz="2600" dirty="0" smtClean="0">
                <a:latin typeface="Arial" pitchFamily="34" charset="0"/>
                <a:cs typeface="Arial" pitchFamily="34" charset="0"/>
              </a:rPr>
              <a:t>Coordination of government departments is under the direction of  Director-General: Justice and Constitutional Development</a:t>
            </a:r>
          </a:p>
          <a:p>
            <a:pPr lvl="2">
              <a:buNone/>
            </a:pPr>
            <a:endParaRPr lang="en-ZA" sz="2600" dirty="0" smtClean="0">
              <a:latin typeface="Arial" pitchFamily="34" charset="0"/>
              <a:cs typeface="Arial" pitchFamily="34" charset="0"/>
            </a:endParaRPr>
          </a:p>
          <a:p>
            <a:pPr lvl="2">
              <a:buFont typeface="Wingdings" pitchFamily="2" charset="2"/>
              <a:buChar char="Ø"/>
            </a:pPr>
            <a:r>
              <a:rPr lang="en-ZA" sz="2600" dirty="0" smtClean="0">
                <a:latin typeface="Arial" pitchFamily="34" charset="0"/>
                <a:cs typeface="Arial" pitchFamily="34" charset="0"/>
              </a:rPr>
              <a:t>South African Police Service;</a:t>
            </a:r>
          </a:p>
          <a:p>
            <a:pPr lvl="2">
              <a:buFont typeface="Wingdings" pitchFamily="2" charset="2"/>
              <a:buChar char="Ø"/>
            </a:pPr>
            <a:r>
              <a:rPr lang="en-ZA" sz="2600" dirty="0" smtClean="0">
                <a:latin typeface="Arial" pitchFamily="34" charset="0"/>
                <a:cs typeface="Arial" pitchFamily="34" charset="0"/>
              </a:rPr>
              <a:t>Home Affairs;</a:t>
            </a:r>
          </a:p>
          <a:p>
            <a:pPr lvl="2">
              <a:buFont typeface="Wingdings" pitchFamily="2" charset="2"/>
              <a:buChar char="Ø"/>
            </a:pPr>
            <a:r>
              <a:rPr lang="en-ZA" sz="2600" dirty="0" smtClean="0">
                <a:latin typeface="Arial" pitchFamily="34" charset="0"/>
                <a:cs typeface="Arial" pitchFamily="34" charset="0"/>
              </a:rPr>
              <a:t>International Relations and Cooperation</a:t>
            </a:r>
          </a:p>
          <a:p>
            <a:pPr lvl="2">
              <a:buFont typeface="Wingdings" pitchFamily="2" charset="2"/>
              <a:buChar char="Ø"/>
            </a:pPr>
            <a:r>
              <a:rPr lang="en-ZA" sz="2600" dirty="0" smtClean="0">
                <a:latin typeface="Arial" pitchFamily="34" charset="0"/>
                <a:cs typeface="Arial" pitchFamily="34" charset="0"/>
              </a:rPr>
              <a:t>Social Development;</a:t>
            </a:r>
          </a:p>
          <a:p>
            <a:pPr lvl="2">
              <a:buFont typeface="Wingdings" pitchFamily="2" charset="2"/>
              <a:buChar char="Ø"/>
            </a:pPr>
            <a:r>
              <a:rPr lang="en-ZA" sz="2600" dirty="0" smtClean="0">
                <a:latin typeface="Arial" pitchFamily="34" charset="0"/>
                <a:cs typeface="Arial" pitchFamily="34" charset="0"/>
              </a:rPr>
              <a:t>Health;</a:t>
            </a:r>
          </a:p>
          <a:p>
            <a:pPr lvl="2">
              <a:buFont typeface="Wingdings" pitchFamily="2" charset="2"/>
              <a:buChar char="Ø"/>
            </a:pPr>
            <a:r>
              <a:rPr lang="en-ZA" sz="2600" dirty="0" smtClean="0">
                <a:latin typeface="Arial" pitchFamily="34" charset="0"/>
                <a:cs typeface="Arial" pitchFamily="34" charset="0"/>
              </a:rPr>
              <a:t>Labour;</a:t>
            </a:r>
          </a:p>
          <a:p>
            <a:pPr lvl="2">
              <a:buFont typeface="Wingdings" pitchFamily="2" charset="2"/>
              <a:buChar char="Ø"/>
            </a:pPr>
            <a:r>
              <a:rPr lang="en-ZA" sz="2600" dirty="0" smtClean="0">
                <a:latin typeface="Arial" pitchFamily="34" charset="0"/>
                <a:cs typeface="Arial" pitchFamily="34" charset="0"/>
              </a:rPr>
              <a:t>Women, Children and People with Disabilities;</a:t>
            </a:r>
          </a:p>
          <a:p>
            <a:pPr lvl="2">
              <a:buFont typeface="Wingdings" pitchFamily="2" charset="2"/>
              <a:buChar char="Ø"/>
            </a:pPr>
            <a:r>
              <a:rPr lang="en-ZA" sz="2600" dirty="0" smtClean="0">
                <a:latin typeface="Arial" pitchFamily="34" charset="0"/>
                <a:cs typeface="Arial" pitchFamily="34" charset="0"/>
              </a:rPr>
              <a:t>Public Prosecutions; </a:t>
            </a:r>
          </a:p>
          <a:p>
            <a:pPr lvl="2">
              <a:buFont typeface="Wingdings" pitchFamily="2" charset="2"/>
              <a:buChar char="Ø"/>
            </a:pPr>
            <a:r>
              <a:rPr lang="en-ZA" sz="2600" dirty="0" smtClean="0">
                <a:latin typeface="Arial" pitchFamily="34" charset="0"/>
                <a:cs typeface="Arial" pitchFamily="34" charset="0"/>
              </a:rPr>
              <a:t>South African Revenue Services</a:t>
            </a:r>
          </a:p>
          <a:p>
            <a:pPr lvl="2">
              <a:buFont typeface="Wingdings" pitchFamily="2" charset="2"/>
              <a:buChar char="Ø"/>
            </a:pPr>
            <a:r>
              <a:rPr lang="en-ZA" sz="2600" dirty="0" smtClean="0">
                <a:latin typeface="Arial" pitchFamily="34" charset="0"/>
                <a:cs typeface="Arial" pitchFamily="34" charset="0"/>
              </a:rPr>
              <a:t>State Security Agency</a:t>
            </a:r>
          </a:p>
          <a:p>
            <a:pPr lvl="2">
              <a:buFont typeface="Wingdings" pitchFamily="2" charset="2"/>
              <a:buChar char="Ø"/>
            </a:pPr>
            <a:r>
              <a:rPr lang="en-ZA" sz="2600" dirty="0" smtClean="0">
                <a:latin typeface="Arial" pitchFamily="34" charset="0"/>
                <a:cs typeface="Arial" pitchFamily="34" charset="0"/>
              </a:rPr>
              <a:t>Government Communication and Information System.</a:t>
            </a:r>
            <a:br>
              <a:rPr lang="en-ZA" sz="2600" dirty="0" smtClean="0">
                <a:latin typeface="Arial" pitchFamily="34" charset="0"/>
                <a:cs typeface="Arial" pitchFamily="34" charset="0"/>
              </a:rPr>
            </a:br>
            <a:endParaRPr lang="en-ZA" sz="26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31</TotalTime>
  <Words>943</Words>
  <Application>Microsoft Office PowerPoint</Application>
  <PresentationFormat>On-screen Show (4:3)</PresentationFormat>
  <Paragraphs>90</Paragraphs>
  <Slides>15</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17" baseType="lpstr">
      <vt:lpstr>Equity</vt:lpstr>
      <vt:lpstr>Packager Shell Object</vt:lpstr>
      <vt:lpstr>The slow development of legislature in South Africa to combat human trafficking- Challenges and Confusion</vt:lpstr>
      <vt:lpstr>BACKGROUND</vt:lpstr>
      <vt:lpstr>BACKGROUND cont.</vt:lpstr>
      <vt:lpstr>BACKGROUND cont.</vt:lpstr>
      <vt:lpstr>CURRENT STATUS</vt:lpstr>
      <vt:lpstr>CURRENT STATUS cont.</vt:lpstr>
      <vt:lpstr>CURRENT STATUS cont.</vt:lpstr>
      <vt:lpstr>CURRENT STATUS cont.</vt:lpstr>
      <vt:lpstr>CURRENT STATUS cont.</vt:lpstr>
      <vt:lpstr>CHALLENGES AND CONFUSION</vt:lpstr>
      <vt:lpstr>COMPARATIVE LEGISLATURE cont.</vt:lpstr>
      <vt:lpstr>SOCIAL AND DEVELOPMENT CONFLICT</vt:lpstr>
      <vt:lpstr>SOCIAL AND DEVELOPMENT CONFLICT</vt:lpstr>
      <vt:lpstr> CONCLUSION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slow development of legislature in South Africa to combat human trafficking- Challenges and Confusion</dc:title>
  <dc:creator>User</dc:creator>
  <cp:lastModifiedBy>Paul Royster</cp:lastModifiedBy>
  <cp:revision>4</cp:revision>
  <dcterms:created xsi:type="dcterms:W3CDTF">2013-10-30T19:19:32Z</dcterms:created>
  <dcterms:modified xsi:type="dcterms:W3CDTF">2013-10-31T14:15:15Z</dcterms:modified>
</cp:coreProperties>
</file>