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Lst>
  <p:sldSz cx="10972800" cy="9144000"/>
  <p:notesSz cx="6858000" cy="9144000"/>
  <p:defaultTextStyle>
    <a:defPPr>
      <a:defRPr lang="en-US"/>
    </a:defPPr>
    <a:lvl1pPr marL="0" algn="l" defTabSz="1149492" rtl="0" eaLnBrk="1" latinLnBrk="0" hangingPunct="1">
      <a:defRPr sz="2300" kern="1200">
        <a:solidFill>
          <a:schemeClr val="tx1"/>
        </a:solidFill>
        <a:latin typeface="+mn-lt"/>
        <a:ea typeface="+mn-ea"/>
        <a:cs typeface="+mn-cs"/>
      </a:defRPr>
    </a:lvl1pPr>
    <a:lvl2pPr marL="574746" algn="l" defTabSz="1149492" rtl="0" eaLnBrk="1" latinLnBrk="0" hangingPunct="1">
      <a:defRPr sz="2300" kern="1200">
        <a:solidFill>
          <a:schemeClr val="tx1"/>
        </a:solidFill>
        <a:latin typeface="+mn-lt"/>
        <a:ea typeface="+mn-ea"/>
        <a:cs typeface="+mn-cs"/>
      </a:defRPr>
    </a:lvl2pPr>
    <a:lvl3pPr marL="1149492" algn="l" defTabSz="1149492" rtl="0" eaLnBrk="1" latinLnBrk="0" hangingPunct="1">
      <a:defRPr sz="2300" kern="1200">
        <a:solidFill>
          <a:schemeClr val="tx1"/>
        </a:solidFill>
        <a:latin typeface="+mn-lt"/>
        <a:ea typeface="+mn-ea"/>
        <a:cs typeface="+mn-cs"/>
      </a:defRPr>
    </a:lvl3pPr>
    <a:lvl4pPr marL="1724238" algn="l" defTabSz="1149492" rtl="0" eaLnBrk="1" latinLnBrk="0" hangingPunct="1">
      <a:defRPr sz="2300" kern="1200">
        <a:solidFill>
          <a:schemeClr val="tx1"/>
        </a:solidFill>
        <a:latin typeface="+mn-lt"/>
        <a:ea typeface="+mn-ea"/>
        <a:cs typeface="+mn-cs"/>
      </a:defRPr>
    </a:lvl4pPr>
    <a:lvl5pPr marL="2298984" algn="l" defTabSz="1149492" rtl="0" eaLnBrk="1" latinLnBrk="0" hangingPunct="1">
      <a:defRPr sz="2300" kern="1200">
        <a:solidFill>
          <a:schemeClr val="tx1"/>
        </a:solidFill>
        <a:latin typeface="+mn-lt"/>
        <a:ea typeface="+mn-ea"/>
        <a:cs typeface="+mn-cs"/>
      </a:defRPr>
    </a:lvl5pPr>
    <a:lvl6pPr marL="2873731" algn="l" defTabSz="1149492" rtl="0" eaLnBrk="1" latinLnBrk="0" hangingPunct="1">
      <a:defRPr sz="2300" kern="1200">
        <a:solidFill>
          <a:schemeClr val="tx1"/>
        </a:solidFill>
        <a:latin typeface="+mn-lt"/>
        <a:ea typeface="+mn-ea"/>
        <a:cs typeface="+mn-cs"/>
      </a:defRPr>
    </a:lvl6pPr>
    <a:lvl7pPr marL="3448477" algn="l" defTabSz="1149492" rtl="0" eaLnBrk="1" latinLnBrk="0" hangingPunct="1">
      <a:defRPr sz="2300" kern="1200">
        <a:solidFill>
          <a:schemeClr val="tx1"/>
        </a:solidFill>
        <a:latin typeface="+mn-lt"/>
        <a:ea typeface="+mn-ea"/>
        <a:cs typeface="+mn-cs"/>
      </a:defRPr>
    </a:lvl7pPr>
    <a:lvl8pPr marL="4023223" algn="l" defTabSz="1149492" rtl="0" eaLnBrk="1" latinLnBrk="0" hangingPunct="1">
      <a:defRPr sz="2300" kern="1200">
        <a:solidFill>
          <a:schemeClr val="tx1"/>
        </a:solidFill>
        <a:latin typeface="+mn-lt"/>
        <a:ea typeface="+mn-ea"/>
        <a:cs typeface="+mn-cs"/>
      </a:defRPr>
    </a:lvl8pPr>
    <a:lvl9pPr marL="4597969" algn="l" defTabSz="1149492" rtl="0" eaLnBrk="1" latinLnBrk="0" hangingPunct="1">
      <a:defRPr sz="23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345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trick Dussault" initials="" lastIdx="6" clrIdx="0"/>
  <p:cmAuthor id="1" name="Patrick Dussault" initials="PD"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5821" autoAdjust="0"/>
    <p:restoredTop sz="93950" autoAdjust="0"/>
  </p:normalViewPr>
  <p:slideViewPr>
    <p:cSldViewPr>
      <p:cViewPr varScale="1">
        <p:scale>
          <a:sx n="60" d="100"/>
          <a:sy n="60" d="100"/>
        </p:scale>
        <p:origin x="42" y="42"/>
      </p:cViewPr>
      <p:guideLst>
        <p:guide orient="horz" pos="2880"/>
        <p:guide pos="3456"/>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commentAuthors" Target="commentAuthors.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6-03-29T21:26:17.689" idx="4">
    <p:pos x="1803" y="13611"/>
    <p:text/>
  </p:cm>
  <p:cm authorId="0" dt="2016-03-29T21:27:17.593" idx="5">
    <p:pos x="16732" y="3002"/>
    <p:text>Synthesis of the cyclobutene amphiphile was based upon chemistry previously developed in the Dussault group (reference ChemMedChem2014 paper, Sittiwong, et al-Ben has the ref)</p:text>
  </p:cm>
  <p:cm authorId="0" dt="2016-03-29T21:27:59.272" idx="6">
    <p:pos x="12656" y="10048"/>
    <p:text>Mention need to find a way to link the amphiphile to a protein (and then begin the discussion you have)</p:text>
  </p:cm>
</p:cmLst>
</file>

<file path=ppt/drawings/_rels/vmlDrawing1.vml.rels><?xml version="1.0" encoding="UTF-8" standalone="yes"?>
<Relationships xmlns="http://schemas.openxmlformats.org/package/2006/relationships"><Relationship Id="rId8" Type="http://schemas.openxmlformats.org/officeDocument/2006/relationships/image" Target="../media/image9.emf"/><Relationship Id="rId3" Type="http://schemas.openxmlformats.org/officeDocument/2006/relationships/image" Target="../media/image4.emf"/><Relationship Id="rId7" Type="http://schemas.openxmlformats.org/officeDocument/2006/relationships/image" Target="../media/image8.emf"/><Relationship Id="rId2" Type="http://schemas.openxmlformats.org/officeDocument/2006/relationships/image" Target="../media/image3.emf"/><Relationship Id="rId1" Type="http://schemas.openxmlformats.org/officeDocument/2006/relationships/image" Target="../media/image2.emf"/><Relationship Id="rId6" Type="http://schemas.openxmlformats.org/officeDocument/2006/relationships/image" Target="../media/image7.emf"/><Relationship Id="rId5" Type="http://schemas.openxmlformats.org/officeDocument/2006/relationships/image" Target="../media/image6.emf"/><Relationship Id="rId4" Type="http://schemas.openxmlformats.org/officeDocument/2006/relationships/image" Target="../media/image5.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22960" y="2840568"/>
            <a:ext cx="932688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645920" y="5181600"/>
            <a:ext cx="7680960" cy="2336800"/>
          </a:xfrm>
        </p:spPr>
        <p:txBody>
          <a:bodyPr/>
          <a:lstStyle>
            <a:lvl1pPr marL="0" indent="0" algn="ctr">
              <a:buNone/>
              <a:defRPr>
                <a:solidFill>
                  <a:schemeClr val="tx1">
                    <a:tint val="75000"/>
                  </a:schemeClr>
                </a:solidFill>
              </a:defRPr>
            </a:lvl1pPr>
            <a:lvl2pPr marL="574746" indent="0" algn="ctr">
              <a:buNone/>
              <a:defRPr>
                <a:solidFill>
                  <a:schemeClr val="tx1">
                    <a:tint val="75000"/>
                  </a:schemeClr>
                </a:solidFill>
              </a:defRPr>
            </a:lvl2pPr>
            <a:lvl3pPr marL="1149492" indent="0" algn="ctr">
              <a:buNone/>
              <a:defRPr>
                <a:solidFill>
                  <a:schemeClr val="tx1">
                    <a:tint val="75000"/>
                  </a:schemeClr>
                </a:solidFill>
              </a:defRPr>
            </a:lvl3pPr>
            <a:lvl4pPr marL="1724238" indent="0" algn="ctr">
              <a:buNone/>
              <a:defRPr>
                <a:solidFill>
                  <a:schemeClr val="tx1">
                    <a:tint val="75000"/>
                  </a:schemeClr>
                </a:solidFill>
              </a:defRPr>
            </a:lvl4pPr>
            <a:lvl5pPr marL="2298984" indent="0" algn="ctr">
              <a:buNone/>
              <a:defRPr>
                <a:solidFill>
                  <a:schemeClr val="tx1">
                    <a:tint val="75000"/>
                  </a:schemeClr>
                </a:solidFill>
              </a:defRPr>
            </a:lvl5pPr>
            <a:lvl6pPr marL="2873731" indent="0" algn="ctr">
              <a:buNone/>
              <a:defRPr>
                <a:solidFill>
                  <a:schemeClr val="tx1">
                    <a:tint val="75000"/>
                  </a:schemeClr>
                </a:solidFill>
              </a:defRPr>
            </a:lvl6pPr>
            <a:lvl7pPr marL="3448477" indent="0" algn="ctr">
              <a:buNone/>
              <a:defRPr>
                <a:solidFill>
                  <a:schemeClr val="tx1">
                    <a:tint val="75000"/>
                  </a:schemeClr>
                </a:solidFill>
              </a:defRPr>
            </a:lvl7pPr>
            <a:lvl8pPr marL="4023223" indent="0" algn="ctr">
              <a:buNone/>
              <a:defRPr>
                <a:solidFill>
                  <a:schemeClr val="tx1">
                    <a:tint val="75000"/>
                  </a:schemeClr>
                </a:solidFill>
              </a:defRPr>
            </a:lvl8pPr>
            <a:lvl9pPr marL="4597969"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3EE1728-B864-429C-BB79-1595EA78FBDD}" type="datetimeFigureOut">
              <a:rPr lang="en-US" smtClean="0"/>
              <a:t>4/7/2016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5FCA64-9604-41F3-B234-A83F3D6754EE}" type="slidenum">
              <a:rPr lang="en-US" smtClean="0"/>
              <a:t>‹#›</a:t>
            </a:fld>
            <a:endParaRPr lang="en-US"/>
          </a:p>
        </p:txBody>
      </p:sp>
    </p:spTree>
    <p:extLst>
      <p:ext uri="{BB962C8B-B14F-4D97-AF65-F5344CB8AC3E}">
        <p14:creationId xmlns:p14="http://schemas.microsoft.com/office/powerpoint/2010/main" val="34236025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3EE1728-B864-429C-BB79-1595EA78FBDD}" type="datetimeFigureOut">
              <a:rPr lang="en-US" smtClean="0"/>
              <a:t>4/7/2016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5FCA64-9604-41F3-B234-A83F3D6754EE}" type="slidenum">
              <a:rPr lang="en-US" smtClean="0"/>
              <a:t>‹#›</a:t>
            </a:fld>
            <a:endParaRPr lang="en-US"/>
          </a:p>
        </p:txBody>
      </p:sp>
    </p:spTree>
    <p:extLst>
      <p:ext uri="{BB962C8B-B14F-4D97-AF65-F5344CB8AC3E}">
        <p14:creationId xmlns:p14="http://schemas.microsoft.com/office/powerpoint/2010/main" val="13081960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55280" y="366185"/>
            <a:ext cx="2468880" cy="780203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48640" y="366185"/>
            <a:ext cx="7223760" cy="78020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3EE1728-B864-429C-BB79-1595EA78FBDD}" type="datetimeFigureOut">
              <a:rPr lang="en-US" smtClean="0"/>
              <a:t>4/7/2016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5FCA64-9604-41F3-B234-A83F3D6754EE}" type="slidenum">
              <a:rPr lang="en-US" smtClean="0"/>
              <a:t>‹#›</a:t>
            </a:fld>
            <a:endParaRPr lang="en-US"/>
          </a:p>
        </p:txBody>
      </p:sp>
    </p:spTree>
    <p:extLst>
      <p:ext uri="{BB962C8B-B14F-4D97-AF65-F5344CB8AC3E}">
        <p14:creationId xmlns:p14="http://schemas.microsoft.com/office/powerpoint/2010/main" val="22133615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2" name="Picture 6"/>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0"/>
            <a:ext cx="10972800" cy="914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225257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3EE1728-B864-429C-BB79-1595EA78FBDD}" type="datetimeFigureOut">
              <a:rPr lang="en-US" smtClean="0"/>
              <a:t>4/7/2016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5FCA64-9604-41F3-B234-A83F3D6754EE}" type="slidenum">
              <a:rPr lang="en-US" smtClean="0"/>
              <a:t>‹#›</a:t>
            </a:fld>
            <a:endParaRPr lang="en-US"/>
          </a:p>
        </p:txBody>
      </p:sp>
    </p:spTree>
    <p:extLst>
      <p:ext uri="{BB962C8B-B14F-4D97-AF65-F5344CB8AC3E}">
        <p14:creationId xmlns:p14="http://schemas.microsoft.com/office/powerpoint/2010/main" val="30136391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66776" y="5875867"/>
            <a:ext cx="9326880" cy="1816100"/>
          </a:xfrm>
        </p:spPr>
        <p:txBody>
          <a:bodyPr anchor="t"/>
          <a:lstStyle>
            <a:lvl1pPr algn="l">
              <a:defRPr sz="5000" b="1" cap="all"/>
            </a:lvl1pPr>
          </a:lstStyle>
          <a:p>
            <a:r>
              <a:rPr lang="en-US" smtClean="0"/>
              <a:t>Click to edit Master title style</a:t>
            </a:r>
            <a:endParaRPr lang="en-US"/>
          </a:p>
        </p:txBody>
      </p:sp>
      <p:sp>
        <p:nvSpPr>
          <p:cNvPr id="3" name="Text Placeholder 2"/>
          <p:cNvSpPr>
            <a:spLocks noGrp="1"/>
          </p:cNvSpPr>
          <p:nvPr>
            <p:ph type="body" idx="1"/>
          </p:nvPr>
        </p:nvSpPr>
        <p:spPr>
          <a:xfrm>
            <a:off x="866776" y="3875618"/>
            <a:ext cx="9326880" cy="2000249"/>
          </a:xfrm>
        </p:spPr>
        <p:txBody>
          <a:bodyPr anchor="b"/>
          <a:lstStyle>
            <a:lvl1pPr marL="0" indent="0">
              <a:buNone/>
              <a:defRPr sz="2500">
                <a:solidFill>
                  <a:schemeClr val="tx1">
                    <a:tint val="75000"/>
                  </a:schemeClr>
                </a:solidFill>
              </a:defRPr>
            </a:lvl1pPr>
            <a:lvl2pPr marL="574746" indent="0">
              <a:buNone/>
              <a:defRPr sz="2300">
                <a:solidFill>
                  <a:schemeClr val="tx1">
                    <a:tint val="75000"/>
                  </a:schemeClr>
                </a:solidFill>
              </a:defRPr>
            </a:lvl2pPr>
            <a:lvl3pPr marL="1149492" indent="0">
              <a:buNone/>
              <a:defRPr sz="2000">
                <a:solidFill>
                  <a:schemeClr val="tx1">
                    <a:tint val="75000"/>
                  </a:schemeClr>
                </a:solidFill>
              </a:defRPr>
            </a:lvl3pPr>
            <a:lvl4pPr marL="1724238" indent="0">
              <a:buNone/>
              <a:defRPr sz="1800">
                <a:solidFill>
                  <a:schemeClr val="tx1">
                    <a:tint val="75000"/>
                  </a:schemeClr>
                </a:solidFill>
              </a:defRPr>
            </a:lvl4pPr>
            <a:lvl5pPr marL="2298984" indent="0">
              <a:buNone/>
              <a:defRPr sz="1800">
                <a:solidFill>
                  <a:schemeClr val="tx1">
                    <a:tint val="75000"/>
                  </a:schemeClr>
                </a:solidFill>
              </a:defRPr>
            </a:lvl5pPr>
            <a:lvl6pPr marL="2873731" indent="0">
              <a:buNone/>
              <a:defRPr sz="1800">
                <a:solidFill>
                  <a:schemeClr val="tx1">
                    <a:tint val="75000"/>
                  </a:schemeClr>
                </a:solidFill>
              </a:defRPr>
            </a:lvl6pPr>
            <a:lvl7pPr marL="3448477" indent="0">
              <a:buNone/>
              <a:defRPr sz="1800">
                <a:solidFill>
                  <a:schemeClr val="tx1">
                    <a:tint val="75000"/>
                  </a:schemeClr>
                </a:solidFill>
              </a:defRPr>
            </a:lvl7pPr>
            <a:lvl8pPr marL="4023223" indent="0">
              <a:buNone/>
              <a:defRPr sz="1800">
                <a:solidFill>
                  <a:schemeClr val="tx1">
                    <a:tint val="75000"/>
                  </a:schemeClr>
                </a:solidFill>
              </a:defRPr>
            </a:lvl8pPr>
            <a:lvl9pPr marL="4597969" indent="0">
              <a:buNone/>
              <a:defRPr sz="18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3EE1728-B864-429C-BB79-1595EA78FBDD}" type="datetimeFigureOut">
              <a:rPr lang="en-US" smtClean="0"/>
              <a:t>4/7/2016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5FCA64-9604-41F3-B234-A83F3D6754EE}" type="slidenum">
              <a:rPr lang="en-US" smtClean="0"/>
              <a:t>‹#›</a:t>
            </a:fld>
            <a:endParaRPr lang="en-US"/>
          </a:p>
        </p:txBody>
      </p:sp>
    </p:spTree>
    <p:extLst>
      <p:ext uri="{BB962C8B-B14F-4D97-AF65-F5344CB8AC3E}">
        <p14:creationId xmlns:p14="http://schemas.microsoft.com/office/powerpoint/2010/main" val="27659642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8640" y="2133601"/>
            <a:ext cx="4846320" cy="6034617"/>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577840" y="2133601"/>
            <a:ext cx="4846320" cy="6034617"/>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3EE1728-B864-429C-BB79-1595EA78FBDD}" type="datetimeFigureOut">
              <a:rPr lang="en-US" smtClean="0"/>
              <a:t>4/7/2016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5FCA64-9604-41F3-B234-A83F3D6754EE}" type="slidenum">
              <a:rPr lang="en-US" smtClean="0"/>
              <a:t>‹#›</a:t>
            </a:fld>
            <a:endParaRPr lang="en-US"/>
          </a:p>
        </p:txBody>
      </p:sp>
    </p:spTree>
    <p:extLst>
      <p:ext uri="{BB962C8B-B14F-4D97-AF65-F5344CB8AC3E}">
        <p14:creationId xmlns:p14="http://schemas.microsoft.com/office/powerpoint/2010/main" val="39857399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48640" y="2046817"/>
            <a:ext cx="4848226" cy="853016"/>
          </a:xfrm>
        </p:spPr>
        <p:txBody>
          <a:bodyPr anchor="b"/>
          <a:lstStyle>
            <a:lvl1pPr marL="0" indent="0">
              <a:buNone/>
              <a:defRPr sz="3000" b="1"/>
            </a:lvl1pPr>
            <a:lvl2pPr marL="574746" indent="0">
              <a:buNone/>
              <a:defRPr sz="2500" b="1"/>
            </a:lvl2pPr>
            <a:lvl3pPr marL="1149492" indent="0">
              <a:buNone/>
              <a:defRPr sz="2300" b="1"/>
            </a:lvl3pPr>
            <a:lvl4pPr marL="1724238" indent="0">
              <a:buNone/>
              <a:defRPr sz="2000" b="1"/>
            </a:lvl4pPr>
            <a:lvl5pPr marL="2298984" indent="0">
              <a:buNone/>
              <a:defRPr sz="2000" b="1"/>
            </a:lvl5pPr>
            <a:lvl6pPr marL="2873731" indent="0">
              <a:buNone/>
              <a:defRPr sz="2000" b="1"/>
            </a:lvl6pPr>
            <a:lvl7pPr marL="3448477" indent="0">
              <a:buNone/>
              <a:defRPr sz="2000" b="1"/>
            </a:lvl7pPr>
            <a:lvl8pPr marL="4023223" indent="0">
              <a:buNone/>
              <a:defRPr sz="2000" b="1"/>
            </a:lvl8pPr>
            <a:lvl9pPr marL="4597969" indent="0">
              <a:buNone/>
              <a:defRPr sz="2000" b="1"/>
            </a:lvl9pPr>
          </a:lstStyle>
          <a:p>
            <a:pPr lvl="0"/>
            <a:r>
              <a:rPr lang="en-US" smtClean="0"/>
              <a:t>Click to edit Master text styles</a:t>
            </a:r>
          </a:p>
        </p:txBody>
      </p:sp>
      <p:sp>
        <p:nvSpPr>
          <p:cNvPr id="4" name="Content Placeholder 3"/>
          <p:cNvSpPr>
            <a:spLocks noGrp="1"/>
          </p:cNvSpPr>
          <p:nvPr>
            <p:ph sz="half" idx="2"/>
          </p:nvPr>
        </p:nvSpPr>
        <p:spPr>
          <a:xfrm>
            <a:off x="548640" y="2899833"/>
            <a:ext cx="4848226" cy="5268384"/>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574031" y="2046817"/>
            <a:ext cx="4850130" cy="853016"/>
          </a:xfrm>
        </p:spPr>
        <p:txBody>
          <a:bodyPr anchor="b"/>
          <a:lstStyle>
            <a:lvl1pPr marL="0" indent="0">
              <a:buNone/>
              <a:defRPr sz="3000" b="1"/>
            </a:lvl1pPr>
            <a:lvl2pPr marL="574746" indent="0">
              <a:buNone/>
              <a:defRPr sz="2500" b="1"/>
            </a:lvl2pPr>
            <a:lvl3pPr marL="1149492" indent="0">
              <a:buNone/>
              <a:defRPr sz="2300" b="1"/>
            </a:lvl3pPr>
            <a:lvl4pPr marL="1724238" indent="0">
              <a:buNone/>
              <a:defRPr sz="2000" b="1"/>
            </a:lvl4pPr>
            <a:lvl5pPr marL="2298984" indent="0">
              <a:buNone/>
              <a:defRPr sz="2000" b="1"/>
            </a:lvl5pPr>
            <a:lvl6pPr marL="2873731" indent="0">
              <a:buNone/>
              <a:defRPr sz="2000" b="1"/>
            </a:lvl6pPr>
            <a:lvl7pPr marL="3448477" indent="0">
              <a:buNone/>
              <a:defRPr sz="2000" b="1"/>
            </a:lvl7pPr>
            <a:lvl8pPr marL="4023223" indent="0">
              <a:buNone/>
              <a:defRPr sz="2000" b="1"/>
            </a:lvl8pPr>
            <a:lvl9pPr marL="4597969" indent="0">
              <a:buNone/>
              <a:defRPr sz="2000" b="1"/>
            </a:lvl9pPr>
          </a:lstStyle>
          <a:p>
            <a:pPr lvl="0"/>
            <a:r>
              <a:rPr lang="en-US" smtClean="0"/>
              <a:t>Click to edit Master text styles</a:t>
            </a:r>
          </a:p>
        </p:txBody>
      </p:sp>
      <p:sp>
        <p:nvSpPr>
          <p:cNvPr id="6" name="Content Placeholder 5"/>
          <p:cNvSpPr>
            <a:spLocks noGrp="1"/>
          </p:cNvSpPr>
          <p:nvPr>
            <p:ph sz="quarter" idx="4"/>
          </p:nvPr>
        </p:nvSpPr>
        <p:spPr>
          <a:xfrm>
            <a:off x="5574031" y="2899833"/>
            <a:ext cx="4850130" cy="5268384"/>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3EE1728-B864-429C-BB79-1595EA78FBDD}" type="datetimeFigureOut">
              <a:rPr lang="en-US" smtClean="0"/>
              <a:t>4/7/2016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A5FCA64-9604-41F3-B234-A83F3D6754EE}" type="slidenum">
              <a:rPr lang="en-US" smtClean="0"/>
              <a:t>‹#›</a:t>
            </a:fld>
            <a:endParaRPr lang="en-US"/>
          </a:p>
        </p:txBody>
      </p:sp>
    </p:spTree>
    <p:extLst>
      <p:ext uri="{BB962C8B-B14F-4D97-AF65-F5344CB8AC3E}">
        <p14:creationId xmlns:p14="http://schemas.microsoft.com/office/powerpoint/2010/main" val="34217839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3EE1728-B864-429C-BB79-1595EA78FBDD}" type="datetimeFigureOut">
              <a:rPr lang="en-US" smtClean="0"/>
              <a:t>4/7/2016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A5FCA64-9604-41F3-B234-A83F3D6754EE}" type="slidenum">
              <a:rPr lang="en-US" smtClean="0"/>
              <a:t>‹#›</a:t>
            </a:fld>
            <a:endParaRPr lang="en-US"/>
          </a:p>
        </p:txBody>
      </p:sp>
    </p:spTree>
    <p:extLst>
      <p:ext uri="{BB962C8B-B14F-4D97-AF65-F5344CB8AC3E}">
        <p14:creationId xmlns:p14="http://schemas.microsoft.com/office/powerpoint/2010/main" val="32299862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3EE1728-B864-429C-BB79-1595EA78FBDD}" type="datetimeFigureOut">
              <a:rPr lang="en-US" smtClean="0"/>
              <a:t>4/7/2016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A5FCA64-9604-41F3-B234-A83F3D6754EE}" type="slidenum">
              <a:rPr lang="en-US" smtClean="0"/>
              <a:t>‹#›</a:t>
            </a:fld>
            <a:endParaRPr lang="en-US"/>
          </a:p>
        </p:txBody>
      </p:sp>
    </p:spTree>
    <p:extLst>
      <p:ext uri="{BB962C8B-B14F-4D97-AF65-F5344CB8AC3E}">
        <p14:creationId xmlns:p14="http://schemas.microsoft.com/office/powerpoint/2010/main" val="26683741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8640" y="364067"/>
            <a:ext cx="3609976" cy="1549400"/>
          </a:xfrm>
        </p:spPr>
        <p:txBody>
          <a:bodyPr anchor="b"/>
          <a:lstStyle>
            <a:lvl1pPr algn="l">
              <a:defRPr sz="2500" b="1"/>
            </a:lvl1pPr>
          </a:lstStyle>
          <a:p>
            <a:r>
              <a:rPr lang="en-US" smtClean="0"/>
              <a:t>Click to edit Master title style</a:t>
            </a:r>
            <a:endParaRPr lang="en-US"/>
          </a:p>
        </p:txBody>
      </p:sp>
      <p:sp>
        <p:nvSpPr>
          <p:cNvPr id="3" name="Content Placeholder 2"/>
          <p:cNvSpPr>
            <a:spLocks noGrp="1"/>
          </p:cNvSpPr>
          <p:nvPr>
            <p:ph idx="1"/>
          </p:nvPr>
        </p:nvSpPr>
        <p:spPr>
          <a:xfrm>
            <a:off x="4290060" y="364067"/>
            <a:ext cx="6134100" cy="7804151"/>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48640" y="1913467"/>
            <a:ext cx="3609976" cy="6254751"/>
          </a:xfrm>
        </p:spPr>
        <p:txBody>
          <a:bodyPr/>
          <a:lstStyle>
            <a:lvl1pPr marL="0" indent="0">
              <a:buNone/>
              <a:defRPr sz="1800"/>
            </a:lvl1pPr>
            <a:lvl2pPr marL="574746" indent="0">
              <a:buNone/>
              <a:defRPr sz="1500"/>
            </a:lvl2pPr>
            <a:lvl3pPr marL="1149492" indent="0">
              <a:buNone/>
              <a:defRPr sz="1300"/>
            </a:lvl3pPr>
            <a:lvl4pPr marL="1724238" indent="0">
              <a:buNone/>
              <a:defRPr sz="1100"/>
            </a:lvl4pPr>
            <a:lvl5pPr marL="2298984" indent="0">
              <a:buNone/>
              <a:defRPr sz="1100"/>
            </a:lvl5pPr>
            <a:lvl6pPr marL="2873731" indent="0">
              <a:buNone/>
              <a:defRPr sz="1100"/>
            </a:lvl6pPr>
            <a:lvl7pPr marL="3448477" indent="0">
              <a:buNone/>
              <a:defRPr sz="1100"/>
            </a:lvl7pPr>
            <a:lvl8pPr marL="4023223" indent="0">
              <a:buNone/>
              <a:defRPr sz="1100"/>
            </a:lvl8pPr>
            <a:lvl9pPr marL="4597969" indent="0">
              <a:buNone/>
              <a:defRPr sz="11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3EE1728-B864-429C-BB79-1595EA78FBDD}" type="datetimeFigureOut">
              <a:rPr lang="en-US" smtClean="0"/>
              <a:t>4/7/2016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5FCA64-9604-41F3-B234-A83F3D6754EE}" type="slidenum">
              <a:rPr lang="en-US" smtClean="0"/>
              <a:t>‹#›</a:t>
            </a:fld>
            <a:endParaRPr lang="en-US"/>
          </a:p>
        </p:txBody>
      </p:sp>
    </p:spTree>
    <p:extLst>
      <p:ext uri="{BB962C8B-B14F-4D97-AF65-F5344CB8AC3E}">
        <p14:creationId xmlns:p14="http://schemas.microsoft.com/office/powerpoint/2010/main" val="1555920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50746" y="6400800"/>
            <a:ext cx="6583680" cy="755651"/>
          </a:xfrm>
        </p:spPr>
        <p:txBody>
          <a:bodyPr anchor="b"/>
          <a:lstStyle>
            <a:lvl1pPr algn="l">
              <a:defRPr sz="2500" b="1"/>
            </a:lvl1pPr>
          </a:lstStyle>
          <a:p>
            <a:r>
              <a:rPr lang="en-US" smtClean="0"/>
              <a:t>Click to edit Master title style</a:t>
            </a:r>
            <a:endParaRPr lang="en-US"/>
          </a:p>
        </p:txBody>
      </p:sp>
      <p:sp>
        <p:nvSpPr>
          <p:cNvPr id="3" name="Picture Placeholder 2"/>
          <p:cNvSpPr>
            <a:spLocks noGrp="1"/>
          </p:cNvSpPr>
          <p:nvPr>
            <p:ph type="pic" idx="1"/>
          </p:nvPr>
        </p:nvSpPr>
        <p:spPr>
          <a:xfrm>
            <a:off x="2150746" y="817033"/>
            <a:ext cx="6583680" cy="5486400"/>
          </a:xfrm>
        </p:spPr>
        <p:txBody>
          <a:bodyPr/>
          <a:lstStyle>
            <a:lvl1pPr marL="0" indent="0">
              <a:buNone/>
              <a:defRPr sz="4000"/>
            </a:lvl1pPr>
            <a:lvl2pPr marL="574746" indent="0">
              <a:buNone/>
              <a:defRPr sz="3500"/>
            </a:lvl2pPr>
            <a:lvl3pPr marL="1149492" indent="0">
              <a:buNone/>
              <a:defRPr sz="3000"/>
            </a:lvl3pPr>
            <a:lvl4pPr marL="1724238" indent="0">
              <a:buNone/>
              <a:defRPr sz="2500"/>
            </a:lvl4pPr>
            <a:lvl5pPr marL="2298984" indent="0">
              <a:buNone/>
              <a:defRPr sz="2500"/>
            </a:lvl5pPr>
            <a:lvl6pPr marL="2873731" indent="0">
              <a:buNone/>
              <a:defRPr sz="2500"/>
            </a:lvl6pPr>
            <a:lvl7pPr marL="3448477" indent="0">
              <a:buNone/>
              <a:defRPr sz="2500"/>
            </a:lvl7pPr>
            <a:lvl8pPr marL="4023223" indent="0">
              <a:buNone/>
              <a:defRPr sz="2500"/>
            </a:lvl8pPr>
            <a:lvl9pPr marL="4597969" indent="0">
              <a:buNone/>
              <a:defRPr sz="2500"/>
            </a:lvl9pPr>
          </a:lstStyle>
          <a:p>
            <a:endParaRPr lang="en-US"/>
          </a:p>
        </p:txBody>
      </p:sp>
      <p:sp>
        <p:nvSpPr>
          <p:cNvPr id="4" name="Text Placeholder 3"/>
          <p:cNvSpPr>
            <a:spLocks noGrp="1"/>
          </p:cNvSpPr>
          <p:nvPr>
            <p:ph type="body" sz="half" idx="2"/>
          </p:nvPr>
        </p:nvSpPr>
        <p:spPr>
          <a:xfrm>
            <a:off x="2150746" y="7156451"/>
            <a:ext cx="6583680" cy="1073149"/>
          </a:xfrm>
        </p:spPr>
        <p:txBody>
          <a:bodyPr/>
          <a:lstStyle>
            <a:lvl1pPr marL="0" indent="0">
              <a:buNone/>
              <a:defRPr sz="1800"/>
            </a:lvl1pPr>
            <a:lvl2pPr marL="574746" indent="0">
              <a:buNone/>
              <a:defRPr sz="1500"/>
            </a:lvl2pPr>
            <a:lvl3pPr marL="1149492" indent="0">
              <a:buNone/>
              <a:defRPr sz="1300"/>
            </a:lvl3pPr>
            <a:lvl4pPr marL="1724238" indent="0">
              <a:buNone/>
              <a:defRPr sz="1100"/>
            </a:lvl4pPr>
            <a:lvl5pPr marL="2298984" indent="0">
              <a:buNone/>
              <a:defRPr sz="1100"/>
            </a:lvl5pPr>
            <a:lvl6pPr marL="2873731" indent="0">
              <a:buNone/>
              <a:defRPr sz="1100"/>
            </a:lvl6pPr>
            <a:lvl7pPr marL="3448477" indent="0">
              <a:buNone/>
              <a:defRPr sz="1100"/>
            </a:lvl7pPr>
            <a:lvl8pPr marL="4023223" indent="0">
              <a:buNone/>
              <a:defRPr sz="1100"/>
            </a:lvl8pPr>
            <a:lvl9pPr marL="4597969" indent="0">
              <a:buNone/>
              <a:defRPr sz="11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3EE1728-B864-429C-BB79-1595EA78FBDD}" type="datetimeFigureOut">
              <a:rPr lang="en-US" smtClean="0"/>
              <a:t>4/7/2016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5FCA64-9604-41F3-B234-A83F3D6754EE}" type="slidenum">
              <a:rPr lang="en-US" smtClean="0"/>
              <a:t>‹#›</a:t>
            </a:fld>
            <a:endParaRPr lang="en-US"/>
          </a:p>
        </p:txBody>
      </p:sp>
    </p:spTree>
    <p:extLst>
      <p:ext uri="{BB962C8B-B14F-4D97-AF65-F5344CB8AC3E}">
        <p14:creationId xmlns:p14="http://schemas.microsoft.com/office/powerpoint/2010/main" val="21233563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8640" y="366184"/>
            <a:ext cx="9875520" cy="1524000"/>
          </a:xfrm>
          <a:prstGeom prst="rect">
            <a:avLst/>
          </a:prstGeom>
        </p:spPr>
        <p:txBody>
          <a:bodyPr vert="horz" lIns="114949" tIns="57475" rIns="114949" bIns="57475"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548640" y="2133601"/>
            <a:ext cx="9875520" cy="6034617"/>
          </a:xfrm>
          <a:prstGeom prst="rect">
            <a:avLst/>
          </a:prstGeom>
        </p:spPr>
        <p:txBody>
          <a:bodyPr vert="horz" lIns="114949" tIns="57475" rIns="114949" bIns="57475"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548640" y="8475134"/>
            <a:ext cx="2560320" cy="486833"/>
          </a:xfrm>
          <a:prstGeom prst="rect">
            <a:avLst/>
          </a:prstGeom>
        </p:spPr>
        <p:txBody>
          <a:bodyPr vert="horz" lIns="114949" tIns="57475" rIns="114949" bIns="57475" rtlCol="0" anchor="ctr"/>
          <a:lstStyle>
            <a:lvl1pPr algn="l">
              <a:defRPr sz="1500">
                <a:solidFill>
                  <a:schemeClr val="tx1">
                    <a:tint val="75000"/>
                  </a:schemeClr>
                </a:solidFill>
              </a:defRPr>
            </a:lvl1pPr>
          </a:lstStyle>
          <a:p>
            <a:fld id="{D3EE1728-B864-429C-BB79-1595EA78FBDD}" type="datetimeFigureOut">
              <a:rPr lang="en-US" smtClean="0"/>
              <a:t>4/7/2016</a:t>
            </a:fld>
            <a:endParaRPr lang="en-US"/>
          </a:p>
        </p:txBody>
      </p:sp>
      <p:sp>
        <p:nvSpPr>
          <p:cNvPr id="5" name="Footer Placeholder 4"/>
          <p:cNvSpPr>
            <a:spLocks noGrp="1"/>
          </p:cNvSpPr>
          <p:nvPr>
            <p:ph type="ftr" sz="quarter" idx="3"/>
          </p:nvPr>
        </p:nvSpPr>
        <p:spPr>
          <a:xfrm>
            <a:off x="3749040" y="8475134"/>
            <a:ext cx="3474720" cy="486833"/>
          </a:xfrm>
          <a:prstGeom prst="rect">
            <a:avLst/>
          </a:prstGeom>
        </p:spPr>
        <p:txBody>
          <a:bodyPr vert="horz" lIns="114949" tIns="57475" rIns="114949" bIns="57475" rtlCol="0" anchor="ctr"/>
          <a:lstStyle>
            <a:lvl1pPr algn="ctr">
              <a:defRPr sz="15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863840" y="8475134"/>
            <a:ext cx="2560320" cy="486833"/>
          </a:xfrm>
          <a:prstGeom prst="rect">
            <a:avLst/>
          </a:prstGeom>
        </p:spPr>
        <p:txBody>
          <a:bodyPr vert="horz" lIns="114949" tIns="57475" rIns="114949" bIns="57475" rtlCol="0" anchor="ctr"/>
          <a:lstStyle>
            <a:lvl1pPr algn="r">
              <a:defRPr sz="1500">
                <a:solidFill>
                  <a:schemeClr val="tx1">
                    <a:tint val="75000"/>
                  </a:schemeClr>
                </a:solidFill>
              </a:defRPr>
            </a:lvl1pPr>
          </a:lstStyle>
          <a:p>
            <a:fld id="{BA5FCA64-9604-41F3-B234-A83F3D6754EE}" type="slidenum">
              <a:rPr lang="en-US" smtClean="0"/>
              <a:t>‹#›</a:t>
            </a:fld>
            <a:endParaRPr lang="en-US"/>
          </a:p>
        </p:txBody>
      </p:sp>
    </p:spTree>
    <p:extLst>
      <p:ext uri="{BB962C8B-B14F-4D97-AF65-F5344CB8AC3E}">
        <p14:creationId xmlns:p14="http://schemas.microsoft.com/office/powerpoint/2010/main" val="13255464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1149492" rtl="0" eaLnBrk="1" latinLnBrk="0" hangingPunct="1">
        <a:spcBef>
          <a:spcPct val="0"/>
        </a:spcBef>
        <a:buNone/>
        <a:defRPr sz="5500" kern="1200">
          <a:solidFill>
            <a:schemeClr val="tx1"/>
          </a:solidFill>
          <a:latin typeface="+mj-lt"/>
          <a:ea typeface="+mj-ea"/>
          <a:cs typeface="+mj-cs"/>
        </a:defRPr>
      </a:lvl1pPr>
    </p:titleStyle>
    <p:bodyStyle>
      <a:lvl1pPr marL="431060" indent="-431060" algn="l" defTabSz="1149492" rtl="0" eaLnBrk="1" latinLnBrk="0" hangingPunct="1">
        <a:spcBef>
          <a:spcPct val="20000"/>
        </a:spcBef>
        <a:buFont typeface="Arial" panose="020B0604020202020204" pitchFamily="34" charset="0"/>
        <a:buChar char="•"/>
        <a:defRPr sz="4000" kern="1200">
          <a:solidFill>
            <a:schemeClr val="tx1"/>
          </a:solidFill>
          <a:latin typeface="+mn-lt"/>
          <a:ea typeface="+mn-ea"/>
          <a:cs typeface="+mn-cs"/>
        </a:defRPr>
      </a:lvl1pPr>
      <a:lvl2pPr marL="933962" indent="-359216" algn="l" defTabSz="1149492" rtl="0" eaLnBrk="1" latinLnBrk="0" hangingPunct="1">
        <a:spcBef>
          <a:spcPct val="20000"/>
        </a:spcBef>
        <a:buFont typeface="Arial" panose="020B0604020202020204" pitchFamily="34" charset="0"/>
        <a:buChar char="–"/>
        <a:defRPr sz="3500" kern="1200">
          <a:solidFill>
            <a:schemeClr val="tx1"/>
          </a:solidFill>
          <a:latin typeface="+mn-lt"/>
          <a:ea typeface="+mn-ea"/>
          <a:cs typeface="+mn-cs"/>
        </a:defRPr>
      </a:lvl2pPr>
      <a:lvl3pPr marL="1436865" indent="-287373" algn="l" defTabSz="1149492" rtl="0" eaLnBrk="1" latinLnBrk="0" hangingPunct="1">
        <a:spcBef>
          <a:spcPct val="20000"/>
        </a:spcBef>
        <a:buFont typeface="Arial" panose="020B0604020202020204" pitchFamily="34" charset="0"/>
        <a:buChar char="•"/>
        <a:defRPr sz="3000" kern="1200">
          <a:solidFill>
            <a:schemeClr val="tx1"/>
          </a:solidFill>
          <a:latin typeface="+mn-lt"/>
          <a:ea typeface="+mn-ea"/>
          <a:cs typeface="+mn-cs"/>
        </a:defRPr>
      </a:lvl3pPr>
      <a:lvl4pPr marL="2011611" indent="-287373" algn="l" defTabSz="1149492" rtl="0" eaLnBrk="1" latinLnBrk="0" hangingPunct="1">
        <a:spcBef>
          <a:spcPct val="20000"/>
        </a:spcBef>
        <a:buFont typeface="Arial" panose="020B0604020202020204" pitchFamily="34" charset="0"/>
        <a:buChar char="–"/>
        <a:defRPr sz="2500" kern="1200">
          <a:solidFill>
            <a:schemeClr val="tx1"/>
          </a:solidFill>
          <a:latin typeface="+mn-lt"/>
          <a:ea typeface="+mn-ea"/>
          <a:cs typeface="+mn-cs"/>
        </a:defRPr>
      </a:lvl4pPr>
      <a:lvl5pPr marL="2586358" indent="-287373" algn="l" defTabSz="1149492" rtl="0" eaLnBrk="1" latinLnBrk="0" hangingPunct="1">
        <a:spcBef>
          <a:spcPct val="20000"/>
        </a:spcBef>
        <a:buFont typeface="Arial" panose="020B0604020202020204" pitchFamily="34" charset="0"/>
        <a:buChar char="»"/>
        <a:defRPr sz="2500" kern="1200">
          <a:solidFill>
            <a:schemeClr val="tx1"/>
          </a:solidFill>
          <a:latin typeface="+mn-lt"/>
          <a:ea typeface="+mn-ea"/>
          <a:cs typeface="+mn-cs"/>
        </a:defRPr>
      </a:lvl5pPr>
      <a:lvl6pPr marL="3161104" indent="-287373" algn="l" defTabSz="1149492" rtl="0" eaLnBrk="1" latinLnBrk="0" hangingPunct="1">
        <a:spcBef>
          <a:spcPct val="20000"/>
        </a:spcBef>
        <a:buFont typeface="Arial" panose="020B0604020202020204" pitchFamily="34" charset="0"/>
        <a:buChar char="•"/>
        <a:defRPr sz="2500" kern="1200">
          <a:solidFill>
            <a:schemeClr val="tx1"/>
          </a:solidFill>
          <a:latin typeface="+mn-lt"/>
          <a:ea typeface="+mn-ea"/>
          <a:cs typeface="+mn-cs"/>
        </a:defRPr>
      </a:lvl6pPr>
      <a:lvl7pPr marL="3735850" indent="-287373" algn="l" defTabSz="1149492" rtl="0" eaLnBrk="1" latinLnBrk="0" hangingPunct="1">
        <a:spcBef>
          <a:spcPct val="20000"/>
        </a:spcBef>
        <a:buFont typeface="Arial" panose="020B0604020202020204" pitchFamily="34" charset="0"/>
        <a:buChar char="•"/>
        <a:defRPr sz="2500" kern="1200">
          <a:solidFill>
            <a:schemeClr val="tx1"/>
          </a:solidFill>
          <a:latin typeface="+mn-lt"/>
          <a:ea typeface="+mn-ea"/>
          <a:cs typeface="+mn-cs"/>
        </a:defRPr>
      </a:lvl7pPr>
      <a:lvl8pPr marL="4310596" indent="-287373" algn="l" defTabSz="1149492" rtl="0" eaLnBrk="1" latinLnBrk="0" hangingPunct="1">
        <a:spcBef>
          <a:spcPct val="20000"/>
        </a:spcBef>
        <a:buFont typeface="Arial" panose="020B0604020202020204" pitchFamily="34" charset="0"/>
        <a:buChar char="•"/>
        <a:defRPr sz="2500" kern="1200">
          <a:solidFill>
            <a:schemeClr val="tx1"/>
          </a:solidFill>
          <a:latin typeface="+mn-lt"/>
          <a:ea typeface="+mn-ea"/>
          <a:cs typeface="+mn-cs"/>
        </a:defRPr>
      </a:lvl8pPr>
      <a:lvl9pPr marL="4885342" indent="-287373" algn="l" defTabSz="1149492" rtl="0" eaLnBrk="1" latinLnBrk="0" hangingPunct="1">
        <a:spcBef>
          <a:spcPct val="20000"/>
        </a:spcBef>
        <a:buFont typeface="Arial" panose="020B0604020202020204" pitchFamily="34" charset="0"/>
        <a:buChar char="•"/>
        <a:defRPr sz="2500" kern="1200">
          <a:solidFill>
            <a:schemeClr val="tx1"/>
          </a:solidFill>
          <a:latin typeface="+mn-lt"/>
          <a:ea typeface="+mn-ea"/>
          <a:cs typeface="+mn-cs"/>
        </a:defRPr>
      </a:lvl9pPr>
    </p:bodyStyle>
    <p:otherStyle>
      <a:defPPr>
        <a:defRPr lang="en-US"/>
      </a:defPPr>
      <a:lvl1pPr marL="0" algn="l" defTabSz="1149492" rtl="0" eaLnBrk="1" latinLnBrk="0" hangingPunct="1">
        <a:defRPr sz="2300" kern="1200">
          <a:solidFill>
            <a:schemeClr val="tx1"/>
          </a:solidFill>
          <a:latin typeface="+mn-lt"/>
          <a:ea typeface="+mn-ea"/>
          <a:cs typeface="+mn-cs"/>
        </a:defRPr>
      </a:lvl1pPr>
      <a:lvl2pPr marL="574746" algn="l" defTabSz="1149492" rtl="0" eaLnBrk="1" latinLnBrk="0" hangingPunct="1">
        <a:defRPr sz="2300" kern="1200">
          <a:solidFill>
            <a:schemeClr val="tx1"/>
          </a:solidFill>
          <a:latin typeface="+mn-lt"/>
          <a:ea typeface="+mn-ea"/>
          <a:cs typeface="+mn-cs"/>
        </a:defRPr>
      </a:lvl2pPr>
      <a:lvl3pPr marL="1149492" algn="l" defTabSz="1149492" rtl="0" eaLnBrk="1" latinLnBrk="0" hangingPunct="1">
        <a:defRPr sz="2300" kern="1200">
          <a:solidFill>
            <a:schemeClr val="tx1"/>
          </a:solidFill>
          <a:latin typeface="+mn-lt"/>
          <a:ea typeface="+mn-ea"/>
          <a:cs typeface="+mn-cs"/>
        </a:defRPr>
      </a:lvl3pPr>
      <a:lvl4pPr marL="1724238" algn="l" defTabSz="1149492" rtl="0" eaLnBrk="1" latinLnBrk="0" hangingPunct="1">
        <a:defRPr sz="2300" kern="1200">
          <a:solidFill>
            <a:schemeClr val="tx1"/>
          </a:solidFill>
          <a:latin typeface="+mn-lt"/>
          <a:ea typeface="+mn-ea"/>
          <a:cs typeface="+mn-cs"/>
        </a:defRPr>
      </a:lvl4pPr>
      <a:lvl5pPr marL="2298984" algn="l" defTabSz="1149492" rtl="0" eaLnBrk="1" latinLnBrk="0" hangingPunct="1">
        <a:defRPr sz="2300" kern="1200">
          <a:solidFill>
            <a:schemeClr val="tx1"/>
          </a:solidFill>
          <a:latin typeface="+mn-lt"/>
          <a:ea typeface="+mn-ea"/>
          <a:cs typeface="+mn-cs"/>
        </a:defRPr>
      </a:lvl5pPr>
      <a:lvl6pPr marL="2873731" algn="l" defTabSz="1149492" rtl="0" eaLnBrk="1" latinLnBrk="0" hangingPunct="1">
        <a:defRPr sz="2300" kern="1200">
          <a:solidFill>
            <a:schemeClr val="tx1"/>
          </a:solidFill>
          <a:latin typeface="+mn-lt"/>
          <a:ea typeface="+mn-ea"/>
          <a:cs typeface="+mn-cs"/>
        </a:defRPr>
      </a:lvl6pPr>
      <a:lvl7pPr marL="3448477" algn="l" defTabSz="1149492" rtl="0" eaLnBrk="1" latinLnBrk="0" hangingPunct="1">
        <a:defRPr sz="2300" kern="1200">
          <a:solidFill>
            <a:schemeClr val="tx1"/>
          </a:solidFill>
          <a:latin typeface="+mn-lt"/>
          <a:ea typeface="+mn-ea"/>
          <a:cs typeface="+mn-cs"/>
        </a:defRPr>
      </a:lvl7pPr>
      <a:lvl8pPr marL="4023223" algn="l" defTabSz="1149492" rtl="0" eaLnBrk="1" latinLnBrk="0" hangingPunct="1">
        <a:defRPr sz="2300" kern="1200">
          <a:solidFill>
            <a:schemeClr val="tx1"/>
          </a:solidFill>
          <a:latin typeface="+mn-lt"/>
          <a:ea typeface="+mn-ea"/>
          <a:cs typeface="+mn-cs"/>
        </a:defRPr>
      </a:lvl8pPr>
      <a:lvl9pPr marL="4597969" algn="l" defTabSz="1149492"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image" Target="../media/image6.emf"/><Relationship Id="rId18" Type="http://schemas.openxmlformats.org/officeDocument/2006/relationships/oleObject" Target="../embeddings/oleObject8.bin"/><Relationship Id="rId3" Type="http://schemas.openxmlformats.org/officeDocument/2006/relationships/oleObject" Target="../embeddings/oleObject1.bin"/><Relationship Id="rId7" Type="http://schemas.openxmlformats.org/officeDocument/2006/relationships/image" Target="../media/image3.emf"/><Relationship Id="rId12" Type="http://schemas.openxmlformats.org/officeDocument/2006/relationships/oleObject" Target="../embeddings/oleObject5.bin"/><Relationship Id="rId17" Type="http://schemas.openxmlformats.org/officeDocument/2006/relationships/image" Target="../media/image8.emf"/><Relationship Id="rId2" Type="http://schemas.openxmlformats.org/officeDocument/2006/relationships/slideLayout" Target="../slideLayouts/slideLayout12.xml"/><Relationship Id="rId16" Type="http://schemas.openxmlformats.org/officeDocument/2006/relationships/oleObject" Target="../embeddings/oleObject7.bin"/><Relationship Id="rId20" Type="http://schemas.openxmlformats.org/officeDocument/2006/relationships/comments" Target="../comments/comment1.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5.emf"/><Relationship Id="rId5" Type="http://schemas.openxmlformats.org/officeDocument/2006/relationships/image" Target="../media/image10.jpeg"/><Relationship Id="rId15" Type="http://schemas.openxmlformats.org/officeDocument/2006/relationships/image" Target="../media/image7.emf"/><Relationship Id="rId10" Type="http://schemas.openxmlformats.org/officeDocument/2006/relationships/oleObject" Target="../embeddings/oleObject4.bin"/><Relationship Id="rId19" Type="http://schemas.openxmlformats.org/officeDocument/2006/relationships/image" Target="../media/image9.emf"/><Relationship Id="rId4" Type="http://schemas.openxmlformats.org/officeDocument/2006/relationships/image" Target="../media/image2.emf"/><Relationship Id="rId9" Type="http://schemas.openxmlformats.org/officeDocument/2006/relationships/image" Target="../media/image4.emf"/><Relationship Id="rId14" Type="http://schemas.openxmlformats.org/officeDocument/2006/relationships/oleObject" Target="../embeddings/oleObject6.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extBox 4"/>
          <p:cNvSpPr txBox="1">
            <a:spLocks noChangeArrowheads="1"/>
          </p:cNvSpPr>
          <p:nvPr/>
        </p:nvSpPr>
        <p:spPr bwMode="auto">
          <a:xfrm>
            <a:off x="1243965" y="222156"/>
            <a:ext cx="9728836" cy="506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8737" tIns="14369" rIns="28737" bIns="14369" anchor="ctr">
            <a:spAutoFit/>
          </a:bodyPr>
          <a:lstStyle>
            <a:lvl1pPr eaLnBrk="0" hangingPunct="0">
              <a:defRPr sz="7200">
                <a:solidFill>
                  <a:schemeClr val="tx1"/>
                </a:solidFill>
                <a:latin typeface="Calibri" pitchFamily="34" charset="0"/>
                <a:ea typeface="MS PGothic" pitchFamily="34" charset="-128"/>
              </a:defRPr>
            </a:lvl1pPr>
            <a:lvl2pPr marL="742950" indent="-285750" eaLnBrk="0" hangingPunct="0">
              <a:defRPr sz="7200">
                <a:solidFill>
                  <a:schemeClr val="tx1"/>
                </a:solidFill>
                <a:latin typeface="Calibri" pitchFamily="34" charset="0"/>
                <a:ea typeface="MS PGothic" pitchFamily="34" charset="-128"/>
              </a:defRPr>
            </a:lvl2pPr>
            <a:lvl3pPr marL="1143000" indent="-228600" eaLnBrk="0" hangingPunct="0">
              <a:defRPr sz="7200">
                <a:solidFill>
                  <a:schemeClr val="tx1"/>
                </a:solidFill>
                <a:latin typeface="Calibri" pitchFamily="34" charset="0"/>
                <a:ea typeface="MS PGothic" pitchFamily="34" charset="-128"/>
              </a:defRPr>
            </a:lvl3pPr>
            <a:lvl4pPr marL="1600200" indent="-228600" eaLnBrk="0" hangingPunct="0">
              <a:defRPr sz="7200">
                <a:solidFill>
                  <a:schemeClr val="tx1"/>
                </a:solidFill>
                <a:latin typeface="Calibri" pitchFamily="34" charset="0"/>
                <a:ea typeface="MS PGothic" pitchFamily="34" charset="-128"/>
              </a:defRPr>
            </a:lvl4pPr>
            <a:lvl5pPr marL="2057400" indent="-228600" eaLnBrk="0" hangingPunct="0">
              <a:defRPr sz="7200">
                <a:solidFill>
                  <a:schemeClr val="tx1"/>
                </a:solidFill>
                <a:latin typeface="Calibri" pitchFamily="34" charset="0"/>
                <a:ea typeface="MS PGothic" pitchFamily="34" charset="-128"/>
              </a:defRPr>
            </a:lvl5pPr>
            <a:lvl6pPr marL="2514600" indent="-228600" defTabSz="1828800" eaLnBrk="0" fontAlgn="base" hangingPunct="0">
              <a:spcBef>
                <a:spcPct val="0"/>
              </a:spcBef>
              <a:spcAft>
                <a:spcPct val="0"/>
              </a:spcAft>
              <a:defRPr sz="7200">
                <a:solidFill>
                  <a:schemeClr val="tx1"/>
                </a:solidFill>
                <a:latin typeface="Calibri" pitchFamily="34" charset="0"/>
                <a:ea typeface="MS PGothic" pitchFamily="34" charset="-128"/>
              </a:defRPr>
            </a:lvl6pPr>
            <a:lvl7pPr marL="2971800" indent="-228600" defTabSz="1828800" eaLnBrk="0" fontAlgn="base" hangingPunct="0">
              <a:spcBef>
                <a:spcPct val="0"/>
              </a:spcBef>
              <a:spcAft>
                <a:spcPct val="0"/>
              </a:spcAft>
              <a:defRPr sz="7200">
                <a:solidFill>
                  <a:schemeClr val="tx1"/>
                </a:solidFill>
                <a:latin typeface="Calibri" pitchFamily="34" charset="0"/>
                <a:ea typeface="MS PGothic" pitchFamily="34" charset="-128"/>
              </a:defRPr>
            </a:lvl7pPr>
            <a:lvl8pPr marL="3429000" indent="-228600" defTabSz="1828800" eaLnBrk="0" fontAlgn="base" hangingPunct="0">
              <a:spcBef>
                <a:spcPct val="0"/>
              </a:spcBef>
              <a:spcAft>
                <a:spcPct val="0"/>
              </a:spcAft>
              <a:defRPr sz="7200">
                <a:solidFill>
                  <a:schemeClr val="tx1"/>
                </a:solidFill>
                <a:latin typeface="Calibri" pitchFamily="34" charset="0"/>
                <a:ea typeface="MS PGothic" pitchFamily="34" charset="-128"/>
              </a:defRPr>
            </a:lvl8pPr>
            <a:lvl9pPr marL="3886200" indent="-228600" defTabSz="1828800" eaLnBrk="0" fontAlgn="base" hangingPunct="0">
              <a:spcBef>
                <a:spcPct val="0"/>
              </a:spcBef>
              <a:spcAft>
                <a:spcPct val="0"/>
              </a:spcAft>
              <a:defRPr sz="7200">
                <a:solidFill>
                  <a:schemeClr val="tx1"/>
                </a:solidFill>
                <a:latin typeface="Calibri" pitchFamily="34" charset="0"/>
                <a:ea typeface="MS PGothic" pitchFamily="34" charset="-128"/>
              </a:defRPr>
            </a:lvl9pPr>
          </a:lstStyle>
          <a:p>
            <a:pPr algn="ctr" eaLnBrk="1" hangingPunct="1"/>
            <a:r>
              <a:rPr lang="en-US" altLang="en-US" sz="3100">
                <a:solidFill>
                  <a:schemeClr val="bg1"/>
                </a:solidFill>
                <a:latin typeface="URWGroteskWidMed" charset="0"/>
              </a:rPr>
              <a:t>A new ligation system for protein conjugation</a:t>
            </a:r>
          </a:p>
        </p:txBody>
      </p:sp>
      <p:sp>
        <p:nvSpPr>
          <p:cNvPr id="3074" name="TextBox 5"/>
          <p:cNvSpPr txBox="1">
            <a:spLocks noChangeArrowheads="1"/>
          </p:cNvSpPr>
          <p:nvPr/>
        </p:nvSpPr>
        <p:spPr bwMode="auto">
          <a:xfrm>
            <a:off x="1243965" y="675381"/>
            <a:ext cx="9728836" cy="321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8737" tIns="14369" rIns="28737" bIns="14369" anchor="ctr">
            <a:spAutoFit/>
          </a:bodyPr>
          <a:lstStyle>
            <a:lvl1pPr eaLnBrk="0" hangingPunct="0">
              <a:defRPr sz="7200">
                <a:solidFill>
                  <a:schemeClr val="tx1"/>
                </a:solidFill>
                <a:latin typeface="Calibri" pitchFamily="34" charset="0"/>
                <a:ea typeface="MS PGothic" pitchFamily="34" charset="-128"/>
              </a:defRPr>
            </a:lvl1pPr>
            <a:lvl2pPr marL="742950" indent="-285750" eaLnBrk="0" hangingPunct="0">
              <a:defRPr sz="7200">
                <a:solidFill>
                  <a:schemeClr val="tx1"/>
                </a:solidFill>
                <a:latin typeface="Calibri" pitchFamily="34" charset="0"/>
                <a:ea typeface="MS PGothic" pitchFamily="34" charset="-128"/>
              </a:defRPr>
            </a:lvl2pPr>
            <a:lvl3pPr marL="1143000" indent="-228600" eaLnBrk="0" hangingPunct="0">
              <a:defRPr sz="7200">
                <a:solidFill>
                  <a:schemeClr val="tx1"/>
                </a:solidFill>
                <a:latin typeface="Calibri" pitchFamily="34" charset="0"/>
                <a:ea typeface="MS PGothic" pitchFamily="34" charset="-128"/>
              </a:defRPr>
            </a:lvl3pPr>
            <a:lvl4pPr marL="1600200" indent="-228600" eaLnBrk="0" hangingPunct="0">
              <a:defRPr sz="7200">
                <a:solidFill>
                  <a:schemeClr val="tx1"/>
                </a:solidFill>
                <a:latin typeface="Calibri" pitchFamily="34" charset="0"/>
                <a:ea typeface="MS PGothic" pitchFamily="34" charset="-128"/>
              </a:defRPr>
            </a:lvl4pPr>
            <a:lvl5pPr marL="2057400" indent="-228600" eaLnBrk="0" hangingPunct="0">
              <a:defRPr sz="7200">
                <a:solidFill>
                  <a:schemeClr val="tx1"/>
                </a:solidFill>
                <a:latin typeface="Calibri" pitchFamily="34" charset="0"/>
                <a:ea typeface="MS PGothic" pitchFamily="34" charset="-128"/>
              </a:defRPr>
            </a:lvl5pPr>
            <a:lvl6pPr marL="2514600" indent="-228600" defTabSz="1828800" eaLnBrk="0" fontAlgn="base" hangingPunct="0">
              <a:spcBef>
                <a:spcPct val="0"/>
              </a:spcBef>
              <a:spcAft>
                <a:spcPct val="0"/>
              </a:spcAft>
              <a:defRPr sz="7200">
                <a:solidFill>
                  <a:schemeClr val="tx1"/>
                </a:solidFill>
                <a:latin typeface="Calibri" pitchFamily="34" charset="0"/>
                <a:ea typeface="MS PGothic" pitchFamily="34" charset="-128"/>
              </a:defRPr>
            </a:lvl6pPr>
            <a:lvl7pPr marL="2971800" indent="-228600" defTabSz="1828800" eaLnBrk="0" fontAlgn="base" hangingPunct="0">
              <a:spcBef>
                <a:spcPct val="0"/>
              </a:spcBef>
              <a:spcAft>
                <a:spcPct val="0"/>
              </a:spcAft>
              <a:defRPr sz="7200">
                <a:solidFill>
                  <a:schemeClr val="tx1"/>
                </a:solidFill>
                <a:latin typeface="Calibri" pitchFamily="34" charset="0"/>
                <a:ea typeface="MS PGothic" pitchFamily="34" charset="-128"/>
              </a:defRPr>
            </a:lvl7pPr>
            <a:lvl8pPr marL="3429000" indent="-228600" defTabSz="1828800" eaLnBrk="0" fontAlgn="base" hangingPunct="0">
              <a:spcBef>
                <a:spcPct val="0"/>
              </a:spcBef>
              <a:spcAft>
                <a:spcPct val="0"/>
              </a:spcAft>
              <a:defRPr sz="7200">
                <a:solidFill>
                  <a:schemeClr val="tx1"/>
                </a:solidFill>
                <a:latin typeface="Calibri" pitchFamily="34" charset="0"/>
                <a:ea typeface="MS PGothic" pitchFamily="34" charset="-128"/>
              </a:defRPr>
            </a:lvl8pPr>
            <a:lvl9pPr marL="3886200" indent="-228600" defTabSz="1828800" eaLnBrk="0" fontAlgn="base" hangingPunct="0">
              <a:spcBef>
                <a:spcPct val="0"/>
              </a:spcBef>
              <a:spcAft>
                <a:spcPct val="0"/>
              </a:spcAft>
              <a:defRPr sz="7200">
                <a:solidFill>
                  <a:schemeClr val="tx1"/>
                </a:solidFill>
                <a:latin typeface="Calibri" pitchFamily="34" charset="0"/>
                <a:ea typeface="MS PGothic" pitchFamily="34" charset="-128"/>
              </a:defRPr>
            </a:lvl9pPr>
          </a:lstStyle>
          <a:p>
            <a:pPr algn="ctr" eaLnBrk="1" hangingPunct="1"/>
            <a:r>
              <a:rPr lang="en-US" altLang="en-US" sz="1900" dirty="0">
                <a:solidFill>
                  <a:schemeClr val="bg1"/>
                </a:solidFill>
                <a:latin typeface="URWGroteskWidMed" charset="0"/>
              </a:rPr>
              <a:t>Alicia Curti and Pat </a:t>
            </a:r>
            <a:r>
              <a:rPr lang="en-US" altLang="en-US" sz="1900" dirty="0" err="1">
                <a:solidFill>
                  <a:schemeClr val="bg1"/>
                </a:solidFill>
                <a:latin typeface="URWGroteskWidMed" charset="0"/>
              </a:rPr>
              <a:t>Dussault</a:t>
            </a:r>
            <a:r>
              <a:rPr lang="en-US" altLang="en-US" sz="1900" dirty="0">
                <a:solidFill>
                  <a:schemeClr val="bg1"/>
                </a:solidFill>
                <a:latin typeface="URWGroteskWidMed" charset="0"/>
              </a:rPr>
              <a:t>*, Department of Chemistry, University of Nebraska-Lincoln</a:t>
            </a:r>
          </a:p>
        </p:txBody>
      </p:sp>
      <p:sp>
        <p:nvSpPr>
          <p:cNvPr id="7" name="Rounded Rectangle 6"/>
          <p:cNvSpPr>
            <a:spLocks noChangeArrowheads="1"/>
          </p:cNvSpPr>
          <p:nvPr/>
        </p:nvSpPr>
        <p:spPr bwMode="auto">
          <a:xfrm>
            <a:off x="3040661" y="5847992"/>
            <a:ext cx="4861560" cy="348721"/>
          </a:xfrm>
          <a:prstGeom prst="roundRect">
            <a:avLst>
              <a:gd name="adj" fmla="val 16667"/>
            </a:avLst>
          </a:prstGeom>
          <a:solidFill>
            <a:srgbClr val="BA0D27"/>
          </a:solidFill>
          <a:ln w="9525">
            <a:solidFill>
              <a:srgbClr val="4A7EBB"/>
            </a:solidFill>
            <a:round/>
            <a:headEnd/>
            <a:tailEnd/>
          </a:ln>
          <a:effectLst>
            <a:outerShdw blurRad="40000" dist="23000" dir="5400000" rotWithShape="0">
              <a:srgbClr val="808080">
                <a:alpha val="34998"/>
              </a:srgbClr>
            </a:outerShdw>
          </a:effectLst>
        </p:spPr>
        <p:txBody>
          <a:bodyPr lIns="0" tIns="0" rIns="0" bIns="0" anchor="ctr" anchorCtr="1"/>
          <a:lstStyle/>
          <a:p>
            <a:pPr algn="ctr" defTabSz="689695">
              <a:defRPr/>
            </a:pPr>
            <a:r>
              <a:rPr lang="en-US" sz="1400" dirty="0">
                <a:solidFill>
                  <a:schemeClr val="lt1"/>
                </a:solidFill>
                <a:latin typeface="URWGroteskWidMed" pitchFamily="50" charset="0"/>
                <a:cs typeface="URWGroteskBol"/>
              </a:rPr>
              <a:t>Preparation of the Conjugate</a:t>
            </a:r>
          </a:p>
        </p:txBody>
      </p:sp>
      <p:sp>
        <p:nvSpPr>
          <p:cNvPr id="9" name="Rounded Rectangle 8"/>
          <p:cNvSpPr>
            <a:spLocks noChangeArrowheads="1"/>
          </p:cNvSpPr>
          <p:nvPr/>
        </p:nvSpPr>
        <p:spPr bwMode="auto">
          <a:xfrm>
            <a:off x="3030597" y="3232679"/>
            <a:ext cx="4885714" cy="348721"/>
          </a:xfrm>
          <a:prstGeom prst="roundRect">
            <a:avLst>
              <a:gd name="adj" fmla="val 16667"/>
            </a:avLst>
          </a:prstGeom>
          <a:solidFill>
            <a:srgbClr val="BA0D27"/>
          </a:solidFill>
          <a:ln w="9525">
            <a:solidFill>
              <a:srgbClr val="4A7EBB"/>
            </a:solidFill>
            <a:round/>
            <a:headEnd/>
            <a:tailEnd/>
          </a:ln>
          <a:effectLst>
            <a:outerShdw blurRad="40000" dist="23000" dir="5400000" rotWithShape="0">
              <a:srgbClr val="808080">
                <a:alpha val="34998"/>
              </a:srgbClr>
            </a:outerShdw>
          </a:effectLst>
        </p:spPr>
        <p:txBody>
          <a:bodyPr lIns="0" tIns="0" rIns="0" bIns="0" anchor="ctr" anchorCtr="1"/>
          <a:lstStyle/>
          <a:p>
            <a:pPr algn="ctr" defTabSz="689695">
              <a:defRPr/>
            </a:pPr>
            <a:r>
              <a:rPr lang="en-US" sz="1400" dirty="0">
                <a:solidFill>
                  <a:schemeClr val="lt1"/>
                </a:solidFill>
                <a:latin typeface="URWGroteskWidMed" pitchFamily="50" charset="0"/>
                <a:cs typeface="URWGroteskBol"/>
              </a:rPr>
              <a:t>Synthesis of </a:t>
            </a:r>
            <a:r>
              <a:rPr lang="en-US" sz="1400" dirty="0" err="1">
                <a:solidFill>
                  <a:schemeClr val="lt1"/>
                </a:solidFill>
                <a:latin typeface="URWGroteskWidMed" pitchFamily="50" charset="0"/>
                <a:cs typeface="URWGroteskBol"/>
              </a:rPr>
              <a:t>Cyclobutene</a:t>
            </a:r>
            <a:r>
              <a:rPr lang="en-US" sz="1400" dirty="0">
                <a:solidFill>
                  <a:schemeClr val="lt1"/>
                </a:solidFill>
                <a:latin typeface="URWGroteskWidMed" pitchFamily="50" charset="0"/>
                <a:cs typeface="URWGroteskBol"/>
              </a:rPr>
              <a:t> </a:t>
            </a:r>
            <a:r>
              <a:rPr lang="en-US" sz="1400" dirty="0" err="1">
                <a:solidFill>
                  <a:schemeClr val="lt1"/>
                </a:solidFill>
                <a:latin typeface="URWGroteskWidMed" pitchFamily="50" charset="0"/>
                <a:cs typeface="URWGroteskBol"/>
              </a:rPr>
              <a:t>Amphiphile</a:t>
            </a:r>
            <a:endParaRPr lang="en-US" sz="1400" dirty="0">
              <a:solidFill>
                <a:schemeClr val="lt1"/>
              </a:solidFill>
              <a:latin typeface="URWGroteskWidMed" pitchFamily="50" charset="0"/>
              <a:cs typeface="URWGroteskBol"/>
            </a:endParaRPr>
          </a:p>
        </p:txBody>
      </p:sp>
      <p:grpSp>
        <p:nvGrpSpPr>
          <p:cNvPr id="3078" name="Group 11"/>
          <p:cNvGrpSpPr>
            <a:grpSpLocks/>
          </p:cNvGrpSpPr>
          <p:nvPr/>
        </p:nvGrpSpPr>
        <p:grpSpPr bwMode="auto">
          <a:xfrm>
            <a:off x="155691" y="1463301"/>
            <a:ext cx="2587510" cy="4559052"/>
            <a:chOff x="288216" y="15542424"/>
            <a:chExt cx="8625952" cy="20022204"/>
          </a:xfrm>
        </p:grpSpPr>
        <p:sp>
          <p:nvSpPr>
            <p:cNvPr id="13" name="Rounded Rectangle 12"/>
            <p:cNvSpPr>
              <a:spLocks noChangeArrowheads="1"/>
            </p:cNvSpPr>
            <p:nvPr/>
          </p:nvSpPr>
          <p:spPr bwMode="auto">
            <a:xfrm>
              <a:off x="423314" y="15597020"/>
              <a:ext cx="8368602" cy="1046151"/>
            </a:xfrm>
            <a:prstGeom prst="roundRect">
              <a:avLst>
                <a:gd name="adj" fmla="val 16667"/>
              </a:avLst>
            </a:prstGeom>
            <a:solidFill>
              <a:srgbClr val="BA0D27"/>
            </a:solidFill>
            <a:ln w="9525">
              <a:solidFill>
                <a:srgbClr val="4A7EBB"/>
              </a:solidFill>
              <a:round/>
              <a:headEnd/>
              <a:tailEnd/>
            </a:ln>
            <a:effectLst>
              <a:outerShdw blurRad="40000" dist="23000" dir="5400000" rotWithShape="0">
                <a:srgbClr val="808080">
                  <a:alpha val="34998"/>
                </a:srgbClr>
              </a:outerShdw>
            </a:effectLst>
          </p:spPr>
          <p:txBody>
            <a:bodyPr lIns="0" tIns="0" rIns="0" bIns="0" anchor="ctr" anchorCtr="1"/>
            <a:lstStyle>
              <a:lvl1pPr defTabSz="2193925" eaLnBrk="0" hangingPunct="0">
                <a:defRPr sz="7200">
                  <a:solidFill>
                    <a:schemeClr val="tx1"/>
                  </a:solidFill>
                  <a:latin typeface="Calibri" pitchFamily="34" charset="0"/>
                  <a:ea typeface="MS PGothic" pitchFamily="34" charset="-128"/>
                </a:defRPr>
              </a:lvl1pPr>
              <a:lvl2pPr marL="742950" indent="-285750" defTabSz="2193925" eaLnBrk="0" hangingPunct="0">
                <a:defRPr sz="7200">
                  <a:solidFill>
                    <a:schemeClr val="tx1"/>
                  </a:solidFill>
                  <a:latin typeface="Calibri" pitchFamily="34" charset="0"/>
                  <a:ea typeface="MS PGothic" pitchFamily="34" charset="-128"/>
                </a:defRPr>
              </a:lvl2pPr>
              <a:lvl3pPr marL="1143000" indent="-228600" defTabSz="2193925" eaLnBrk="0" hangingPunct="0">
                <a:defRPr sz="7200">
                  <a:solidFill>
                    <a:schemeClr val="tx1"/>
                  </a:solidFill>
                  <a:latin typeface="Calibri" pitchFamily="34" charset="0"/>
                  <a:ea typeface="MS PGothic" pitchFamily="34" charset="-128"/>
                </a:defRPr>
              </a:lvl3pPr>
              <a:lvl4pPr marL="1600200" indent="-228600" defTabSz="2193925" eaLnBrk="0" hangingPunct="0">
                <a:defRPr sz="7200">
                  <a:solidFill>
                    <a:schemeClr val="tx1"/>
                  </a:solidFill>
                  <a:latin typeface="Calibri" pitchFamily="34" charset="0"/>
                  <a:ea typeface="MS PGothic" pitchFamily="34" charset="-128"/>
                </a:defRPr>
              </a:lvl4pPr>
              <a:lvl5pPr marL="2057400" indent="-228600" defTabSz="2193925" eaLnBrk="0" hangingPunct="0">
                <a:defRPr sz="7200">
                  <a:solidFill>
                    <a:schemeClr val="tx1"/>
                  </a:solidFill>
                  <a:latin typeface="Calibri" pitchFamily="34" charset="0"/>
                  <a:ea typeface="MS PGothic" pitchFamily="34" charset="-128"/>
                </a:defRPr>
              </a:lvl5pPr>
              <a:lvl6pPr marL="2514600" indent="-228600" defTabSz="2193925" eaLnBrk="0" fontAlgn="base" hangingPunct="0">
                <a:spcBef>
                  <a:spcPct val="0"/>
                </a:spcBef>
                <a:spcAft>
                  <a:spcPct val="0"/>
                </a:spcAft>
                <a:defRPr sz="7200">
                  <a:solidFill>
                    <a:schemeClr val="tx1"/>
                  </a:solidFill>
                  <a:latin typeface="Calibri" pitchFamily="34" charset="0"/>
                  <a:ea typeface="MS PGothic" pitchFamily="34" charset="-128"/>
                </a:defRPr>
              </a:lvl6pPr>
              <a:lvl7pPr marL="2971800" indent="-228600" defTabSz="2193925" eaLnBrk="0" fontAlgn="base" hangingPunct="0">
                <a:spcBef>
                  <a:spcPct val="0"/>
                </a:spcBef>
                <a:spcAft>
                  <a:spcPct val="0"/>
                </a:spcAft>
                <a:defRPr sz="7200">
                  <a:solidFill>
                    <a:schemeClr val="tx1"/>
                  </a:solidFill>
                  <a:latin typeface="Calibri" pitchFamily="34" charset="0"/>
                  <a:ea typeface="MS PGothic" pitchFamily="34" charset="-128"/>
                </a:defRPr>
              </a:lvl7pPr>
              <a:lvl8pPr marL="3429000" indent="-228600" defTabSz="2193925" eaLnBrk="0" fontAlgn="base" hangingPunct="0">
                <a:spcBef>
                  <a:spcPct val="0"/>
                </a:spcBef>
                <a:spcAft>
                  <a:spcPct val="0"/>
                </a:spcAft>
                <a:defRPr sz="7200">
                  <a:solidFill>
                    <a:schemeClr val="tx1"/>
                  </a:solidFill>
                  <a:latin typeface="Calibri" pitchFamily="34" charset="0"/>
                  <a:ea typeface="MS PGothic" pitchFamily="34" charset="-128"/>
                </a:defRPr>
              </a:lvl8pPr>
              <a:lvl9pPr marL="3886200" indent="-228600" defTabSz="2193925" eaLnBrk="0" fontAlgn="base" hangingPunct="0">
                <a:spcBef>
                  <a:spcPct val="0"/>
                </a:spcBef>
                <a:spcAft>
                  <a:spcPct val="0"/>
                </a:spcAft>
                <a:defRPr sz="7200">
                  <a:solidFill>
                    <a:schemeClr val="tx1"/>
                  </a:solidFill>
                  <a:latin typeface="Calibri" pitchFamily="34" charset="0"/>
                  <a:ea typeface="MS PGothic" pitchFamily="34" charset="-128"/>
                </a:defRPr>
              </a:lvl9pPr>
            </a:lstStyle>
            <a:p>
              <a:pPr algn="ctr" eaLnBrk="1" hangingPunct="1"/>
              <a:r>
                <a:rPr lang="en-US" altLang="en-US" sz="1400">
                  <a:solidFill>
                    <a:srgbClr val="FFFFFF"/>
                  </a:solidFill>
                  <a:latin typeface="URWGroteskWidMed" charset="0"/>
                </a:rPr>
                <a:t>Cyclobutene </a:t>
              </a:r>
              <a:r>
                <a:rPr lang="ja-JP" altLang="en-US" sz="1400">
                  <a:solidFill>
                    <a:srgbClr val="FFFFFF"/>
                  </a:solidFill>
                  <a:latin typeface="URWGroteskWidMed" charset="0"/>
                </a:rPr>
                <a:t>“</a:t>
              </a:r>
              <a:r>
                <a:rPr lang="en-US" altLang="ja-JP" sz="1400">
                  <a:solidFill>
                    <a:srgbClr val="FFFFFF"/>
                  </a:solidFill>
                  <a:latin typeface="URWGroteskWidMed" charset="0"/>
                </a:rPr>
                <a:t>Click</a:t>
              </a:r>
              <a:r>
                <a:rPr lang="ja-JP" altLang="en-US" sz="1400">
                  <a:solidFill>
                    <a:srgbClr val="FFFFFF"/>
                  </a:solidFill>
                  <a:latin typeface="URWGroteskWidMed" charset="0"/>
                </a:rPr>
                <a:t>”</a:t>
              </a:r>
              <a:r>
                <a:rPr lang="en-US" altLang="ja-JP" sz="1400">
                  <a:solidFill>
                    <a:srgbClr val="FFFFFF"/>
                  </a:solidFill>
                  <a:latin typeface="URWGroteskWidMed" charset="0"/>
                </a:rPr>
                <a:t> Chemistry</a:t>
              </a:r>
              <a:endParaRPr lang="en-US" altLang="en-US" sz="1400">
                <a:solidFill>
                  <a:srgbClr val="FFFFFF"/>
                </a:solidFill>
                <a:latin typeface="URWGroteskWidMed" charset="0"/>
              </a:endParaRPr>
            </a:p>
          </p:txBody>
        </p:sp>
        <p:sp>
          <p:nvSpPr>
            <p:cNvPr id="3091" name="TextBox 13"/>
            <p:cNvSpPr txBox="1">
              <a:spLocks noChangeArrowheads="1"/>
            </p:cNvSpPr>
            <p:nvPr/>
          </p:nvSpPr>
          <p:spPr bwMode="auto">
            <a:xfrm>
              <a:off x="288216" y="15542424"/>
              <a:ext cx="8625952" cy="20022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274320">
              <a:noAutofit/>
            </a:bodyPr>
            <a:lstStyle>
              <a:lvl1pPr eaLnBrk="0" hangingPunct="0">
                <a:defRPr sz="7200">
                  <a:solidFill>
                    <a:schemeClr val="tx1"/>
                  </a:solidFill>
                  <a:latin typeface="Calibri" pitchFamily="34" charset="0"/>
                  <a:ea typeface="MS PGothic" pitchFamily="34" charset="-128"/>
                </a:defRPr>
              </a:lvl1pPr>
              <a:lvl2pPr marL="742950" indent="-285750" eaLnBrk="0" hangingPunct="0">
                <a:defRPr sz="7200">
                  <a:solidFill>
                    <a:schemeClr val="tx1"/>
                  </a:solidFill>
                  <a:latin typeface="Calibri" pitchFamily="34" charset="0"/>
                  <a:ea typeface="MS PGothic" pitchFamily="34" charset="-128"/>
                </a:defRPr>
              </a:lvl2pPr>
              <a:lvl3pPr marL="1143000" indent="-228600" eaLnBrk="0" hangingPunct="0">
                <a:defRPr sz="7200">
                  <a:solidFill>
                    <a:schemeClr val="tx1"/>
                  </a:solidFill>
                  <a:latin typeface="Calibri" pitchFamily="34" charset="0"/>
                  <a:ea typeface="MS PGothic" pitchFamily="34" charset="-128"/>
                </a:defRPr>
              </a:lvl3pPr>
              <a:lvl4pPr marL="1600200" indent="-228600" eaLnBrk="0" hangingPunct="0">
                <a:defRPr sz="7200">
                  <a:solidFill>
                    <a:schemeClr val="tx1"/>
                  </a:solidFill>
                  <a:latin typeface="Calibri" pitchFamily="34" charset="0"/>
                  <a:ea typeface="MS PGothic" pitchFamily="34" charset="-128"/>
                </a:defRPr>
              </a:lvl4pPr>
              <a:lvl5pPr marL="2057400" indent="-228600" eaLnBrk="0" hangingPunct="0">
                <a:defRPr sz="7200">
                  <a:solidFill>
                    <a:schemeClr val="tx1"/>
                  </a:solidFill>
                  <a:latin typeface="Calibri" pitchFamily="34" charset="0"/>
                  <a:ea typeface="MS PGothic" pitchFamily="34" charset="-128"/>
                </a:defRPr>
              </a:lvl5pPr>
              <a:lvl6pPr marL="2514600" indent="-228600" defTabSz="1828800" eaLnBrk="0" fontAlgn="base" hangingPunct="0">
                <a:spcBef>
                  <a:spcPct val="0"/>
                </a:spcBef>
                <a:spcAft>
                  <a:spcPct val="0"/>
                </a:spcAft>
                <a:defRPr sz="7200">
                  <a:solidFill>
                    <a:schemeClr val="tx1"/>
                  </a:solidFill>
                  <a:latin typeface="Calibri" pitchFamily="34" charset="0"/>
                  <a:ea typeface="MS PGothic" pitchFamily="34" charset="-128"/>
                </a:defRPr>
              </a:lvl6pPr>
              <a:lvl7pPr marL="2971800" indent="-228600" defTabSz="1828800" eaLnBrk="0" fontAlgn="base" hangingPunct="0">
                <a:spcBef>
                  <a:spcPct val="0"/>
                </a:spcBef>
                <a:spcAft>
                  <a:spcPct val="0"/>
                </a:spcAft>
                <a:defRPr sz="7200">
                  <a:solidFill>
                    <a:schemeClr val="tx1"/>
                  </a:solidFill>
                  <a:latin typeface="Calibri" pitchFamily="34" charset="0"/>
                  <a:ea typeface="MS PGothic" pitchFamily="34" charset="-128"/>
                </a:defRPr>
              </a:lvl7pPr>
              <a:lvl8pPr marL="3429000" indent="-228600" defTabSz="1828800" eaLnBrk="0" fontAlgn="base" hangingPunct="0">
                <a:spcBef>
                  <a:spcPct val="0"/>
                </a:spcBef>
                <a:spcAft>
                  <a:spcPct val="0"/>
                </a:spcAft>
                <a:defRPr sz="7200">
                  <a:solidFill>
                    <a:schemeClr val="tx1"/>
                  </a:solidFill>
                  <a:latin typeface="Calibri" pitchFamily="34" charset="0"/>
                  <a:ea typeface="MS PGothic" pitchFamily="34" charset="-128"/>
                </a:defRPr>
              </a:lvl8pPr>
              <a:lvl9pPr marL="3886200" indent="-228600" defTabSz="1828800" eaLnBrk="0" fontAlgn="base" hangingPunct="0">
                <a:spcBef>
                  <a:spcPct val="0"/>
                </a:spcBef>
                <a:spcAft>
                  <a:spcPct val="0"/>
                </a:spcAft>
                <a:defRPr sz="7200">
                  <a:solidFill>
                    <a:schemeClr val="tx1"/>
                  </a:solidFill>
                  <a:latin typeface="Calibri" pitchFamily="34" charset="0"/>
                  <a:ea typeface="MS PGothic" pitchFamily="34" charset="-128"/>
                </a:defRPr>
              </a:lvl9pPr>
            </a:lstStyle>
            <a:p>
              <a:pPr algn="just" eaLnBrk="1" hangingPunct="1"/>
              <a:endParaRPr lang="en-US" altLang="en-US" sz="900" dirty="0" smtClean="0">
                <a:latin typeface="Times New Roman" panose="02020603050405020304" pitchFamily="18" charset="0"/>
                <a:cs typeface="Times New Roman" panose="02020603050405020304" pitchFamily="18" charset="0"/>
              </a:endParaRPr>
            </a:p>
            <a:p>
              <a:pPr algn="just" eaLnBrk="1" hangingPunct="1"/>
              <a:r>
                <a:rPr lang="en-US" altLang="en-US" sz="900" dirty="0" smtClean="0">
                  <a:latin typeface="Times New Roman" panose="02020603050405020304" pitchFamily="18" charset="0"/>
                  <a:cs typeface="Times New Roman" panose="02020603050405020304" pitchFamily="18" charset="0"/>
                </a:rPr>
                <a:t>Click </a:t>
              </a:r>
              <a:r>
                <a:rPr lang="en-US" altLang="en-US" sz="900" dirty="0">
                  <a:latin typeface="Times New Roman" panose="02020603050405020304" pitchFamily="18" charset="0"/>
                  <a:cs typeface="Times New Roman" panose="02020603050405020304" pitchFamily="18" charset="0"/>
                </a:rPr>
                <a:t>chemistry describes crosslinking reactions in which pairs of functional groups selectively “click” together to form linkages. The idea of our project is to explore the use of cyclobutene-containing fatty </a:t>
              </a:r>
              <a:r>
                <a:rPr lang="en-US" altLang="en-US" sz="900" dirty="0" smtClean="0">
                  <a:latin typeface="Times New Roman" panose="02020603050405020304" pitchFamily="18" charset="0"/>
                  <a:cs typeface="Times New Roman" panose="02020603050405020304" pitchFamily="18" charset="0"/>
                </a:rPr>
                <a:t>acids </a:t>
              </a:r>
              <a:r>
                <a:rPr lang="en-US" altLang="en-US" sz="900" dirty="0">
                  <a:latin typeface="Times New Roman" panose="02020603050405020304" pitchFamily="18" charset="0"/>
                  <a:cs typeface="Times New Roman" panose="02020603050405020304" pitchFamily="18" charset="0"/>
                </a:rPr>
                <a:t>as a new class of “click” reagents as a tool for protein modification.</a:t>
              </a:r>
            </a:p>
            <a:p>
              <a:pPr algn="just" eaLnBrk="1" hangingPunct="1"/>
              <a:endParaRPr lang="en-US" altLang="en-US" sz="900" dirty="0">
                <a:latin typeface="Times New Roman" panose="02020603050405020304" pitchFamily="18" charset="0"/>
                <a:cs typeface="Times New Roman" panose="02020603050405020304" pitchFamily="18" charset="0"/>
              </a:endParaRPr>
            </a:p>
            <a:p>
              <a:pPr algn="just" eaLnBrk="1" hangingPunct="1"/>
              <a:r>
                <a:rPr lang="en-US" altLang="en-US" sz="900" dirty="0">
                  <a:latin typeface="Times New Roman" panose="02020603050405020304" pitchFamily="18" charset="0"/>
                  <a:cs typeface="Times New Roman" panose="02020603050405020304" pitchFamily="18" charset="0"/>
                </a:rPr>
                <a:t>There is great interest in performing click reactions under biologically relevant conditions, in the presence of cells, and even within cells.  The best known click reaction, the cycloaddition of alkynes and </a:t>
              </a:r>
              <a:r>
                <a:rPr lang="en-US" altLang="en-US" sz="900" dirty="0" err="1">
                  <a:latin typeface="Times New Roman" panose="02020603050405020304" pitchFamily="18" charset="0"/>
                  <a:cs typeface="Times New Roman" panose="02020603050405020304" pitchFamily="18" charset="0"/>
                </a:rPr>
                <a:t>azides</a:t>
              </a:r>
              <a:r>
                <a:rPr lang="en-US" altLang="en-US" sz="900" dirty="0">
                  <a:latin typeface="Times New Roman" panose="02020603050405020304" pitchFamily="18" charset="0"/>
                  <a:cs typeface="Times New Roman" panose="02020603050405020304" pitchFamily="18" charset="0"/>
                </a:rPr>
                <a:t>, is highly specific, can be conducted in the presence of buffers and proteins, and forms stable </a:t>
              </a:r>
              <a:r>
                <a:rPr lang="en-US" altLang="en-US" sz="900" dirty="0" err="1">
                  <a:latin typeface="Times New Roman" panose="02020603050405020304" pitchFamily="18" charset="0"/>
                  <a:cs typeface="Times New Roman" panose="02020603050405020304" pitchFamily="18" charset="0"/>
                </a:rPr>
                <a:t>cycloadducts</a:t>
              </a:r>
              <a:r>
                <a:rPr lang="en-US" altLang="en-US" sz="900" dirty="0">
                  <a:latin typeface="Times New Roman" panose="02020603050405020304" pitchFamily="18" charset="0"/>
                  <a:cs typeface="Times New Roman" panose="02020603050405020304" pitchFamily="18" charset="0"/>
                </a:rPr>
                <a:t>. However, use in biological systems is limited by the need to employ a toxic copper catalyst to achieve useful reaction rates.  A number of approaches have been investigated to achieve fast click reactions that do not require a catalyst (</a:t>
              </a:r>
              <a:r>
                <a:rPr lang="en-US" altLang="en-US" sz="900" dirty="0" err="1">
                  <a:latin typeface="Times New Roman" panose="02020603050405020304" pitchFamily="18" charset="0"/>
                  <a:cs typeface="Times New Roman" panose="02020603050405020304" pitchFamily="18" charset="0"/>
                </a:rPr>
                <a:t>Bertozzi</a:t>
              </a:r>
              <a:r>
                <a:rPr lang="en-US" altLang="en-US" sz="900" dirty="0">
                  <a:latin typeface="Times New Roman" panose="02020603050405020304" pitchFamily="18" charset="0"/>
                  <a:cs typeface="Times New Roman" panose="02020603050405020304" pitchFamily="18" charset="0"/>
                </a:rPr>
                <a:t> 2015).</a:t>
              </a:r>
            </a:p>
            <a:p>
              <a:pPr algn="just" eaLnBrk="1" hangingPunct="1"/>
              <a:endParaRPr lang="en-US" altLang="en-US" sz="900" dirty="0">
                <a:latin typeface="Times New Roman" panose="02020603050405020304" pitchFamily="18" charset="0"/>
                <a:cs typeface="Times New Roman" panose="02020603050405020304" pitchFamily="18" charset="0"/>
              </a:endParaRPr>
            </a:p>
            <a:p>
              <a:pPr algn="just" eaLnBrk="1" hangingPunct="1"/>
              <a:r>
                <a:rPr lang="en-US" altLang="en-US" sz="900" dirty="0">
                  <a:latin typeface="Times New Roman" panose="02020603050405020304" pitchFamily="18" charset="0"/>
                  <a:cs typeface="Times New Roman" panose="02020603050405020304" pitchFamily="18" charset="0"/>
                </a:rPr>
                <a:t>The cycloaddition of 1,2,4,5-tetrazines with strained alkenes has emerged as an effective alternative to copper-catalyzed </a:t>
              </a:r>
              <a:r>
                <a:rPr lang="en-US" altLang="en-US" sz="900" dirty="0" err="1">
                  <a:latin typeface="Times New Roman" panose="02020603050405020304" pitchFamily="18" charset="0"/>
                  <a:cs typeface="Times New Roman" panose="02020603050405020304" pitchFamily="18" charset="0"/>
                </a:rPr>
                <a:t>azide</a:t>
              </a:r>
              <a:r>
                <a:rPr lang="en-US" altLang="en-US" sz="900" dirty="0">
                  <a:latin typeface="Times New Roman" panose="02020603050405020304" pitchFamily="18" charset="0"/>
                  <a:cs typeface="Times New Roman" panose="02020603050405020304" pitchFamily="18" charset="0"/>
                </a:rPr>
                <a:t>/alkyne reactions; the strain in the starting alkene lowers the cost of accessing the reaction transition state.  To date, </a:t>
              </a:r>
              <a:r>
                <a:rPr lang="en-US" altLang="en-US" sz="900" dirty="0" err="1">
                  <a:latin typeface="Times New Roman" panose="02020603050405020304" pitchFamily="18" charset="0"/>
                  <a:cs typeface="Times New Roman" panose="02020603050405020304" pitchFamily="18" charset="0"/>
                </a:rPr>
                <a:t>cyclobutenes</a:t>
              </a:r>
              <a:r>
                <a:rPr lang="en-US" altLang="en-US" sz="900" dirty="0">
                  <a:latin typeface="Times New Roman" panose="02020603050405020304" pitchFamily="18" charset="0"/>
                  <a:cs typeface="Times New Roman" panose="02020603050405020304" pitchFamily="18" charset="0"/>
                </a:rPr>
                <a:t> have been looked at very little as substrates for click chemistry.</a:t>
              </a:r>
            </a:p>
            <a:p>
              <a:pPr eaLnBrk="1" hangingPunct="1"/>
              <a:endParaRPr lang="en-US" altLang="en-US" sz="800" dirty="0">
                <a:latin typeface="URWGroteskBol" charset="0"/>
              </a:endParaRPr>
            </a:p>
            <a:p>
              <a:pPr eaLnBrk="1" hangingPunct="1"/>
              <a:endParaRPr lang="en-US" altLang="en-US" sz="800" dirty="0">
                <a:latin typeface="URWGroteskBol" charset="0"/>
              </a:endParaRPr>
            </a:p>
            <a:p>
              <a:pPr eaLnBrk="1" hangingPunct="1"/>
              <a:endParaRPr lang="en-US" altLang="en-US" sz="800" dirty="0">
                <a:latin typeface="URWGroteskBol" charset="0"/>
              </a:endParaRPr>
            </a:p>
            <a:p>
              <a:pPr eaLnBrk="1" hangingPunct="1"/>
              <a:endParaRPr lang="en-US" altLang="en-US" sz="800" dirty="0">
                <a:latin typeface="Arial" panose="020B0604020202020204" pitchFamily="34" charset="0"/>
                <a:cs typeface="Arial" panose="020B0604020202020204" pitchFamily="34" charset="0"/>
              </a:endParaRPr>
            </a:p>
            <a:p>
              <a:pPr eaLnBrk="1" hangingPunct="1"/>
              <a:endParaRPr lang="en-US" altLang="en-US" sz="900" dirty="0">
                <a:latin typeface="URWGroteskBol" charset="0"/>
              </a:endParaRPr>
            </a:p>
            <a:p>
              <a:pPr eaLnBrk="1" hangingPunct="1"/>
              <a:endParaRPr lang="en-US" altLang="en-US" sz="900" dirty="0">
                <a:latin typeface="URWGroteskBol" charset="0"/>
              </a:endParaRPr>
            </a:p>
            <a:p>
              <a:pPr eaLnBrk="1" hangingPunct="1"/>
              <a:endParaRPr lang="en-US" altLang="en-US" sz="900" dirty="0">
                <a:latin typeface="URWGroteskBol" charset="0"/>
              </a:endParaRPr>
            </a:p>
          </p:txBody>
        </p:sp>
      </p:grpSp>
      <p:sp>
        <p:nvSpPr>
          <p:cNvPr id="15" name="Rounded Rectangle 14"/>
          <p:cNvSpPr>
            <a:spLocks noChangeArrowheads="1"/>
          </p:cNvSpPr>
          <p:nvPr/>
        </p:nvSpPr>
        <p:spPr bwMode="auto">
          <a:xfrm>
            <a:off x="8210519" y="1481498"/>
            <a:ext cx="2510314" cy="348721"/>
          </a:xfrm>
          <a:prstGeom prst="roundRect">
            <a:avLst>
              <a:gd name="adj" fmla="val 16667"/>
            </a:avLst>
          </a:prstGeom>
          <a:solidFill>
            <a:srgbClr val="BA0D27"/>
          </a:solidFill>
          <a:ln w="9525">
            <a:solidFill>
              <a:srgbClr val="4A7EBB"/>
            </a:solidFill>
            <a:round/>
            <a:headEnd/>
            <a:tailEnd/>
          </a:ln>
          <a:effectLst>
            <a:outerShdw blurRad="40000" dist="23000" dir="5400000" rotWithShape="0">
              <a:srgbClr val="808080">
                <a:alpha val="34998"/>
              </a:srgbClr>
            </a:outerShdw>
          </a:effectLst>
        </p:spPr>
        <p:txBody>
          <a:bodyPr lIns="0" tIns="0" rIns="0" bIns="0" anchor="ctr" anchorCtr="1"/>
          <a:lstStyle/>
          <a:p>
            <a:pPr algn="ctr" defTabSz="689695">
              <a:defRPr/>
            </a:pPr>
            <a:r>
              <a:rPr lang="en-US" sz="1400" dirty="0">
                <a:solidFill>
                  <a:schemeClr val="lt1"/>
                </a:solidFill>
                <a:latin typeface="URWGroteskWidMed" pitchFamily="50" charset="0"/>
                <a:cs typeface="URWGroteskBol"/>
              </a:rPr>
              <a:t>Using BSA/HSA as a Model</a:t>
            </a:r>
          </a:p>
        </p:txBody>
      </p:sp>
      <p:sp>
        <p:nvSpPr>
          <p:cNvPr id="17" name="Rounded Rectangle 16"/>
          <p:cNvSpPr>
            <a:spLocks noChangeArrowheads="1"/>
          </p:cNvSpPr>
          <p:nvPr/>
        </p:nvSpPr>
        <p:spPr bwMode="auto">
          <a:xfrm>
            <a:off x="3040660" y="1481497"/>
            <a:ext cx="4875652" cy="348721"/>
          </a:xfrm>
          <a:prstGeom prst="roundRect">
            <a:avLst>
              <a:gd name="adj" fmla="val 16667"/>
            </a:avLst>
          </a:prstGeom>
          <a:solidFill>
            <a:srgbClr val="BA0D27"/>
          </a:solidFill>
          <a:ln w="9525">
            <a:solidFill>
              <a:srgbClr val="4A7EBB"/>
            </a:solidFill>
            <a:round/>
            <a:headEnd/>
            <a:tailEnd/>
          </a:ln>
          <a:effectLst>
            <a:outerShdw blurRad="40000" dist="23000" dir="5400000" rotWithShape="0">
              <a:srgbClr val="808080">
                <a:alpha val="34998"/>
              </a:srgbClr>
            </a:outerShdw>
          </a:effectLst>
        </p:spPr>
        <p:txBody>
          <a:bodyPr lIns="0" tIns="0" rIns="0" bIns="0" anchor="ctr" anchorCtr="1"/>
          <a:lstStyle/>
          <a:p>
            <a:pPr algn="ctr" defTabSz="689695">
              <a:defRPr/>
            </a:pPr>
            <a:r>
              <a:rPr lang="en-US" sz="1400" dirty="0">
                <a:solidFill>
                  <a:schemeClr val="lt1"/>
                </a:solidFill>
                <a:latin typeface="URWGroteskWidMed" pitchFamily="50" charset="0"/>
                <a:cs typeface="URWGroteskBol"/>
              </a:rPr>
              <a:t>Overview</a:t>
            </a:r>
          </a:p>
        </p:txBody>
      </p:sp>
      <p:graphicFrame>
        <p:nvGraphicFramePr>
          <p:cNvPr id="3084" name="Object 13"/>
          <p:cNvGraphicFramePr>
            <a:graphicFrameLocks noChangeAspect="1"/>
          </p:cNvGraphicFramePr>
          <p:nvPr>
            <p:extLst>
              <p:ext uri="{D42A27DB-BD31-4B8C-83A1-F6EECF244321}">
                <p14:modId xmlns:p14="http://schemas.microsoft.com/office/powerpoint/2010/main" val="4007756664"/>
              </p:ext>
            </p:extLst>
          </p:nvPr>
        </p:nvGraphicFramePr>
        <p:xfrm>
          <a:off x="3343035" y="7327371"/>
          <a:ext cx="3908584" cy="597429"/>
        </p:xfrm>
        <a:graphic>
          <a:graphicData uri="http://schemas.openxmlformats.org/presentationml/2006/ole">
            <mc:AlternateContent xmlns:mc="http://schemas.openxmlformats.org/markup-compatibility/2006">
              <mc:Choice xmlns:v="urn:schemas-microsoft-com:vml" Requires="v">
                <p:oleObj spid="_x0000_s2707" name="CS ChemDraw Drawing" r:id="rId3" imgW="6210300" imgH="863600" progId="ChemDraw.Document.6.0">
                  <p:embed/>
                </p:oleObj>
              </mc:Choice>
              <mc:Fallback>
                <p:oleObj name="CS ChemDraw Drawing" r:id="rId3" imgW="6210300" imgH="863600" progId="ChemDraw.Document.6.0">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43035" y="7327371"/>
                        <a:ext cx="3908584" cy="597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085" name="TextBox 15"/>
          <p:cNvSpPr txBox="1">
            <a:spLocks noChangeArrowheads="1"/>
          </p:cNvSpPr>
          <p:nvPr/>
        </p:nvSpPr>
        <p:spPr bwMode="auto">
          <a:xfrm>
            <a:off x="3054751" y="7112001"/>
            <a:ext cx="4861560" cy="167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8737" tIns="14369" rIns="28737" bIns="14369">
            <a:spAutoFit/>
          </a:bodyPr>
          <a:lstStyle>
            <a:lvl1pPr eaLnBrk="0" hangingPunct="0">
              <a:defRPr sz="7200">
                <a:solidFill>
                  <a:schemeClr val="tx1"/>
                </a:solidFill>
                <a:latin typeface="Calibri" pitchFamily="34" charset="0"/>
                <a:ea typeface="MS PGothic" pitchFamily="34" charset="-128"/>
              </a:defRPr>
            </a:lvl1pPr>
            <a:lvl2pPr marL="742950" indent="-285750" eaLnBrk="0" hangingPunct="0">
              <a:defRPr sz="7200">
                <a:solidFill>
                  <a:schemeClr val="tx1"/>
                </a:solidFill>
                <a:latin typeface="Calibri" pitchFamily="34" charset="0"/>
                <a:ea typeface="MS PGothic" pitchFamily="34" charset="-128"/>
              </a:defRPr>
            </a:lvl2pPr>
            <a:lvl3pPr marL="1143000" indent="-228600" eaLnBrk="0" hangingPunct="0">
              <a:defRPr sz="7200">
                <a:solidFill>
                  <a:schemeClr val="tx1"/>
                </a:solidFill>
                <a:latin typeface="Calibri" pitchFamily="34" charset="0"/>
                <a:ea typeface="MS PGothic" pitchFamily="34" charset="-128"/>
              </a:defRPr>
            </a:lvl3pPr>
            <a:lvl4pPr marL="1600200" indent="-228600" eaLnBrk="0" hangingPunct="0">
              <a:defRPr sz="7200">
                <a:solidFill>
                  <a:schemeClr val="tx1"/>
                </a:solidFill>
                <a:latin typeface="Calibri" pitchFamily="34" charset="0"/>
                <a:ea typeface="MS PGothic" pitchFamily="34" charset="-128"/>
              </a:defRPr>
            </a:lvl4pPr>
            <a:lvl5pPr marL="2057400" indent="-228600" eaLnBrk="0" hangingPunct="0">
              <a:defRPr sz="7200">
                <a:solidFill>
                  <a:schemeClr val="tx1"/>
                </a:solidFill>
                <a:latin typeface="Calibri" pitchFamily="34" charset="0"/>
                <a:ea typeface="MS PGothic" pitchFamily="34" charset="-128"/>
              </a:defRPr>
            </a:lvl5pPr>
            <a:lvl6pPr marL="2514600" indent="-228600" defTabSz="1828800" eaLnBrk="0" fontAlgn="base" hangingPunct="0">
              <a:spcBef>
                <a:spcPct val="0"/>
              </a:spcBef>
              <a:spcAft>
                <a:spcPct val="0"/>
              </a:spcAft>
              <a:defRPr sz="7200">
                <a:solidFill>
                  <a:schemeClr val="tx1"/>
                </a:solidFill>
                <a:latin typeface="Calibri" pitchFamily="34" charset="0"/>
                <a:ea typeface="MS PGothic" pitchFamily="34" charset="-128"/>
              </a:defRPr>
            </a:lvl6pPr>
            <a:lvl7pPr marL="2971800" indent="-228600" defTabSz="1828800" eaLnBrk="0" fontAlgn="base" hangingPunct="0">
              <a:spcBef>
                <a:spcPct val="0"/>
              </a:spcBef>
              <a:spcAft>
                <a:spcPct val="0"/>
              </a:spcAft>
              <a:defRPr sz="7200">
                <a:solidFill>
                  <a:schemeClr val="tx1"/>
                </a:solidFill>
                <a:latin typeface="Calibri" pitchFamily="34" charset="0"/>
                <a:ea typeface="MS PGothic" pitchFamily="34" charset="-128"/>
              </a:defRPr>
            </a:lvl7pPr>
            <a:lvl8pPr marL="3429000" indent="-228600" defTabSz="1828800" eaLnBrk="0" fontAlgn="base" hangingPunct="0">
              <a:spcBef>
                <a:spcPct val="0"/>
              </a:spcBef>
              <a:spcAft>
                <a:spcPct val="0"/>
              </a:spcAft>
              <a:defRPr sz="7200">
                <a:solidFill>
                  <a:schemeClr val="tx1"/>
                </a:solidFill>
                <a:latin typeface="Calibri" pitchFamily="34" charset="0"/>
                <a:ea typeface="MS PGothic" pitchFamily="34" charset="-128"/>
              </a:defRPr>
            </a:lvl8pPr>
            <a:lvl9pPr marL="3886200" indent="-228600" defTabSz="1828800" eaLnBrk="0" fontAlgn="base" hangingPunct="0">
              <a:spcBef>
                <a:spcPct val="0"/>
              </a:spcBef>
              <a:spcAft>
                <a:spcPct val="0"/>
              </a:spcAft>
              <a:defRPr sz="7200">
                <a:solidFill>
                  <a:schemeClr val="tx1"/>
                </a:solidFill>
                <a:latin typeface="Calibri" pitchFamily="34" charset="0"/>
                <a:ea typeface="MS PGothic" pitchFamily="34" charset="-128"/>
              </a:defRPr>
            </a:lvl9pPr>
          </a:lstStyle>
          <a:p>
            <a:pPr eaLnBrk="1" hangingPunct="1"/>
            <a:r>
              <a:rPr lang="en-US" altLang="en-US" sz="900" dirty="0">
                <a:latin typeface="Times New Roman" panose="02020603050405020304" pitchFamily="18" charset="0"/>
                <a:cs typeface="Times New Roman" panose="02020603050405020304" pitchFamily="18" charset="0"/>
              </a:rPr>
              <a:t>I am currently attempting to prepare  the same reagent based upon </a:t>
            </a:r>
            <a:r>
              <a:rPr lang="en-US" altLang="en-US" sz="900" dirty="0" smtClean="0">
                <a:latin typeface="Times New Roman" panose="02020603050405020304" pitchFamily="18" charset="0"/>
                <a:cs typeface="Times New Roman" panose="02020603050405020304" pitchFamily="18" charset="0"/>
              </a:rPr>
              <a:t>an </a:t>
            </a:r>
            <a:r>
              <a:rPr lang="en-US" altLang="en-US" sz="900" dirty="0">
                <a:latin typeface="Times New Roman" panose="02020603050405020304" pitchFamily="18" charset="0"/>
                <a:cs typeface="Times New Roman" panose="02020603050405020304" pitchFamily="18" charset="0"/>
              </a:rPr>
              <a:t>altered route (below).  </a:t>
            </a:r>
          </a:p>
        </p:txBody>
      </p:sp>
      <p:pic>
        <p:nvPicPr>
          <p:cNvPr id="3087" name="Picture 24" descr="http://necat.chem.cornell.edu/Structures2/Struct_Pic2/3UIV.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894147" y="3265977"/>
            <a:ext cx="821967" cy="759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3089" name="Object 20"/>
          <p:cNvGraphicFramePr>
            <a:graphicFrameLocks noChangeAspect="1"/>
          </p:cNvGraphicFramePr>
          <p:nvPr>
            <p:extLst>
              <p:ext uri="{D42A27DB-BD31-4B8C-83A1-F6EECF244321}">
                <p14:modId xmlns:p14="http://schemas.microsoft.com/office/powerpoint/2010/main" val="4195025079"/>
              </p:ext>
            </p:extLst>
          </p:nvPr>
        </p:nvGraphicFramePr>
        <p:xfrm>
          <a:off x="3300649" y="7924800"/>
          <a:ext cx="3993356" cy="585259"/>
        </p:xfrm>
        <a:graphic>
          <a:graphicData uri="http://schemas.openxmlformats.org/presentationml/2006/ole">
            <mc:AlternateContent xmlns:mc="http://schemas.openxmlformats.org/markup-compatibility/2006">
              <mc:Choice xmlns:v="urn:schemas-microsoft-com:vml" Requires="v">
                <p:oleObj spid="_x0000_s2708" name="CS ChemDraw Drawing" r:id="rId6" imgW="6388100" imgH="850900" progId="ChemDraw.Document.6.0">
                  <p:embed/>
                </p:oleObj>
              </mc:Choice>
              <mc:Fallback>
                <p:oleObj name="CS ChemDraw Drawing" r:id="rId6" imgW="6388100" imgH="850900" progId="ChemDraw.Document.6.0">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00649" y="7924800"/>
                        <a:ext cx="3993356" cy="585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258112998"/>
              </p:ext>
            </p:extLst>
          </p:nvPr>
        </p:nvGraphicFramePr>
        <p:xfrm>
          <a:off x="3200400" y="4343400"/>
          <a:ext cx="4438970" cy="1451753"/>
        </p:xfrm>
        <a:graphic>
          <a:graphicData uri="http://schemas.openxmlformats.org/presentationml/2006/ole">
            <mc:AlternateContent xmlns:mc="http://schemas.openxmlformats.org/markup-compatibility/2006">
              <mc:Choice xmlns:v="urn:schemas-microsoft-com:vml" Requires="v">
                <p:oleObj spid="_x0000_s2709" name="CS ChemDraw Drawing" r:id="rId8" imgW="6333480" imgH="1863670" progId="ChemDraw.Document.6.0">
                  <p:embed/>
                </p:oleObj>
              </mc:Choice>
              <mc:Fallback>
                <p:oleObj name="CS ChemDraw Drawing" r:id="rId8" imgW="6333480" imgH="1863670" progId="ChemDraw.Document.6.0">
                  <p:embed/>
                  <p:pic>
                    <p:nvPicPr>
                      <p:cNvPr id="0" name=""/>
                      <p:cNvPicPr/>
                      <p:nvPr/>
                    </p:nvPicPr>
                    <p:blipFill>
                      <a:blip r:embed="rId9"/>
                      <a:stretch>
                        <a:fillRect/>
                      </a:stretch>
                    </p:blipFill>
                    <p:spPr>
                      <a:xfrm>
                        <a:off x="3200400" y="4343400"/>
                        <a:ext cx="4438970" cy="1451753"/>
                      </a:xfrm>
                      <a:prstGeom prst="rect">
                        <a:avLst/>
                      </a:prstGeom>
                    </p:spPr>
                  </p:pic>
                </p:oleObj>
              </mc:Fallback>
            </mc:AlternateContent>
          </a:graphicData>
        </a:graphic>
      </p:graphicFrame>
      <p:graphicFrame>
        <p:nvGraphicFramePr>
          <p:cNvPr id="2" name="Object 1"/>
          <p:cNvGraphicFramePr>
            <a:graphicFrameLocks noChangeAspect="1"/>
          </p:cNvGraphicFramePr>
          <p:nvPr>
            <p:extLst>
              <p:ext uri="{D42A27DB-BD31-4B8C-83A1-F6EECF244321}">
                <p14:modId xmlns:p14="http://schemas.microsoft.com/office/powerpoint/2010/main" val="2153382643"/>
              </p:ext>
            </p:extLst>
          </p:nvPr>
        </p:nvGraphicFramePr>
        <p:xfrm>
          <a:off x="76200" y="5791200"/>
          <a:ext cx="2796762" cy="1049396"/>
        </p:xfrm>
        <a:graphic>
          <a:graphicData uri="http://schemas.openxmlformats.org/presentationml/2006/ole">
            <mc:AlternateContent xmlns:mc="http://schemas.openxmlformats.org/markup-compatibility/2006">
              <mc:Choice xmlns:v="urn:schemas-microsoft-com:vml" Requires="v">
                <p:oleObj spid="_x0000_s2710" name="CS ChemDraw Drawing" r:id="rId10" imgW="3638961" imgH="1228044" progId="ChemDraw.Document.6.0">
                  <p:embed/>
                </p:oleObj>
              </mc:Choice>
              <mc:Fallback>
                <p:oleObj name="CS ChemDraw Drawing" r:id="rId10" imgW="3638961" imgH="1228044" progId="ChemDraw.Document.6.0">
                  <p:embed/>
                  <p:pic>
                    <p:nvPicPr>
                      <p:cNvPr id="0" name=""/>
                      <p:cNvPicPr/>
                      <p:nvPr/>
                    </p:nvPicPr>
                    <p:blipFill>
                      <a:blip r:embed="rId11"/>
                      <a:stretch>
                        <a:fillRect/>
                      </a:stretch>
                    </p:blipFill>
                    <p:spPr>
                      <a:xfrm>
                        <a:off x="76200" y="5791200"/>
                        <a:ext cx="2796762" cy="1049396"/>
                      </a:xfrm>
                      <a:prstGeom prst="rect">
                        <a:avLst/>
                      </a:prstGeom>
                    </p:spPr>
                  </p:pic>
                </p:oleObj>
              </mc:Fallback>
            </mc:AlternateContent>
          </a:graphicData>
        </a:graphic>
      </p:graphicFrame>
      <p:sp>
        <p:nvSpPr>
          <p:cNvPr id="35" name="Rounded Rectangle 34"/>
          <p:cNvSpPr>
            <a:spLocks noChangeArrowheads="1"/>
          </p:cNvSpPr>
          <p:nvPr/>
        </p:nvSpPr>
        <p:spPr bwMode="auto">
          <a:xfrm>
            <a:off x="8199089" y="7239000"/>
            <a:ext cx="2510315" cy="323147"/>
          </a:xfrm>
          <a:prstGeom prst="roundRect">
            <a:avLst>
              <a:gd name="adj" fmla="val 16667"/>
            </a:avLst>
          </a:prstGeom>
          <a:solidFill>
            <a:srgbClr val="BA0D27"/>
          </a:solidFill>
          <a:ln w="9525">
            <a:solidFill>
              <a:srgbClr val="4A7EBB"/>
            </a:solidFill>
            <a:round/>
            <a:headEnd/>
            <a:tailEnd/>
          </a:ln>
          <a:effectLst>
            <a:outerShdw blurRad="40000" dist="23000" dir="5400000" rotWithShape="0">
              <a:srgbClr val="808080">
                <a:alpha val="34998"/>
              </a:srgbClr>
            </a:outerShdw>
          </a:effectLst>
        </p:spPr>
        <p:txBody>
          <a:bodyPr lIns="0" tIns="0" rIns="0" bIns="0" anchor="ctr" anchorCtr="1"/>
          <a:lstStyle/>
          <a:p>
            <a:pPr algn="ctr" defTabSz="689695">
              <a:defRPr/>
            </a:pPr>
            <a:r>
              <a:rPr lang="en-US" sz="1400" dirty="0">
                <a:solidFill>
                  <a:schemeClr val="lt1"/>
                </a:solidFill>
                <a:latin typeface="URWGroteskWidMed" pitchFamily="50" charset="0"/>
                <a:cs typeface="URWGroteskBol"/>
              </a:rPr>
              <a:t>Acknowledgements</a:t>
            </a:r>
          </a:p>
        </p:txBody>
      </p:sp>
      <p:sp>
        <p:nvSpPr>
          <p:cNvPr id="8" name="Rectangle 7"/>
          <p:cNvSpPr/>
          <p:nvPr/>
        </p:nvSpPr>
        <p:spPr>
          <a:xfrm>
            <a:off x="8165705" y="7620000"/>
            <a:ext cx="2807095" cy="808570"/>
          </a:xfrm>
          <a:prstGeom prst="rect">
            <a:avLst/>
          </a:prstGeom>
        </p:spPr>
        <p:txBody>
          <a:bodyPr wrap="square" lIns="114949" tIns="57475" rIns="114949" bIns="57475">
            <a:spAutoFit/>
          </a:bodyPr>
          <a:lstStyle/>
          <a:p>
            <a:r>
              <a:rPr lang="en-US" altLang="en-US" sz="900" dirty="0">
                <a:latin typeface="Times New Roman" panose="02020603050405020304" pitchFamily="18" charset="0"/>
                <a:cs typeface="Times New Roman" panose="02020603050405020304" pitchFamily="18" charset="0"/>
              </a:rPr>
              <a:t>I am thankful to Ben Enns and other members of the </a:t>
            </a:r>
            <a:r>
              <a:rPr lang="en-US" altLang="en-US" sz="900" dirty="0" err="1">
                <a:latin typeface="Times New Roman" panose="02020603050405020304" pitchFamily="18" charset="0"/>
                <a:cs typeface="Times New Roman" panose="02020603050405020304" pitchFamily="18" charset="0"/>
              </a:rPr>
              <a:t>Dussault</a:t>
            </a:r>
            <a:r>
              <a:rPr lang="en-US" altLang="en-US" sz="900" dirty="0">
                <a:latin typeface="Times New Roman" panose="02020603050405020304" pitchFamily="18" charset="0"/>
                <a:cs typeface="Times New Roman" panose="02020603050405020304" pitchFamily="18" charset="0"/>
              </a:rPr>
              <a:t> group for their assistance with this project. </a:t>
            </a:r>
          </a:p>
          <a:p>
            <a:r>
              <a:rPr lang="en-US" altLang="en-US" sz="900" dirty="0">
                <a:latin typeface="Times New Roman" panose="02020603050405020304" pitchFamily="18" charset="0"/>
                <a:cs typeface="Times New Roman" panose="02020603050405020304" pitchFamily="18" charset="0"/>
              </a:rPr>
              <a:t>I would also like to thank  NSF </a:t>
            </a:r>
            <a:r>
              <a:rPr lang="en-US" altLang="en-US" sz="900" dirty="0" err="1">
                <a:latin typeface="Times New Roman" panose="02020603050405020304" pitchFamily="18" charset="0"/>
                <a:cs typeface="Times New Roman" panose="02020603050405020304" pitchFamily="18" charset="0"/>
              </a:rPr>
              <a:t>EPSCoR</a:t>
            </a:r>
            <a:r>
              <a:rPr lang="en-US" altLang="en-US" sz="900" dirty="0">
                <a:latin typeface="Times New Roman" panose="02020603050405020304" pitchFamily="18" charset="0"/>
                <a:cs typeface="Times New Roman" panose="02020603050405020304" pitchFamily="18" charset="0"/>
              </a:rPr>
              <a:t> (NSF Grant EPS-1004094) and UCARE for funding and supporting the project. </a:t>
            </a:r>
            <a:endParaRPr lang="en-US" altLang="en-US" sz="900" b="1" dirty="0">
              <a:latin typeface="Times New Roman" panose="02020603050405020304" pitchFamily="18" charset="0"/>
              <a:cs typeface="Times New Roman" panose="02020603050405020304" pitchFamily="18" charset="0"/>
            </a:endParaRPr>
          </a:p>
        </p:txBody>
      </p:sp>
      <p:sp>
        <p:nvSpPr>
          <p:cNvPr id="38" name="Rounded Rectangle 37"/>
          <p:cNvSpPr>
            <a:spLocks noChangeArrowheads="1"/>
          </p:cNvSpPr>
          <p:nvPr/>
        </p:nvSpPr>
        <p:spPr bwMode="auto">
          <a:xfrm>
            <a:off x="8211365" y="6019800"/>
            <a:ext cx="2510315" cy="348721"/>
          </a:xfrm>
          <a:prstGeom prst="roundRect">
            <a:avLst>
              <a:gd name="adj" fmla="val 16667"/>
            </a:avLst>
          </a:prstGeom>
          <a:solidFill>
            <a:srgbClr val="BA0D27"/>
          </a:solidFill>
          <a:ln w="9525">
            <a:solidFill>
              <a:srgbClr val="4A7EBB"/>
            </a:solidFill>
            <a:round/>
            <a:headEnd/>
            <a:tailEnd/>
          </a:ln>
          <a:effectLst>
            <a:outerShdw blurRad="40000" dist="23000" dir="5400000" rotWithShape="0">
              <a:srgbClr val="808080">
                <a:alpha val="34998"/>
              </a:srgbClr>
            </a:outerShdw>
          </a:effectLst>
        </p:spPr>
        <p:txBody>
          <a:bodyPr lIns="0" tIns="0" rIns="0" bIns="0" anchor="ctr" anchorCtr="1"/>
          <a:lstStyle/>
          <a:p>
            <a:pPr algn="ctr" defTabSz="689695">
              <a:defRPr/>
            </a:pPr>
            <a:r>
              <a:rPr lang="en-US" sz="1400" dirty="0">
                <a:solidFill>
                  <a:schemeClr val="lt1"/>
                </a:solidFill>
                <a:latin typeface="URWGroteskWidMed" pitchFamily="50" charset="0"/>
                <a:cs typeface="URWGroteskBol"/>
              </a:rPr>
              <a:t>References</a:t>
            </a:r>
          </a:p>
        </p:txBody>
      </p:sp>
      <p:cxnSp>
        <p:nvCxnSpPr>
          <p:cNvPr id="12" name="Straight Connector 11"/>
          <p:cNvCxnSpPr/>
          <p:nvPr/>
        </p:nvCxnSpPr>
        <p:spPr>
          <a:xfrm flipH="1" flipV="1">
            <a:off x="10004397" y="3280755"/>
            <a:ext cx="145444" cy="173645"/>
          </a:xfrm>
          <a:prstGeom prst="line">
            <a:avLst/>
          </a:prstGeom>
        </p:spPr>
        <p:style>
          <a:lnRef idx="1">
            <a:schemeClr val="dk1"/>
          </a:lnRef>
          <a:fillRef idx="0">
            <a:schemeClr val="dk1"/>
          </a:fillRef>
          <a:effectRef idx="0">
            <a:schemeClr val="dk1"/>
          </a:effectRef>
          <a:fontRef idx="minor">
            <a:schemeClr val="tx1"/>
          </a:fontRef>
        </p:style>
      </p:cxnSp>
      <p:cxnSp>
        <p:nvCxnSpPr>
          <p:cNvPr id="19" name="Straight Connector 18"/>
          <p:cNvCxnSpPr/>
          <p:nvPr/>
        </p:nvCxnSpPr>
        <p:spPr>
          <a:xfrm flipH="1">
            <a:off x="9817390" y="3265978"/>
            <a:ext cx="187009" cy="112509"/>
          </a:xfrm>
          <a:prstGeom prst="line">
            <a:avLst/>
          </a:prstGeom>
        </p:spPr>
        <p:style>
          <a:lnRef idx="1">
            <a:schemeClr val="dk1"/>
          </a:lnRef>
          <a:fillRef idx="0">
            <a:schemeClr val="dk1"/>
          </a:fillRef>
          <a:effectRef idx="0">
            <a:schemeClr val="dk1"/>
          </a:effectRef>
          <a:fontRef idx="minor">
            <a:schemeClr val="tx1"/>
          </a:fontRef>
        </p:style>
      </p:cxnSp>
      <p:sp>
        <p:nvSpPr>
          <p:cNvPr id="22" name="TextBox 21"/>
          <p:cNvSpPr txBox="1"/>
          <p:nvPr/>
        </p:nvSpPr>
        <p:spPr>
          <a:xfrm>
            <a:off x="9525000" y="3251201"/>
            <a:ext cx="514111" cy="254572"/>
          </a:xfrm>
          <a:prstGeom prst="rect">
            <a:avLst/>
          </a:prstGeom>
          <a:noFill/>
        </p:spPr>
        <p:txBody>
          <a:bodyPr wrap="square" lIns="114949" tIns="57475" rIns="114949" bIns="57475" rtlCol="0">
            <a:spAutoFit/>
          </a:bodyPr>
          <a:lstStyle/>
          <a:p>
            <a:r>
              <a:rPr lang="en-US" sz="900" dirty="0">
                <a:latin typeface="URWGroteskBol"/>
              </a:rPr>
              <a:t>HS</a:t>
            </a:r>
          </a:p>
        </p:txBody>
      </p:sp>
      <p:graphicFrame>
        <p:nvGraphicFramePr>
          <p:cNvPr id="23" name="Object 22"/>
          <p:cNvGraphicFramePr>
            <a:graphicFrameLocks noChangeAspect="1"/>
          </p:cNvGraphicFramePr>
          <p:nvPr>
            <p:extLst>
              <p:ext uri="{D42A27DB-BD31-4B8C-83A1-F6EECF244321}">
                <p14:modId xmlns:p14="http://schemas.microsoft.com/office/powerpoint/2010/main" val="147259619"/>
              </p:ext>
            </p:extLst>
          </p:nvPr>
        </p:nvGraphicFramePr>
        <p:xfrm>
          <a:off x="8686801" y="3303804"/>
          <a:ext cx="634819" cy="720110"/>
        </p:xfrm>
        <a:graphic>
          <a:graphicData uri="http://schemas.openxmlformats.org/presentationml/2006/ole">
            <mc:AlternateContent xmlns:mc="http://schemas.openxmlformats.org/markup-compatibility/2006">
              <mc:Choice xmlns:v="urn:schemas-microsoft-com:vml" Requires="v">
                <p:oleObj spid="_x0000_s2711" name="CS ChemDraw Drawing" r:id="rId12" imgW="753815" imgH="775487" progId="ChemDraw.Document.6.0">
                  <p:embed/>
                </p:oleObj>
              </mc:Choice>
              <mc:Fallback>
                <p:oleObj name="CS ChemDraw Drawing" r:id="rId12" imgW="753815" imgH="775487" progId="ChemDraw.Document.6.0">
                  <p:embed/>
                  <p:pic>
                    <p:nvPicPr>
                      <p:cNvPr id="0" name=""/>
                      <p:cNvPicPr/>
                      <p:nvPr/>
                    </p:nvPicPr>
                    <p:blipFill>
                      <a:blip r:embed="rId13"/>
                      <a:stretch>
                        <a:fillRect/>
                      </a:stretch>
                    </p:blipFill>
                    <p:spPr>
                      <a:xfrm>
                        <a:off x="8686801" y="3303804"/>
                        <a:ext cx="634819" cy="720110"/>
                      </a:xfrm>
                      <a:prstGeom prst="rect">
                        <a:avLst/>
                      </a:prstGeom>
                    </p:spPr>
                  </p:pic>
                </p:oleObj>
              </mc:Fallback>
            </mc:AlternateContent>
          </a:graphicData>
        </a:graphic>
      </p:graphicFrame>
      <p:sp>
        <p:nvSpPr>
          <p:cNvPr id="25" name="5-Point Star 24"/>
          <p:cNvSpPr/>
          <p:nvPr/>
        </p:nvSpPr>
        <p:spPr>
          <a:xfrm flipV="1">
            <a:off x="8686800" y="3596641"/>
            <a:ext cx="54863" cy="60959"/>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lIns="114949" tIns="57475" rIns="114949" bIns="57475" rtlCol="0" anchor="ctr"/>
          <a:lstStyle/>
          <a:p>
            <a:pPr algn="ctr"/>
            <a:endParaRPr lang="en-US"/>
          </a:p>
        </p:txBody>
      </p:sp>
      <p:sp>
        <p:nvSpPr>
          <p:cNvPr id="51" name="5-Point Star 50"/>
          <p:cNvSpPr/>
          <p:nvPr/>
        </p:nvSpPr>
        <p:spPr>
          <a:xfrm flipV="1">
            <a:off x="7223761" y="8432801"/>
            <a:ext cx="54863" cy="60959"/>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lIns="114949" tIns="57475" rIns="114949" bIns="57475" rtlCol="0" anchor="ctr"/>
          <a:lstStyle/>
          <a:p>
            <a:pPr algn="ctr"/>
            <a:endParaRPr lang="en-US"/>
          </a:p>
        </p:txBody>
      </p:sp>
      <p:graphicFrame>
        <p:nvGraphicFramePr>
          <p:cNvPr id="36" name="Object 35"/>
          <p:cNvGraphicFramePr>
            <a:graphicFrameLocks noChangeAspect="1"/>
          </p:cNvGraphicFramePr>
          <p:nvPr>
            <p:extLst>
              <p:ext uri="{D42A27DB-BD31-4B8C-83A1-F6EECF244321}">
                <p14:modId xmlns:p14="http://schemas.microsoft.com/office/powerpoint/2010/main" val="481740773"/>
              </p:ext>
            </p:extLst>
          </p:nvPr>
        </p:nvGraphicFramePr>
        <p:xfrm>
          <a:off x="9207494" y="4980678"/>
          <a:ext cx="1097285" cy="571284"/>
        </p:xfrm>
        <a:graphic>
          <a:graphicData uri="http://schemas.openxmlformats.org/presentationml/2006/ole">
            <mc:AlternateContent xmlns:mc="http://schemas.openxmlformats.org/markup-compatibility/2006">
              <mc:Choice xmlns:v="urn:schemas-microsoft-com:vml" Requires="v">
                <p:oleObj spid="_x0000_s2712" name="CS ChemDraw Drawing" r:id="rId14" imgW="1389621" imgH="650408" progId="ChemDraw.Document.6.0">
                  <p:embed/>
                </p:oleObj>
              </mc:Choice>
              <mc:Fallback>
                <p:oleObj name="CS ChemDraw Drawing" r:id="rId14" imgW="1389621" imgH="650408" progId="ChemDraw.Document.6.0">
                  <p:embed/>
                  <p:pic>
                    <p:nvPicPr>
                      <p:cNvPr id="0" name=""/>
                      <p:cNvPicPr/>
                      <p:nvPr/>
                    </p:nvPicPr>
                    <p:blipFill>
                      <a:blip r:embed="rId15"/>
                      <a:stretch>
                        <a:fillRect/>
                      </a:stretch>
                    </p:blipFill>
                    <p:spPr>
                      <a:xfrm>
                        <a:off x="9207494" y="4980678"/>
                        <a:ext cx="1097285" cy="571284"/>
                      </a:xfrm>
                      <a:prstGeom prst="rect">
                        <a:avLst/>
                      </a:prstGeom>
                    </p:spPr>
                  </p:pic>
                </p:oleObj>
              </mc:Fallback>
            </mc:AlternateContent>
          </a:graphicData>
        </a:graphic>
      </p:graphicFrame>
      <p:sp>
        <p:nvSpPr>
          <p:cNvPr id="43" name="TextBox 42"/>
          <p:cNvSpPr txBox="1"/>
          <p:nvPr/>
        </p:nvSpPr>
        <p:spPr>
          <a:xfrm>
            <a:off x="8165706" y="6400800"/>
            <a:ext cx="2542301" cy="808570"/>
          </a:xfrm>
          <a:prstGeom prst="rect">
            <a:avLst/>
          </a:prstGeom>
          <a:noFill/>
        </p:spPr>
        <p:txBody>
          <a:bodyPr wrap="square" lIns="114949" tIns="57475" rIns="114949" bIns="57475" rtlCol="0">
            <a:spAutoFit/>
          </a:bodyPr>
          <a:lstStyle/>
          <a:p>
            <a:r>
              <a:rPr lang="en-US" sz="900" dirty="0" err="1">
                <a:latin typeface="Times New Roman" panose="02020603050405020304" pitchFamily="18" charset="0"/>
                <a:cs typeface="Times New Roman" panose="02020603050405020304" pitchFamily="18" charset="0"/>
              </a:rPr>
              <a:t>Bertozzi</a:t>
            </a:r>
            <a:r>
              <a:rPr lang="en-US" sz="900" dirty="0">
                <a:latin typeface="Times New Roman" panose="02020603050405020304" pitchFamily="18" charset="0"/>
                <a:cs typeface="Times New Roman" panose="02020603050405020304" pitchFamily="18" charset="0"/>
              </a:rPr>
              <a:t>, C. R.; Organic Letters (2011), 13:  5937-5939 </a:t>
            </a:r>
          </a:p>
          <a:p>
            <a:r>
              <a:rPr lang="en-US" sz="900" dirty="0" err="1">
                <a:latin typeface="Times New Roman" panose="02020603050405020304" pitchFamily="18" charset="0"/>
                <a:cs typeface="Times New Roman" panose="02020603050405020304" pitchFamily="18" charset="0"/>
              </a:rPr>
              <a:t>Sittiwong</a:t>
            </a:r>
            <a:r>
              <a:rPr lang="en-US" sz="900" dirty="0">
                <a:latin typeface="Times New Roman" panose="02020603050405020304" pitchFamily="18" charset="0"/>
                <a:cs typeface="Times New Roman" panose="02020603050405020304" pitchFamily="18" charset="0"/>
              </a:rPr>
              <a:t>, W.; et. al.; </a:t>
            </a:r>
            <a:r>
              <a:rPr lang="en-US" sz="900" dirty="0" err="1">
                <a:latin typeface="Times New Roman" panose="02020603050405020304" pitchFamily="18" charset="0"/>
                <a:cs typeface="Times New Roman" panose="02020603050405020304" pitchFamily="18" charset="0"/>
              </a:rPr>
              <a:t>ChemMedChem</a:t>
            </a:r>
            <a:r>
              <a:rPr lang="en-US" sz="900" dirty="0">
                <a:latin typeface="Times New Roman" panose="02020603050405020304" pitchFamily="18" charset="0"/>
                <a:cs typeface="Times New Roman" panose="02020603050405020304" pitchFamily="18" charset="0"/>
              </a:rPr>
              <a:t> (2014), 9(8): 1838-1849</a:t>
            </a:r>
          </a:p>
          <a:p>
            <a:endParaRPr lang="en-US" sz="900" dirty="0">
              <a:latin typeface="URWGroteskBol"/>
            </a:endParaRPr>
          </a:p>
        </p:txBody>
      </p:sp>
      <p:sp>
        <p:nvSpPr>
          <p:cNvPr id="44" name="TextBox 43"/>
          <p:cNvSpPr txBox="1"/>
          <p:nvPr/>
        </p:nvSpPr>
        <p:spPr>
          <a:xfrm>
            <a:off x="2961817" y="6218255"/>
            <a:ext cx="1714220" cy="808570"/>
          </a:xfrm>
          <a:prstGeom prst="rect">
            <a:avLst/>
          </a:prstGeom>
          <a:noFill/>
        </p:spPr>
        <p:txBody>
          <a:bodyPr wrap="square" lIns="114949" tIns="57475" rIns="114949" bIns="57475" rtlCol="0">
            <a:spAutoFit/>
          </a:bodyPr>
          <a:lstStyle/>
          <a:p>
            <a:r>
              <a:rPr lang="en-US" sz="900" dirty="0">
                <a:latin typeface="Times New Roman" panose="02020603050405020304" pitchFamily="18" charset="0"/>
                <a:cs typeface="Times New Roman" panose="02020603050405020304" pitchFamily="18" charset="0"/>
              </a:rPr>
              <a:t>My initial plan to create a </a:t>
            </a:r>
            <a:r>
              <a:rPr lang="en-US" sz="900" dirty="0" err="1">
                <a:latin typeface="Times New Roman" panose="02020603050405020304" pitchFamily="18" charset="0"/>
                <a:cs typeface="Times New Roman" panose="02020603050405020304" pitchFamily="18" charset="0"/>
              </a:rPr>
              <a:t>maleimide</a:t>
            </a:r>
            <a:r>
              <a:rPr lang="en-US" sz="900" dirty="0">
                <a:latin typeface="Times New Roman" panose="02020603050405020304" pitchFamily="18" charset="0"/>
                <a:cs typeface="Times New Roman" panose="02020603050405020304" pitchFamily="18" charset="0"/>
              </a:rPr>
              <a:t> functionalized cyclobutene fatty acid </a:t>
            </a:r>
          </a:p>
          <a:p>
            <a:r>
              <a:rPr lang="en-US" sz="900" dirty="0">
                <a:latin typeface="Times New Roman" panose="02020603050405020304" pitchFamily="18" charset="0"/>
                <a:cs typeface="Times New Roman" panose="02020603050405020304" pitchFamily="18" charset="0"/>
              </a:rPr>
              <a:t>(starred structure below) </a:t>
            </a:r>
          </a:p>
          <a:p>
            <a:r>
              <a:rPr lang="en-US" sz="900" dirty="0">
                <a:latin typeface="Times New Roman" panose="02020603050405020304" pitchFamily="18" charset="0"/>
                <a:cs typeface="Times New Roman" panose="02020603050405020304" pitchFamily="18" charset="0"/>
              </a:rPr>
              <a:t>was unsuccessful (right). </a:t>
            </a:r>
          </a:p>
        </p:txBody>
      </p:sp>
      <p:graphicFrame>
        <p:nvGraphicFramePr>
          <p:cNvPr id="48" name="Object 47"/>
          <p:cNvGraphicFramePr>
            <a:graphicFrameLocks noChangeAspect="1"/>
          </p:cNvGraphicFramePr>
          <p:nvPr>
            <p:extLst>
              <p:ext uri="{D42A27DB-BD31-4B8C-83A1-F6EECF244321}">
                <p14:modId xmlns:p14="http://schemas.microsoft.com/office/powerpoint/2010/main" val="3684968819"/>
              </p:ext>
            </p:extLst>
          </p:nvPr>
        </p:nvGraphicFramePr>
        <p:xfrm>
          <a:off x="4389120" y="6299201"/>
          <a:ext cx="3474720" cy="691167"/>
        </p:xfrm>
        <a:graphic>
          <a:graphicData uri="http://schemas.openxmlformats.org/presentationml/2006/ole">
            <mc:AlternateContent xmlns:mc="http://schemas.openxmlformats.org/markup-compatibility/2006">
              <mc:Choice xmlns:v="urn:schemas-microsoft-com:vml" Requires="v">
                <p:oleObj spid="_x0000_s2713" name="CS ChemDraw Drawing" r:id="rId16" imgW="6296791" imgH="1127223" progId="ChemDraw.Document.6.0">
                  <p:embed/>
                </p:oleObj>
              </mc:Choice>
              <mc:Fallback>
                <p:oleObj name="CS ChemDraw Drawing" r:id="rId16" imgW="6296791" imgH="1127223" progId="ChemDraw.Document.6.0">
                  <p:embed/>
                  <p:pic>
                    <p:nvPicPr>
                      <p:cNvPr id="0" name=""/>
                      <p:cNvPicPr/>
                      <p:nvPr/>
                    </p:nvPicPr>
                    <p:blipFill>
                      <a:blip r:embed="rId17"/>
                      <a:stretch>
                        <a:fillRect/>
                      </a:stretch>
                    </p:blipFill>
                    <p:spPr>
                      <a:xfrm>
                        <a:off x="4389120" y="6299201"/>
                        <a:ext cx="3474720" cy="691167"/>
                      </a:xfrm>
                      <a:prstGeom prst="rect">
                        <a:avLst/>
                      </a:prstGeom>
                    </p:spPr>
                  </p:pic>
                </p:oleObj>
              </mc:Fallback>
            </mc:AlternateContent>
          </a:graphicData>
        </a:graphic>
      </p:graphicFrame>
      <p:sp>
        <p:nvSpPr>
          <p:cNvPr id="67" name="TextBox 66"/>
          <p:cNvSpPr txBox="1"/>
          <p:nvPr/>
        </p:nvSpPr>
        <p:spPr>
          <a:xfrm>
            <a:off x="5852160" y="6337495"/>
            <a:ext cx="310056" cy="470016"/>
          </a:xfrm>
          <a:prstGeom prst="rect">
            <a:avLst/>
          </a:prstGeom>
          <a:noFill/>
        </p:spPr>
        <p:txBody>
          <a:bodyPr wrap="square" lIns="114949" tIns="57475" rIns="114949" bIns="57475" rtlCol="0">
            <a:spAutoFit/>
          </a:bodyPr>
          <a:lstStyle/>
          <a:p>
            <a:r>
              <a:rPr lang="en-US" dirty="0" smtClean="0"/>
              <a:t>x</a:t>
            </a:r>
            <a:endParaRPr lang="en-US" dirty="0"/>
          </a:p>
        </p:txBody>
      </p:sp>
      <p:sp>
        <p:nvSpPr>
          <p:cNvPr id="68" name="TextBox 67"/>
          <p:cNvSpPr txBox="1"/>
          <p:nvPr/>
        </p:nvSpPr>
        <p:spPr>
          <a:xfrm>
            <a:off x="6730824" y="6337495"/>
            <a:ext cx="310056" cy="470016"/>
          </a:xfrm>
          <a:prstGeom prst="rect">
            <a:avLst/>
          </a:prstGeom>
          <a:noFill/>
        </p:spPr>
        <p:txBody>
          <a:bodyPr wrap="square" lIns="114949" tIns="57475" rIns="114949" bIns="57475" rtlCol="0">
            <a:spAutoFit/>
          </a:bodyPr>
          <a:lstStyle/>
          <a:p>
            <a:r>
              <a:rPr lang="en-US" dirty="0" smtClean="0"/>
              <a:t>x</a:t>
            </a:r>
            <a:endParaRPr lang="en-US" dirty="0"/>
          </a:p>
        </p:txBody>
      </p:sp>
      <p:sp>
        <p:nvSpPr>
          <p:cNvPr id="41" name="5-Point Star 40"/>
          <p:cNvSpPr/>
          <p:nvPr/>
        </p:nvSpPr>
        <p:spPr>
          <a:xfrm flipV="1">
            <a:off x="10210800" y="5120641"/>
            <a:ext cx="54863" cy="60959"/>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lIns="114949" tIns="57475" rIns="114949" bIns="57475" rtlCol="0" anchor="ctr"/>
          <a:lstStyle/>
          <a:p>
            <a:pPr algn="ctr"/>
            <a:endParaRPr lang="en-US"/>
          </a:p>
        </p:txBody>
      </p:sp>
      <p:sp>
        <p:nvSpPr>
          <p:cNvPr id="4" name="TextBox 3"/>
          <p:cNvSpPr txBox="1"/>
          <p:nvPr/>
        </p:nvSpPr>
        <p:spPr>
          <a:xfrm>
            <a:off x="9830666" y="4012628"/>
            <a:ext cx="948928" cy="254572"/>
          </a:xfrm>
          <a:prstGeom prst="rect">
            <a:avLst/>
          </a:prstGeom>
          <a:noFill/>
        </p:spPr>
        <p:txBody>
          <a:bodyPr wrap="square" lIns="114949" tIns="57475" rIns="114949" bIns="57475" rtlCol="0">
            <a:spAutoFit/>
          </a:bodyPr>
          <a:lstStyle/>
          <a:p>
            <a:r>
              <a:rPr lang="en-US" sz="900" dirty="0" smtClean="0">
                <a:latin typeface="Times New Roman" panose="02020603050405020304" pitchFamily="18" charset="0"/>
                <a:cs typeface="Times New Roman" panose="02020603050405020304" pitchFamily="18" charset="0"/>
              </a:rPr>
              <a:t>serum </a:t>
            </a:r>
            <a:r>
              <a:rPr lang="en-US" sz="900" dirty="0">
                <a:latin typeface="Times New Roman" panose="02020603050405020304" pitchFamily="18" charset="0"/>
                <a:cs typeface="Times New Roman" panose="02020603050405020304" pitchFamily="18" charset="0"/>
              </a:rPr>
              <a:t>albumin</a:t>
            </a:r>
          </a:p>
        </p:txBody>
      </p:sp>
      <p:sp>
        <p:nvSpPr>
          <p:cNvPr id="10" name="Rectangle 9"/>
          <p:cNvSpPr/>
          <p:nvPr/>
        </p:nvSpPr>
        <p:spPr>
          <a:xfrm>
            <a:off x="2961816" y="1900132"/>
            <a:ext cx="5115383" cy="1224068"/>
          </a:xfrm>
          <a:prstGeom prst="rect">
            <a:avLst/>
          </a:prstGeom>
        </p:spPr>
        <p:txBody>
          <a:bodyPr wrap="square" lIns="114949" tIns="57475" rIns="114949" bIns="57475">
            <a:spAutoFit/>
          </a:bodyPr>
          <a:lstStyle/>
          <a:p>
            <a:r>
              <a:rPr lang="en-US" altLang="en-US" sz="900" dirty="0">
                <a:latin typeface="Times New Roman" panose="02020603050405020304" pitchFamily="18" charset="0"/>
                <a:cs typeface="Times New Roman" panose="02020603050405020304" pitchFamily="18" charset="0"/>
              </a:rPr>
              <a:t>This study examines a new class of  amphiphilic reagents designed to functionalize proteins for “click” crosslinking in biological systems. </a:t>
            </a:r>
            <a:r>
              <a:rPr lang="en-US" altLang="en-US" sz="900" dirty="0" err="1">
                <a:latin typeface="Times New Roman" panose="02020603050405020304" pitchFamily="18" charset="0"/>
                <a:cs typeface="Times New Roman" panose="02020603050405020304" pitchFamily="18" charset="0"/>
              </a:rPr>
              <a:t>Amphiphiles</a:t>
            </a:r>
            <a:r>
              <a:rPr lang="en-US" altLang="en-US" sz="900" dirty="0">
                <a:latin typeface="Times New Roman" panose="02020603050405020304" pitchFamily="18" charset="0"/>
                <a:cs typeface="Times New Roman" panose="02020603050405020304" pitchFamily="18" charset="0"/>
              </a:rPr>
              <a:t> are molecules which have polar and nonpolar regions. Amphiphilic </a:t>
            </a:r>
            <a:r>
              <a:rPr lang="en-US" altLang="en-US" sz="900" dirty="0" err="1">
                <a:latin typeface="Times New Roman" panose="02020603050405020304" pitchFamily="18" charset="0"/>
                <a:cs typeface="Times New Roman" panose="02020603050405020304" pitchFamily="18" charset="0"/>
              </a:rPr>
              <a:t>cyclobutenes</a:t>
            </a:r>
            <a:r>
              <a:rPr lang="en-US" altLang="en-US" sz="900" dirty="0">
                <a:latin typeface="Times New Roman" panose="02020603050405020304" pitchFamily="18" charset="0"/>
                <a:cs typeface="Times New Roman" panose="02020603050405020304" pitchFamily="18" charset="0"/>
              </a:rPr>
              <a:t> are being used for this project because they have a carboxyl “head” group which allows them to be selectively attached to a protein; and a </a:t>
            </a:r>
            <a:r>
              <a:rPr lang="en-US" altLang="en-US" sz="900" dirty="0" err="1">
                <a:latin typeface="Times New Roman" panose="02020603050405020304" pitchFamily="18" charset="0"/>
                <a:cs typeface="Times New Roman" panose="02020603050405020304" pitchFamily="18" charset="0"/>
              </a:rPr>
              <a:t>cyclobutene</a:t>
            </a:r>
            <a:r>
              <a:rPr lang="en-US" altLang="en-US" sz="900" dirty="0">
                <a:latin typeface="Times New Roman" panose="02020603050405020304" pitchFamily="18" charset="0"/>
                <a:cs typeface="Times New Roman" panose="02020603050405020304" pitchFamily="18" charset="0"/>
              </a:rPr>
              <a:t> “tail” allowing click </a:t>
            </a:r>
            <a:r>
              <a:rPr lang="en-US" altLang="en-US" sz="900" dirty="0" smtClean="0">
                <a:latin typeface="Times New Roman" panose="02020603050405020304" pitchFamily="18" charset="0"/>
                <a:cs typeface="Times New Roman" panose="02020603050405020304" pitchFamily="18" charset="0"/>
              </a:rPr>
              <a:t>reactions </a:t>
            </a:r>
            <a:r>
              <a:rPr lang="en-US" altLang="en-US" sz="900" dirty="0">
                <a:latin typeface="Times New Roman" panose="02020603050405020304" pitchFamily="18" charset="0"/>
                <a:cs typeface="Times New Roman" panose="02020603050405020304" pitchFamily="18" charset="0"/>
              </a:rPr>
              <a:t>with a dye, nanoparticle, or another protein. Questions that I am seeking an answer to in this study include:  Can I functionalize a protein with an amphiphilic </a:t>
            </a:r>
            <a:r>
              <a:rPr lang="en-US" altLang="en-US" sz="900" dirty="0" err="1">
                <a:latin typeface="Times New Roman" panose="02020603050405020304" pitchFamily="18" charset="0"/>
                <a:cs typeface="Times New Roman" panose="02020603050405020304" pitchFamily="18" charset="0"/>
              </a:rPr>
              <a:t>cyclobutene</a:t>
            </a:r>
            <a:r>
              <a:rPr lang="en-US" altLang="en-US" sz="900" dirty="0">
                <a:latin typeface="Times New Roman" panose="02020603050405020304" pitchFamily="18" charset="0"/>
                <a:cs typeface="Times New Roman" panose="02020603050405020304" pitchFamily="18" charset="0"/>
              </a:rPr>
              <a:t>? Can this protein/</a:t>
            </a:r>
            <a:r>
              <a:rPr lang="en-US" altLang="en-US" sz="900" dirty="0" err="1">
                <a:latin typeface="Times New Roman" panose="02020603050405020304" pitchFamily="18" charset="0"/>
                <a:cs typeface="Times New Roman" panose="02020603050405020304" pitchFamily="18" charset="0"/>
              </a:rPr>
              <a:t>cyclobutene</a:t>
            </a:r>
            <a:r>
              <a:rPr lang="en-US" altLang="en-US" sz="900" dirty="0">
                <a:latin typeface="Times New Roman" panose="02020603050405020304" pitchFamily="18" charset="0"/>
                <a:cs typeface="Times New Roman" panose="02020603050405020304" pitchFamily="18" charset="0"/>
              </a:rPr>
              <a:t> conjugate be employed for “click” reactions, in reactions under conditions relevant to use on or within cells?  Can we use this approach to “click” together two proteins?</a:t>
            </a:r>
            <a:endParaRPr lang="en-US" sz="900" dirty="0"/>
          </a:p>
        </p:txBody>
      </p:sp>
      <p:sp>
        <p:nvSpPr>
          <p:cNvPr id="14" name="Rectangle 13"/>
          <p:cNvSpPr/>
          <p:nvPr/>
        </p:nvSpPr>
        <p:spPr>
          <a:xfrm>
            <a:off x="8165706" y="1882840"/>
            <a:ext cx="2600611" cy="1224068"/>
          </a:xfrm>
          <a:prstGeom prst="rect">
            <a:avLst/>
          </a:prstGeom>
        </p:spPr>
        <p:txBody>
          <a:bodyPr wrap="square" lIns="114949" tIns="57475" rIns="114949" bIns="57475">
            <a:spAutoFit/>
          </a:bodyPr>
          <a:lstStyle/>
          <a:p>
            <a:r>
              <a:rPr lang="en-US" sz="900" dirty="0">
                <a:latin typeface="Times New Roman" panose="02020603050405020304" pitchFamily="18" charset="0"/>
                <a:cs typeface="Times New Roman" panose="02020603050405020304" pitchFamily="18" charset="0"/>
              </a:rPr>
              <a:t>I plan to link the </a:t>
            </a:r>
            <a:r>
              <a:rPr lang="en-US" sz="900" dirty="0" err="1">
                <a:latin typeface="Times New Roman" panose="02020603050405020304" pitchFamily="18" charset="0"/>
                <a:cs typeface="Times New Roman" panose="02020603050405020304" pitchFamily="18" charset="0"/>
              </a:rPr>
              <a:t>maleimide</a:t>
            </a:r>
            <a:r>
              <a:rPr lang="en-US" sz="900" dirty="0">
                <a:latin typeface="Times New Roman" panose="02020603050405020304" pitchFamily="18" charset="0"/>
                <a:cs typeface="Times New Roman" panose="02020603050405020304" pitchFamily="18" charset="0"/>
              </a:rPr>
              <a:t>-functionalized </a:t>
            </a:r>
            <a:r>
              <a:rPr lang="en-US" sz="900" dirty="0" err="1">
                <a:latin typeface="Times New Roman" panose="02020603050405020304" pitchFamily="18" charset="0"/>
                <a:cs typeface="Times New Roman" panose="02020603050405020304" pitchFamily="18" charset="0"/>
              </a:rPr>
              <a:t>cyclobutene</a:t>
            </a:r>
            <a:r>
              <a:rPr lang="en-US" sz="900" dirty="0">
                <a:latin typeface="Times New Roman" panose="02020603050405020304" pitchFamily="18" charset="0"/>
                <a:cs typeface="Times New Roman" panose="02020603050405020304" pitchFamily="18" charset="0"/>
              </a:rPr>
              <a:t> to serum albumin (either bovine or human), an inexpensive and well understood model protein which has one free cysteine suitable for reaction with the </a:t>
            </a:r>
            <a:r>
              <a:rPr lang="en-US" sz="900" dirty="0" err="1">
                <a:latin typeface="Times New Roman" panose="02020603050405020304" pitchFamily="18" charset="0"/>
                <a:cs typeface="Times New Roman" panose="02020603050405020304" pitchFamily="18" charset="0"/>
              </a:rPr>
              <a:t>maleimide</a:t>
            </a:r>
            <a:r>
              <a:rPr lang="en-US" sz="900" dirty="0">
                <a:latin typeface="Times New Roman" panose="02020603050405020304" pitchFamily="18" charset="0"/>
                <a:cs typeface="Times New Roman" panose="02020603050405020304" pitchFamily="18" charset="0"/>
              </a:rPr>
              <a:t>. The </a:t>
            </a:r>
            <a:r>
              <a:rPr lang="en-US" sz="900" dirty="0" err="1">
                <a:latin typeface="Times New Roman" panose="02020603050405020304" pitchFamily="18" charset="0"/>
                <a:cs typeface="Times New Roman" panose="02020603050405020304" pitchFamily="18" charset="0"/>
              </a:rPr>
              <a:t>cyclobutene</a:t>
            </a:r>
            <a:r>
              <a:rPr lang="en-US" sz="900" dirty="0">
                <a:latin typeface="Times New Roman" panose="02020603050405020304" pitchFamily="18" charset="0"/>
                <a:cs typeface="Times New Roman" panose="02020603050405020304" pitchFamily="18" charset="0"/>
              </a:rPr>
              <a:t>-functionalized albumin will then be investigated for click reagents with commercially available </a:t>
            </a:r>
            <a:r>
              <a:rPr lang="en-US" sz="900" dirty="0" err="1">
                <a:latin typeface="Times New Roman" panose="02020603050405020304" pitchFamily="18" charset="0"/>
                <a:cs typeface="Times New Roman" panose="02020603050405020304" pitchFamily="18" charset="0"/>
              </a:rPr>
              <a:t>tetrazines</a:t>
            </a:r>
            <a:r>
              <a:rPr lang="en-US" sz="900" dirty="0">
                <a:latin typeface="Times New Roman" panose="02020603050405020304" pitchFamily="18" charset="0"/>
                <a:cs typeface="Times New Roman" panose="02020603050405020304" pitchFamily="18" charset="0"/>
              </a:rPr>
              <a:t>.</a:t>
            </a:r>
          </a:p>
        </p:txBody>
      </p:sp>
      <p:sp>
        <p:nvSpPr>
          <p:cNvPr id="16" name="Rectangle 15"/>
          <p:cNvSpPr/>
          <p:nvPr/>
        </p:nvSpPr>
        <p:spPr>
          <a:xfrm>
            <a:off x="2961816" y="3657600"/>
            <a:ext cx="4993464" cy="670070"/>
          </a:xfrm>
          <a:prstGeom prst="rect">
            <a:avLst/>
          </a:prstGeom>
        </p:spPr>
        <p:txBody>
          <a:bodyPr wrap="square" lIns="114949" tIns="57475" rIns="114949" bIns="57475">
            <a:spAutoFit/>
          </a:bodyPr>
          <a:lstStyle/>
          <a:p>
            <a:r>
              <a:rPr lang="en-US" sz="900" dirty="0">
                <a:latin typeface="Times New Roman" panose="02020603050405020304" pitchFamily="18" charset="0"/>
                <a:cs typeface="Times New Roman" panose="02020603050405020304" pitchFamily="18" charset="0"/>
              </a:rPr>
              <a:t>The </a:t>
            </a:r>
            <a:r>
              <a:rPr lang="en-US" sz="900" dirty="0" err="1">
                <a:latin typeface="Times New Roman" panose="02020603050405020304" pitchFamily="18" charset="0"/>
                <a:cs typeface="Times New Roman" panose="02020603050405020304" pitchFamily="18" charset="0"/>
              </a:rPr>
              <a:t>cyclobutene</a:t>
            </a:r>
            <a:r>
              <a:rPr lang="en-US" sz="900" dirty="0">
                <a:latin typeface="Times New Roman" panose="02020603050405020304" pitchFamily="18" charset="0"/>
                <a:cs typeface="Times New Roman" panose="02020603050405020304" pitchFamily="18" charset="0"/>
              </a:rPr>
              <a:t> </a:t>
            </a:r>
            <a:r>
              <a:rPr lang="en-US" sz="900" dirty="0" err="1">
                <a:latin typeface="Times New Roman" panose="02020603050405020304" pitchFamily="18" charset="0"/>
                <a:cs typeface="Times New Roman" panose="02020603050405020304" pitchFamily="18" charset="0"/>
              </a:rPr>
              <a:t>amphiphile</a:t>
            </a:r>
            <a:r>
              <a:rPr lang="en-US" sz="900" dirty="0">
                <a:latin typeface="Times New Roman" panose="02020603050405020304" pitchFamily="18" charset="0"/>
                <a:cs typeface="Times New Roman" panose="02020603050405020304" pitchFamily="18" charset="0"/>
              </a:rPr>
              <a:t> was prepared in five steps from commercially available 9-decenoic acid using a method previously developed by the </a:t>
            </a:r>
            <a:r>
              <a:rPr lang="en-US" sz="900" dirty="0" err="1">
                <a:latin typeface="Times New Roman" panose="02020603050405020304" pitchFamily="18" charset="0"/>
                <a:cs typeface="Times New Roman" panose="02020603050405020304" pitchFamily="18" charset="0"/>
              </a:rPr>
              <a:t>Dussault</a:t>
            </a:r>
            <a:r>
              <a:rPr lang="en-US" sz="900" dirty="0">
                <a:latin typeface="Times New Roman" panose="02020603050405020304" pitchFamily="18" charset="0"/>
                <a:cs typeface="Times New Roman" panose="02020603050405020304" pitchFamily="18" charset="0"/>
              </a:rPr>
              <a:t> group (</a:t>
            </a:r>
            <a:r>
              <a:rPr lang="en-US" sz="900" dirty="0" err="1">
                <a:latin typeface="Times New Roman" panose="02020603050405020304" pitchFamily="18" charset="0"/>
                <a:cs typeface="Times New Roman" panose="02020603050405020304" pitchFamily="18" charset="0"/>
              </a:rPr>
              <a:t>Sittiwong</a:t>
            </a:r>
            <a:r>
              <a:rPr lang="en-US" sz="900" dirty="0">
                <a:latin typeface="Times New Roman" panose="02020603050405020304" pitchFamily="18" charset="0"/>
                <a:cs typeface="Times New Roman" panose="02020603050405020304" pitchFamily="18" charset="0"/>
              </a:rPr>
              <a:t> 2014).  The key transformations  are a cycloaddition and reduction to introduce a </a:t>
            </a:r>
            <a:r>
              <a:rPr lang="en-US" sz="900" dirty="0" err="1">
                <a:latin typeface="Times New Roman" panose="02020603050405020304" pitchFamily="18" charset="0"/>
                <a:cs typeface="Times New Roman" panose="02020603050405020304" pitchFamily="18" charset="0"/>
              </a:rPr>
              <a:t>dichlorocyclobutanol</a:t>
            </a:r>
            <a:r>
              <a:rPr lang="en-US" sz="900" dirty="0">
                <a:latin typeface="Times New Roman" panose="02020603050405020304" pitchFamily="18" charset="0"/>
                <a:cs typeface="Times New Roman" panose="02020603050405020304" pitchFamily="18" charset="0"/>
              </a:rPr>
              <a:t>, and the introduction of the strained double bond through a dissolving metal reduction.  </a:t>
            </a:r>
          </a:p>
        </p:txBody>
      </p:sp>
      <p:grpSp>
        <p:nvGrpSpPr>
          <p:cNvPr id="46" name="Group 3"/>
          <p:cNvGrpSpPr>
            <a:grpSpLocks/>
          </p:cNvGrpSpPr>
          <p:nvPr/>
        </p:nvGrpSpPr>
        <p:grpSpPr bwMode="auto">
          <a:xfrm>
            <a:off x="155690" y="6933327"/>
            <a:ext cx="2511161" cy="1985159"/>
            <a:chOff x="27326987" y="15447752"/>
            <a:chExt cx="8371265" cy="7848752"/>
          </a:xfrm>
        </p:grpSpPr>
        <p:sp>
          <p:nvSpPr>
            <p:cNvPr id="47" name="Rounded Rectangle 46"/>
            <p:cNvSpPr>
              <a:spLocks noChangeArrowheads="1"/>
            </p:cNvSpPr>
            <p:nvPr/>
          </p:nvSpPr>
          <p:spPr bwMode="auto">
            <a:xfrm>
              <a:off x="27326987" y="15447752"/>
              <a:ext cx="8370029" cy="1046168"/>
            </a:xfrm>
            <a:prstGeom prst="roundRect">
              <a:avLst>
                <a:gd name="adj" fmla="val 16667"/>
              </a:avLst>
            </a:prstGeom>
            <a:solidFill>
              <a:srgbClr val="BA0D27"/>
            </a:solidFill>
            <a:ln w="9525">
              <a:solidFill>
                <a:srgbClr val="4A7EBB"/>
              </a:solidFill>
              <a:round/>
              <a:headEnd/>
              <a:tailEnd/>
            </a:ln>
            <a:effectLst>
              <a:outerShdw blurRad="40000" dist="23000" dir="5400000" rotWithShape="0">
                <a:srgbClr val="808080">
                  <a:alpha val="34998"/>
                </a:srgbClr>
              </a:outerShdw>
            </a:effectLst>
          </p:spPr>
          <p:txBody>
            <a:bodyPr lIns="0" tIns="0" rIns="0" bIns="0" anchor="ctr" anchorCtr="1"/>
            <a:lstStyle/>
            <a:p>
              <a:pPr algn="ctr" defTabSz="689695">
                <a:defRPr/>
              </a:pPr>
              <a:r>
                <a:rPr lang="en-US" sz="1400" dirty="0">
                  <a:solidFill>
                    <a:schemeClr val="lt1"/>
                  </a:solidFill>
                  <a:latin typeface="URWGroteskWidMed" pitchFamily="50" charset="0"/>
                  <a:cs typeface="URWGroteskBol"/>
                </a:rPr>
                <a:t>Applications</a:t>
              </a:r>
            </a:p>
          </p:txBody>
        </p:sp>
        <p:sp>
          <p:nvSpPr>
            <p:cNvPr id="49" name="TextBox 16"/>
            <p:cNvSpPr txBox="1">
              <a:spLocks noChangeArrowheads="1"/>
            </p:cNvSpPr>
            <p:nvPr/>
          </p:nvSpPr>
          <p:spPr bwMode="auto">
            <a:xfrm>
              <a:off x="27326987" y="15447752"/>
              <a:ext cx="8371265" cy="7848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tIns="274320">
              <a:spAutoFit/>
            </a:bodyPr>
            <a:lstStyle>
              <a:lvl1pPr eaLnBrk="0" hangingPunct="0">
                <a:defRPr sz="7200">
                  <a:solidFill>
                    <a:schemeClr val="tx1"/>
                  </a:solidFill>
                  <a:latin typeface="Calibri" pitchFamily="34" charset="0"/>
                  <a:ea typeface="MS PGothic" pitchFamily="34" charset="-128"/>
                </a:defRPr>
              </a:lvl1pPr>
              <a:lvl2pPr marL="742950" indent="-285750" eaLnBrk="0" hangingPunct="0">
                <a:defRPr sz="7200">
                  <a:solidFill>
                    <a:schemeClr val="tx1"/>
                  </a:solidFill>
                  <a:latin typeface="Calibri" pitchFamily="34" charset="0"/>
                  <a:ea typeface="MS PGothic" pitchFamily="34" charset="-128"/>
                </a:defRPr>
              </a:lvl2pPr>
              <a:lvl3pPr marL="1143000" indent="-228600" eaLnBrk="0" hangingPunct="0">
                <a:defRPr sz="7200">
                  <a:solidFill>
                    <a:schemeClr val="tx1"/>
                  </a:solidFill>
                  <a:latin typeface="Calibri" pitchFamily="34" charset="0"/>
                  <a:ea typeface="MS PGothic" pitchFamily="34" charset="-128"/>
                </a:defRPr>
              </a:lvl3pPr>
              <a:lvl4pPr marL="1600200" indent="-228600" eaLnBrk="0" hangingPunct="0">
                <a:defRPr sz="7200">
                  <a:solidFill>
                    <a:schemeClr val="tx1"/>
                  </a:solidFill>
                  <a:latin typeface="Calibri" pitchFamily="34" charset="0"/>
                  <a:ea typeface="MS PGothic" pitchFamily="34" charset="-128"/>
                </a:defRPr>
              </a:lvl4pPr>
              <a:lvl5pPr marL="2057400" indent="-228600" eaLnBrk="0" hangingPunct="0">
                <a:defRPr sz="7200">
                  <a:solidFill>
                    <a:schemeClr val="tx1"/>
                  </a:solidFill>
                  <a:latin typeface="Calibri" pitchFamily="34" charset="0"/>
                  <a:ea typeface="MS PGothic" pitchFamily="34" charset="-128"/>
                </a:defRPr>
              </a:lvl5pPr>
              <a:lvl6pPr marL="2514600" indent="-228600" defTabSz="1828800" eaLnBrk="0" fontAlgn="base" hangingPunct="0">
                <a:spcBef>
                  <a:spcPct val="0"/>
                </a:spcBef>
                <a:spcAft>
                  <a:spcPct val="0"/>
                </a:spcAft>
                <a:defRPr sz="7200">
                  <a:solidFill>
                    <a:schemeClr val="tx1"/>
                  </a:solidFill>
                  <a:latin typeface="Calibri" pitchFamily="34" charset="0"/>
                  <a:ea typeface="MS PGothic" pitchFamily="34" charset="-128"/>
                </a:defRPr>
              </a:lvl6pPr>
              <a:lvl7pPr marL="2971800" indent="-228600" defTabSz="1828800" eaLnBrk="0" fontAlgn="base" hangingPunct="0">
                <a:spcBef>
                  <a:spcPct val="0"/>
                </a:spcBef>
                <a:spcAft>
                  <a:spcPct val="0"/>
                </a:spcAft>
                <a:defRPr sz="7200">
                  <a:solidFill>
                    <a:schemeClr val="tx1"/>
                  </a:solidFill>
                  <a:latin typeface="Calibri" pitchFamily="34" charset="0"/>
                  <a:ea typeface="MS PGothic" pitchFamily="34" charset="-128"/>
                </a:defRPr>
              </a:lvl7pPr>
              <a:lvl8pPr marL="3429000" indent="-228600" defTabSz="1828800" eaLnBrk="0" fontAlgn="base" hangingPunct="0">
                <a:spcBef>
                  <a:spcPct val="0"/>
                </a:spcBef>
                <a:spcAft>
                  <a:spcPct val="0"/>
                </a:spcAft>
                <a:defRPr sz="7200">
                  <a:solidFill>
                    <a:schemeClr val="tx1"/>
                  </a:solidFill>
                  <a:latin typeface="Calibri" pitchFamily="34" charset="0"/>
                  <a:ea typeface="MS PGothic" pitchFamily="34" charset="-128"/>
                </a:defRPr>
              </a:lvl8pPr>
              <a:lvl9pPr marL="3886200" indent="-228600" defTabSz="1828800" eaLnBrk="0" fontAlgn="base" hangingPunct="0">
                <a:spcBef>
                  <a:spcPct val="0"/>
                </a:spcBef>
                <a:spcAft>
                  <a:spcPct val="0"/>
                </a:spcAft>
                <a:defRPr sz="7200">
                  <a:solidFill>
                    <a:schemeClr val="tx1"/>
                  </a:solidFill>
                  <a:latin typeface="Calibri" pitchFamily="34" charset="0"/>
                  <a:ea typeface="MS PGothic" pitchFamily="34" charset="-128"/>
                </a:defRPr>
              </a:lvl9pPr>
            </a:lstStyle>
            <a:p>
              <a:pPr eaLnBrk="1" hangingPunct="1"/>
              <a:endParaRPr lang="en-US" altLang="en-US" sz="900" dirty="0" smtClean="0">
                <a:latin typeface="Times New Roman" panose="02020603050405020304" pitchFamily="18" charset="0"/>
                <a:cs typeface="Times New Roman" panose="02020603050405020304" pitchFamily="18" charset="0"/>
              </a:endParaRPr>
            </a:p>
            <a:p>
              <a:pPr eaLnBrk="1" hangingPunct="1"/>
              <a:r>
                <a:rPr lang="en-US" altLang="en-US" sz="900" dirty="0" smtClean="0">
                  <a:latin typeface="Times New Roman" panose="02020603050405020304" pitchFamily="18" charset="0"/>
                  <a:cs typeface="Times New Roman" panose="02020603050405020304" pitchFamily="18" charset="0"/>
                </a:rPr>
                <a:t>If </a:t>
              </a:r>
              <a:r>
                <a:rPr lang="en-US" altLang="en-US" sz="900" dirty="0">
                  <a:latin typeface="Times New Roman" panose="02020603050405020304" pitchFamily="18" charset="0"/>
                  <a:cs typeface="Times New Roman" panose="02020603050405020304" pitchFamily="18" charset="0"/>
                </a:rPr>
                <a:t>we are able to successfully react </a:t>
              </a:r>
              <a:r>
                <a:rPr lang="en-US" altLang="en-US" sz="900" dirty="0" err="1">
                  <a:latin typeface="Times New Roman" panose="02020603050405020304" pitchFamily="18" charset="0"/>
                  <a:cs typeface="Times New Roman" panose="02020603050405020304" pitchFamily="18" charset="0"/>
                </a:rPr>
                <a:t>cyclobutene</a:t>
              </a:r>
              <a:r>
                <a:rPr lang="en-US" altLang="en-US" sz="900" dirty="0">
                  <a:latin typeface="Times New Roman" panose="02020603050405020304" pitchFamily="18" charset="0"/>
                  <a:cs typeface="Times New Roman" panose="02020603050405020304" pitchFamily="18" charset="0"/>
                </a:rPr>
                <a:t> containing </a:t>
              </a:r>
              <a:r>
                <a:rPr lang="en-US" altLang="en-US" sz="900" dirty="0" err="1">
                  <a:latin typeface="Times New Roman" panose="02020603050405020304" pitchFamily="18" charset="0"/>
                  <a:cs typeface="Times New Roman" panose="02020603050405020304" pitchFamily="18" charset="0"/>
                </a:rPr>
                <a:t>amphiphiles</a:t>
              </a:r>
              <a:r>
                <a:rPr lang="en-US" altLang="en-US" sz="900" dirty="0">
                  <a:latin typeface="Times New Roman" panose="02020603050405020304" pitchFamily="18" charset="0"/>
                  <a:cs typeface="Times New Roman" panose="02020603050405020304" pitchFamily="18" charset="0"/>
                </a:rPr>
                <a:t> with certain </a:t>
              </a:r>
              <a:r>
                <a:rPr lang="en-US" altLang="en-US" sz="900" dirty="0" err="1">
                  <a:latin typeface="Times New Roman" panose="02020603050405020304" pitchFamily="18" charset="0"/>
                  <a:cs typeface="Times New Roman" panose="02020603050405020304" pitchFamily="18" charset="0"/>
                </a:rPr>
                <a:t>analytes</a:t>
              </a:r>
              <a:r>
                <a:rPr lang="en-US" altLang="en-US" sz="900" dirty="0">
                  <a:latin typeface="Times New Roman" panose="02020603050405020304" pitchFamily="18" charset="0"/>
                  <a:cs typeface="Times New Roman" panose="02020603050405020304" pitchFamily="18" charset="0"/>
                </a:rPr>
                <a:t> in biological systems, this could be used to create or change proteins in cells or to track movement in cells by conjugating fluorescently marked molecules to proteins. If the reactions occur at low enough concentrations, they will be able to be used within cells.</a:t>
              </a:r>
            </a:p>
            <a:p>
              <a:pPr eaLnBrk="1" hangingPunct="1"/>
              <a:endParaRPr lang="en-US" altLang="en-US" sz="900" dirty="0">
                <a:latin typeface="Arial" panose="020B0604020202020204" pitchFamily="34" charset="0"/>
                <a:cs typeface="Arial" panose="020B0604020202020204" pitchFamily="34" charset="0"/>
              </a:endParaRPr>
            </a:p>
            <a:p>
              <a:pPr eaLnBrk="1" hangingPunct="1"/>
              <a:endParaRPr lang="en-US" altLang="en-US" sz="900" dirty="0">
                <a:latin typeface="Arial" panose="020B0604020202020204" pitchFamily="34" charset="0"/>
                <a:cs typeface="Arial" panose="020B0604020202020204" pitchFamily="34" charset="0"/>
              </a:endParaRPr>
            </a:p>
            <a:p>
              <a:pPr eaLnBrk="1" hangingPunct="1"/>
              <a:endParaRPr lang="en-US" altLang="en-US" sz="900" dirty="0">
                <a:latin typeface="Arial" panose="020B0604020202020204" pitchFamily="34" charset="0"/>
                <a:cs typeface="Arial" panose="020B0604020202020204" pitchFamily="34" charset="0"/>
              </a:endParaRPr>
            </a:p>
          </p:txBody>
        </p:sp>
      </p:grpSp>
      <p:graphicFrame>
        <p:nvGraphicFramePr>
          <p:cNvPr id="20" name="Object 19"/>
          <p:cNvGraphicFramePr>
            <a:graphicFrameLocks noChangeAspect="1"/>
          </p:cNvGraphicFramePr>
          <p:nvPr>
            <p:extLst>
              <p:ext uri="{D42A27DB-BD31-4B8C-83A1-F6EECF244321}">
                <p14:modId xmlns:p14="http://schemas.microsoft.com/office/powerpoint/2010/main" val="286761473"/>
              </p:ext>
            </p:extLst>
          </p:nvPr>
        </p:nvGraphicFramePr>
        <p:xfrm>
          <a:off x="9504166" y="3993857"/>
          <a:ext cx="130175" cy="920750"/>
        </p:xfrm>
        <a:graphic>
          <a:graphicData uri="http://schemas.openxmlformats.org/presentationml/2006/ole">
            <mc:AlternateContent xmlns:mc="http://schemas.openxmlformats.org/markup-compatibility/2006">
              <mc:Choice xmlns:v="urn:schemas-microsoft-com:vml" Requires="v">
                <p:oleObj spid="_x0000_s2714" name="CS ChemDraw Drawing" r:id="rId18" imgW="130868" imgH="920275" progId="ChemDraw.Document.6.0">
                  <p:embed/>
                </p:oleObj>
              </mc:Choice>
              <mc:Fallback>
                <p:oleObj name="CS ChemDraw Drawing" r:id="rId18" imgW="130868" imgH="920275" progId="ChemDraw.Document.6.0">
                  <p:embed/>
                  <p:pic>
                    <p:nvPicPr>
                      <p:cNvPr id="0" name=""/>
                      <p:cNvPicPr/>
                      <p:nvPr/>
                    </p:nvPicPr>
                    <p:blipFill>
                      <a:blip r:embed="rId19"/>
                      <a:stretch>
                        <a:fillRect/>
                      </a:stretch>
                    </p:blipFill>
                    <p:spPr>
                      <a:xfrm>
                        <a:off x="9504166" y="3993857"/>
                        <a:ext cx="130175" cy="920750"/>
                      </a:xfrm>
                      <a:prstGeom prst="rect">
                        <a:avLst/>
                      </a:prstGeom>
                    </p:spPr>
                  </p:pic>
                </p:oleObj>
              </mc:Fallback>
            </mc:AlternateContent>
          </a:graphicData>
        </a:graphic>
      </p:graphicFrame>
      <p:pic>
        <p:nvPicPr>
          <p:cNvPr id="52" name="Picture 24" descr="http://necat.chem.cornell.edu/Structures2/Struct_Pic2/3UIV.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703033" y="4876800"/>
            <a:ext cx="821967" cy="759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8725102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8277</TotalTime>
  <Words>645</Words>
  <Application>Microsoft Office PowerPoint</Application>
  <PresentationFormat>Custom</PresentationFormat>
  <Paragraphs>39</Paragraphs>
  <Slides>1</Slides>
  <Notes>0</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9" baseType="lpstr">
      <vt:lpstr>MS PGothic</vt:lpstr>
      <vt:lpstr>Arial</vt:lpstr>
      <vt:lpstr>Calibri</vt:lpstr>
      <vt:lpstr>Times New Roman</vt:lpstr>
      <vt:lpstr>URWGroteskBol</vt:lpstr>
      <vt:lpstr>URWGroteskWidMed</vt:lpstr>
      <vt:lpstr>Office Theme</vt:lpstr>
      <vt:lpstr>CS ChemDraw Drawing</vt:lpstr>
      <vt:lpstr>PowerPoint Presentation</vt:lpstr>
    </vt:vector>
  </TitlesOfParts>
  <Company>Toshiba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CURTI</dc:creator>
  <cp:lastModifiedBy>Paul Royster</cp:lastModifiedBy>
  <cp:revision>81</cp:revision>
  <dcterms:created xsi:type="dcterms:W3CDTF">2016-03-30T03:50:24Z</dcterms:created>
  <dcterms:modified xsi:type="dcterms:W3CDTF">2016-04-07T16:46:55Z</dcterms:modified>
</cp:coreProperties>
</file>