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1148000" cy="36576000"/>
  <p:notesSz cx="6858000" cy="9144000"/>
  <p:defaultText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0">
          <p15:clr>
            <a:srgbClr val="A4A3A4"/>
          </p15:clr>
        </p15:guide>
        <p15:guide id="2" pos="129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Miller" initials="" lastIdx="9" clrIdx="0"/>
  <p:cmAuthor id="1" name="Ed Harris" initials="EH"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2B1E"/>
    <a:srgbClr val="AA4356"/>
    <a:srgbClr val="0000FF"/>
    <a:srgbClr val="00FF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30" autoAdjust="0"/>
    <p:restoredTop sz="94660"/>
  </p:normalViewPr>
  <p:slideViewPr>
    <p:cSldViewPr>
      <p:cViewPr varScale="1">
        <p:scale>
          <a:sx n="15" d="100"/>
          <a:sy n="15" d="100"/>
        </p:scale>
        <p:origin x="1608" y="168"/>
      </p:cViewPr>
      <p:guideLst>
        <p:guide orient="horz" pos="11520"/>
        <p:guide pos="129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86100" y="11362269"/>
            <a:ext cx="34975800" cy="7840133"/>
          </a:xfrm>
        </p:spPr>
        <p:txBody>
          <a:bodyPr/>
          <a:lstStyle/>
          <a:p>
            <a:r>
              <a:rPr lang="en-US" smtClean="0"/>
              <a:t>Click to edit Master title style</a:t>
            </a:r>
            <a:endParaRPr lang="en-US"/>
          </a:p>
        </p:txBody>
      </p:sp>
      <p:sp>
        <p:nvSpPr>
          <p:cNvPr id="3" name="Subtitle 2"/>
          <p:cNvSpPr>
            <a:spLocks noGrp="1"/>
          </p:cNvSpPr>
          <p:nvPr>
            <p:ph type="subTitle" idx="1"/>
          </p:nvPr>
        </p:nvSpPr>
        <p:spPr>
          <a:xfrm>
            <a:off x="6172200" y="20726400"/>
            <a:ext cx="28803600" cy="9347200"/>
          </a:xfrm>
        </p:spPr>
        <p:txBody>
          <a:bodyPr/>
          <a:lstStyle>
            <a:lvl1pPr marL="0" indent="0" algn="ctr">
              <a:buNone/>
              <a:defRPr>
                <a:solidFill>
                  <a:schemeClr val="tx1">
                    <a:tint val="75000"/>
                  </a:schemeClr>
                </a:solidFill>
              </a:defRPr>
            </a:lvl1pPr>
            <a:lvl2pPr marL="2220615" indent="0" algn="ctr">
              <a:buNone/>
              <a:defRPr>
                <a:solidFill>
                  <a:schemeClr val="tx1">
                    <a:tint val="75000"/>
                  </a:schemeClr>
                </a:solidFill>
              </a:defRPr>
            </a:lvl2pPr>
            <a:lvl3pPr marL="4441229" indent="0" algn="ctr">
              <a:buNone/>
              <a:defRPr>
                <a:solidFill>
                  <a:schemeClr val="tx1">
                    <a:tint val="75000"/>
                  </a:schemeClr>
                </a:solidFill>
              </a:defRPr>
            </a:lvl3pPr>
            <a:lvl4pPr marL="6661844" indent="0" algn="ctr">
              <a:buNone/>
              <a:defRPr>
                <a:solidFill>
                  <a:schemeClr val="tx1">
                    <a:tint val="75000"/>
                  </a:schemeClr>
                </a:solidFill>
              </a:defRPr>
            </a:lvl4pPr>
            <a:lvl5pPr marL="8882459" indent="0" algn="ctr">
              <a:buNone/>
              <a:defRPr>
                <a:solidFill>
                  <a:schemeClr val="tx1">
                    <a:tint val="75000"/>
                  </a:schemeClr>
                </a:solidFill>
              </a:defRPr>
            </a:lvl5pPr>
            <a:lvl6pPr marL="11103074" indent="0" algn="ctr">
              <a:buNone/>
              <a:defRPr>
                <a:solidFill>
                  <a:schemeClr val="tx1">
                    <a:tint val="75000"/>
                  </a:schemeClr>
                </a:solidFill>
              </a:defRPr>
            </a:lvl6pPr>
            <a:lvl7pPr marL="13323688" indent="0" algn="ctr">
              <a:buNone/>
              <a:defRPr>
                <a:solidFill>
                  <a:schemeClr val="tx1">
                    <a:tint val="75000"/>
                  </a:schemeClr>
                </a:solidFill>
              </a:defRPr>
            </a:lvl7pPr>
            <a:lvl8pPr marL="15544303" indent="0" algn="ctr">
              <a:buNone/>
              <a:defRPr>
                <a:solidFill>
                  <a:schemeClr val="tx1">
                    <a:tint val="75000"/>
                  </a:schemeClr>
                </a:solidFill>
              </a:defRPr>
            </a:lvl8pPr>
            <a:lvl9pPr marL="1776491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4EF050-D5DC-45BB-A069-C9D9158FE517}"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2039657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EF050-D5DC-45BB-A069-C9D9158FE517}"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2208768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9329200" y="7027333"/>
            <a:ext cx="37033200" cy="14980073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229600" y="7027333"/>
            <a:ext cx="110413800" cy="1498007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EF050-D5DC-45BB-A069-C9D9158FE517}"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439428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EF050-D5DC-45BB-A069-C9D9158FE517}"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1017061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250409" y="23503469"/>
            <a:ext cx="34975800" cy="7264400"/>
          </a:xfrm>
        </p:spPr>
        <p:txBody>
          <a:bodyPr anchor="t"/>
          <a:lstStyle>
            <a:lvl1pPr algn="l">
              <a:defRPr sz="19500" b="1" cap="all"/>
            </a:lvl1pPr>
          </a:lstStyle>
          <a:p>
            <a:r>
              <a:rPr lang="en-US" smtClean="0"/>
              <a:t>Click to edit Master title style</a:t>
            </a:r>
            <a:endParaRPr lang="en-US"/>
          </a:p>
        </p:txBody>
      </p:sp>
      <p:sp>
        <p:nvSpPr>
          <p:cNvPr id="3" name="Text Placeholder 2"/>
          <p:cNvSpPr>
            <a:spLocks noGrp="1"/>
          </p:cNvSpPr>
          <p:nvPr>
            <p:ph type="body" idx="1"/>
          </p:nvPr>
        </p:nvSpPr>
        <p:spPr>
          <a:xfrm>
            <a:off x="3250409" y="15502472"/>
            <a:ext cx="34975800" cy="8000998"/>
          </a:xfrm>
        </p:spPr>
        <p:txBody>
          <a:bodyPr anchor="b"/>
          <a:lstStyle>
            <a:lvl1pPr marL="0" indent="0">
              <a:buNone/>
              <a:defRPr sz="9700">
                <a:solidFill>
                  <a:schemeClr val="tx1">
                    <a:tint val="75000"/>
                  </a:schemeClr>
                </a:solidFill>
              </a:defRPr>
            </a:lvl1pPr>
            <a:lvl2pPr marL="2220615" indent="0">
              <a:buNone/>
              <a:defRPr sz="8700">
                <a:solidFill>
                  <a:schemeClr val="tx1">
                    <a:tint val="75000"/>
                  </a:schemeClr>
                </a:solidFill>
              </a:defRPr>
            </a:lvl2pPr>
            <a:lvl3pPr marL="4441229" indent="0">
              <a:buNone/>
              <a:defRPr sz="7700">
                <a:solidFill>
                  <a:schemeClr val="tx1">
                    <a:tint val="75000"/>
                  </a:schemeClr>
                </a:solidFill>
              </a:defRPr>
            </a:lvl3pPr>
            <a:lvl4pPr marL="6661844" indent="0">
              <a:buNone/>
              <a:defRPr sz="6800">
                <a:solidFill>
                  <a:schemeClr val="tx1">
                    <a:tint val="75000"/>
                  </a:schemeClr>
                </a:solidFill>
              </a:defRPr>
            </a:lvl4pPr>
            <a:lvl5pPr marL="8882459" indent="0">
              <a:buNone/>
              <a:defRPr sz="6800">
                <a:solidFill>
                  <a:schemeClr val="tx1">
                    <a:tint val="75000"/>
                  </a:schemeClr>
                </a:solidFill>
              </a:defRPr>
            </a:lvl5pPr>
            <a:lvl6pPr marL="11103074" indent="0">
              <a:buNone/>
              <a:defRPr sz="6800">
                <a:solidFill>
                  <a:schemeClr val="tx1">
                    <a:tint val="75000"/>
                  </a:schemeClr>
                </a:solidFill>
              </a:defRPr>
            </a:lvl6pPr>
            <a:lvl7pPr marL="13323688" indent="0">
              <a:buNone/>
              <a:defRPr sz="6800">
                <a:solidFill>
                  <a:schemeClr val="tx1">
                    <a:tint val="75000"/>
                  </a:schemeClr>
                </a:solidFill>
              </a:defRPr>
            </a:lvl7pPr>
            <a:lvl8pPr marL="15544303" indent="0">
              <a:buNone/>
              <a:defRPr sz="6800">
                <a:solidFill>
                  <a:schemeClr val="tx1">
                    <a:tint val="75000"/>
                  </a:schemeClr>
                </a:solidFill>
              </a:defRPr>
            </a:lvl8pPr>
            <a:lvl9pPr marL="17764917" indent="0">
              <a:buNone/>
              <a:defRPr sz="6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EF050-D5DC-45BB-A069-C9D9158FE517}" type="datetimeFigureOut">
              <a:rPr lang="en-US" smtClean="0"/>
              <a:t>4/8/2016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83602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229600" y="40961733"/>
            <a:ext cx="73723500" cy="115866336"/>
          </a:xfrm>
        </p:spPr>
        <p:txBody>
          <a:bodyPr/>
          <a:lstStyle>
            <a:lvl1pPr>
              <a:defRPr sz="13600"/>
            </a:lvl1pPr>
            <a:lvl2pPr>
              <a:defRPr sz="11600"/>
            </a:lvl2pPr>
            <a:lvl3pPr>
              <a:defRPr sz="9700"/>
            </a:lvl3pPr>
            <a:lvl4pPr>
              <a:defRPr sz="8700"/>
            </a:lvl4pPr>
            <a:lvl5pPr>
              <a:defRPr sz="8700"/>
            </a:lvl5pPr>
            <a:lvl6pPr>
              <a:defRPr sz="8700"/>
            </a:lvl6pPr>
            <a:lvl7pPr>
              <a:defRPr sz="8700"/>
            </a:lvl7pPr>
            <a:lvl8pPr>
              <a:defRPr sz="8700"/>
            </a:lvl8pPr>
            <a:lvl9pPr>
              <a:defRPr sz="8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638900" y="40961733"/>
            <a:ext cx="73723500" cy="115866336"/>
          </a:xfrm>
        </p:spPr>
        <p:txBody>
          <a:bodyPr/>
          <a:lstStyle>
            <a:lvl1pPr>
              <a:defRPr sz="13600"/>
            </a:lvl1pPr>
            <a:lvl2pPr>
              <a:defRPr sz="11600"/>
            </a:lvl2pPr>
            <a:lvl3pPr>
              <a:defRPr sz="9700"/>
            </a:lvl3pPr>
            <a:lvl4pPr>
              <a:defRPr sz="8700"/>
            </a:lvl4pPr>
            <a:lvl5pPr>
              <a:defRPr sz="8700"/>
            </a:lvl5pPr>
            <a:lvl6pPr>
              <a:defRPr sz="8700"/>
            </a:lvl6pPr>
            <a:lvl7pPr>
              <a:defRPr sz="8700"/>
            </a:lvl7pPr>
            <a:lvl8pPr>
              <a:defRPr sz="8700"/>
            </a:lvl8pPr>
            <a:lvl9pPr>
              <a:defRPr sz="8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4EF050-D5DC-45BB-A069-C9D9158FE517}"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2051377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1464736"/>
            <a:ext cx="37033200" cy="6096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057400" y="8187269"/>
            <a:ext cx="18180846" cy="3412064"/>
          </a:xfrm>
        </p:spPr>
        <p:txBody>
          <a:bodyPr anchor="b"/>
          <a:lstStyle>
            <a:lvl1pPr marL="0" indent="0">
              <a:buNone/>
              <a:defRPr sz="11600" b="1"/>
            </a:lvl1pPr>
            <a:lvl2pPr marL="2220615" indent="0">
              <a:buNone/>
              <a:defRPr sz="9700" b="1"/>
            </a:lvl2pPr>
            <a:lvl3pPr marL="4441229" indent="0">
              <a:buNone/>
              <a:defRPr sz="8700" b="1"/>
            </a:lvl3pPr>
            <a:lvl4pPr marL="6661844" indent="0">
              <a:buNone/>
              <a:defRPr sz="7700" b="1"/>
            </a:lvl4pPr>
            <a:lvl5pPr marL="8882459" indent="0">
              <a:buNone/>
              <a:defRPr sz="7700" b="1"/>
            </a:lvl5pPr>
            <a:lvl6pPr marL="11103074" indent="0">
              <a:buNone/>
              <a:defRPr sz="7700" b="1"/>
            </a:lvl6pPr>
            <a:lvl7pPr marL="13323688" indent="0">
              <a:buNone/>
              <a:defRPr sz="7700" b="1"/>
            </a:lvl7pPr>
            <a:lvl8pPr marL="15544303" indent="0">
              <a:buNone/>
              <a:defRPr sz="7700" b="1"/>
            </a:lvl8pPr>
            <a:lvl9pPr marL="17764917"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2057400" y="11599333"/>
            <a:ext cx="18180846" cy="21073536"/>
          </a:xfrm>
        </p:spPr>
        <p:txBody>
          <a:bodyPr/>
          <a:lstStyle>
            <a:lvl1pPr>
              <a:defRPr sz="11600"/>
            </a:lvl1pPr>
            <a:lvl2pPr>
              <a:defRPr sz="9700"/>
            </a:lvl2pPr>
            <a:lvl3pPr>
              <a:defRPr sz="87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0902615" y="8187269"/>
            <a:ext cx="18187988" cy="3412064"/>
          </a:xfrm>
        </p:spPr>
        <p:txBody>
          <a:bodyPr anchor="b"/>
          <a:lstStyle>
            <a:lvl1pPr marL="0" indent="0">
              <a:buNone/>
              <a:defRPr sz="11600" b="1"/>
            </a:lvl1pPr>
            <a:lvl2pPr marL="2220615" indent="0">
              <a:buNone/>
              <a:defRPr sz="9700" b="1"/>
            </a:lvl2pPr>
            <a:lvl3pPr marL="4441229" indent="0">
              <a:buNone/>
              <a:defRPr sz="8700" b="1"/>
            </a:lvl3pPr>
            <a:lvl4pPr marL="6661844" indent="0">
              <a:buNone/>
              <a:defRPr sz="7700" b="1"/>
            </a:lvl4pPr>
            <a:lvl5pPr marL="8882459" indent="0">
              <a:buNone/>
              <a:defRPr sz="7700" b="1"/>
            </a:lvl5pPr>
            <a:lvl6pPr marL="11103074" indent="0">
              <a:buNone/>
              <a:defRPr sz="7700" b="1"/>
            </a:lvl6pPr>
            <a:lvl7pPr marL="13323688" indent="0">
              <a:buNone/>
              <a:defRPr sz="7700" b="1"/>
            </a:lvl7pPr>
            <a:lvl8pPr marL="15544303" indent="0">
              <a:buNone/>
              <a:defRPr sz="7700" b="1"/>
            </a:lvl8pPr>
            <a:lvl9pPr marL="17764917"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20902615" y="11599333"/>
            <a:ext cx="18187988" cy="21073536"/>
          </a:xfrm>
        </p:spPr>
        <p:txBody>
          <a:bodyPr/>
          <a:lstStyle>
            <a:lvl1pPr>
              <a:defRPr sz="11600"/>
            </a:lvl1pPr>
            <a:lvl2pPr>
              <a:defRPr sz="9700"/>
            </a:lvl2pPr>
            <a:lvl3pPr>
              <a:defRPr sz="87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4EF050-D5DC-45BB-A069-C9D9158FE517}" type="datetimeFigureOut">
              <a:rPr lang="en-US" smtClean="0"/>
              <a:t>4/8/2016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3159970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4EF050-D5DC-45BB-A069-C9D9158FE517}" type="datetimeFigureOut">
              <a:rPr lang="en-US" smtClean="0"/>
              <a:t>4/8/2016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1106118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EF050-D5DC-45BB-A069-C9D9158FE517}" type="datetimeFigureOut">
              <a:rPr lang="en-US" smtClean="0"/>
              <a:t>4/8/2016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3062310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57402" y="1456267"/>
            <a:ext cx="13537409" cy="6197600"/>
          </a:xfrm>
        </p:spPr>
        <p:txBody>
          <a:bodyPr anchor="b"/>
          <a:lstStyle>
            <a:lvl1pPr algn="l">
              <a:defRPr sz="9700" b="1"/>
            </a:lvl1pPr>
          </a:lstStyle>
          <a:p>
            <a:r>
              <a:rPr lang="en-US" smtClean="0"/>
              <a:t>Click to edit Master title style</a:t>
            </a:r>
            <a:endParaRPr lang="en-US"/>
          </a:p>
        </p:txBody>
      </p:sp>
      <p:sp>
        <p:nvSpPr>
          <p:cNvPr id="3" name="Content Placeholder 2"/>
          <p:cNvSpPr>
            <a:spLocks noGrp="1"/>
          </p:cNvSpPr>
          <p:nvPr>
            <p:ph idx="1"/>
          </p:nvPr>
        </p:nvSpPr>
        <p:spPr>
          <a:xfrm>
            <a:off x="16087725" y="1456270"/>
            <a:ext cx="23002875" cy="31216602"/>
          </a:xfrm>
        </p:spPr>
        <p:txBody>
          <a:bodyPr/>
          <a:lstStyle>
            <a:lvl1pPr>
              <a:defRPr sz="15500"/>
            </a:lvl1pPr>
            <a:lvl2pPr>
              <a:defRPr sz="13600"/>
            </a:lvl2pPr>
            <a:lvl3pPr>
              <a:defRPr sz="11600"/>
            </a:lvl3pPr>
            <a:lvl4pPr>
              <a:defRPr sz="9700"/>
            </a:lvl4pPr>
            <a:lvl5pPr>
              <a:defRPr sz="9700"/>
            </a:lvl5pPr>
            <a:lvl6pPr>
              <a:defRPr sz="9700"/>
            </a:lvl6pPr>
            <a:lvl7pPr>
              <a:defRPr sz="9700"/>
            </a:lvl7pPr>
            <a:lvl8pPr>
              <a:defRPr sz="9700"/>
            </a:lvl8pPr>
            <a:lvl9pPr>
              <a:defRPr sz="9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057402" y="7653870"/>
            <a:ext cx="13537409" cy="25019002"/>
          </a:xfrm>
        </p:spPr>
        <p:txBody>
          <a:bodyPr/>
          <a:lstStyle>
            <a:lvl1pPr marL="0" indent="0">
              <a:buNone/>
              <a:defRPr sz="6800"/>
            </a:lvl1pPr>
            <a:lvl2pPr marL="2220615" indent="0">
              <a:buNone/>
              <a:defRPr sz="5800"/>
            </a:lvl2pPr>
            <a:lvl3pPr marL="4441229" indent="0">
              <a:buNone/>
              <a:defRPr sz="4800"/>
            </a:lvl3pPr>
            <a:lvl4pPr marL="6661844" indent="0">
              <a:buNone/>
              <a:defRPr sz="4400"/>
            </a:lvl4pPr>
            <a:lvl5pPr marL="8882459" indent="0">
              <a:buNone/>
              <a:defRPr sz="4400"/>
            </a:lvl5pPr>
            <a:lvl6pPr marL="11103074" indent="0">
              <a:buNone/>
              <a:defRPr sz="4400"/>
            </a:lvl6pPr>
            <a:lvl7pPr marL="13323688" indent="0">
              <a:buNone/>
              <a:defRPr sz="4400"/>
            </a:lvl7pPr>
            <a:lvl8pPr marL="15544303" indent="0">
              <a:buNone/>
              <a:defRPr sz="4400"/>
            </a:lvl8pPr>
            <a:lvl9pPr marL="17764917"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EF050-D5DC-45BB-A069-C9D9158FE517}"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3431830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65296" y="25603200"/>
            <a:ext cx="24688800" cy="3022602"/>
          </a:xfrm>
        </p:spPr>
        <p:txBody>
          <a:bodyPr anchor="b"/>
          <a:lstStyle>
            <a:lvl1pPr algn="l">
              <a:defRPr sz="9700" b="1"/>
            </a:lvl1pPr>
          </a:lstStyle>
          <a:p>
            <a:r>
              <a:rPr lang="en-US" smtClean="0"/>
              <a:t>Click to edit Master title style</a:t>
            </a:r>
            <a:endParaRPr lang="en-US"/>
          </a:p>
        </p:txBody>
      </p:sp>
      <p:sp>
        <p:nvSpPr>
          <p:cNvPr id="3" name="Picture Placeholder 2"/>
          <p:cNvSpPr>
            <a:spLocks noGrp="1"/>
          </p:cNvSpPr>
          <p:nvPr>
            <p:ph type="pic" idx="1"/>
          </p:nvPr>
        </p:nvSpPr>
        <p:spPr>
          <a:xfrm>
            <a:off x="8065296" y="3268133"/>
            <a:ext cx="24688800" cy="21945600"/>
          </a:xfrm>
        </p:spPr>
        <p:txBody>
          <a:bodyPr/>
          <a:lstStyle>
            <a:lvl1pPr marL="0" indent="0">
              <a:buNone/>
              <a:defRPr sz="15500"/>
            </a:lvl1pPr>
            <a:lvl2pPr marL="2220615" indent="0">
              <a:buNone/>
              <a:defRPr sz="13600"/>
            </a:lvl2pPr>
            <a:lvl3pPr marL="4441229" indent="0">
              <a:buNone/>
              <a:defRPr sz="11600"/>
            </a:lvl3pPr>
            <a:lvl4pPr marL="6661844" indent="0">
              <a:buNone/>
              <a:defRPr sz="9700"/>
            </a:lvl4pPr>
            <a:lvl5pPr marL="8882459" indent="0">
              <a:buNone/>
              <a:defRPr sz="9700"/>
            </a:lvl5pPr>
            <a:lvl6pPr marL="11103074" indent="0">
              <a:buNone/>
              <a:defRPr sz="9700"/>
            </a:lvl6pPr>
            <a:lvl7pPr marL="13323688" indent="0">
              <a:buNone/>
              <a:defRPr sz="9700"/>
            </a:lvl7pPr>
            <a:lvl8pPr marL="15544303" indent="0">
              <a:buNone/>
              <a:defRPr sz="9700"/>
            </a:lvl8pPr>
            <a:lvl9pPr marL="17764917" indent="0">
              <a:buNone/>
              <a:defRPr sz="9700"/>
            </a:lvl9pPr>
          </a:lstStyle>
          <a:p>
            <a:endParaRPr lang="en-US"/>
          </a:p>
        </p:txBody>
      </p:sp>
      <p:sp>
        <p:nvSpPr>
          <p:cNvPr id="4" name="Text Placeholder 3"/>
          <p:cNvSpPr>
            <a:spLocks noGrp="1"/>
          </p:cNvSpPr>
          <p:nvPr>
            <p:ph type="body" sz="half" idx="2"/>
          </p:nvPr>
        </p:nvSpPr>
        <p:spPr>
          <a:xfrm>
            <a:off x="8065296" y="28625802"/>
            <a:ext cx="24688800" cy="4292598"/>
          </a:xfrm>
        </p:spPr>
        <p:txBody>
          <a:bodyPr/>
          <a:lstStyle>
            <a:lvl1pPr marL="0" indent="0">
              <a:buNone/>
              <a:defRPr sz="6800"/>
            </a:lvl1pPr>
            <a:lvl2pPr marL="2220615" indent="0">
              <a:buNone/>
              <a:defRPr sz="5800"/>
            </a:lvl2pPr>
            <a:lvl3pPr marL="4441229" indent="0">
              <a:buNone/>
              <a:defRPr sz="4800"/>
            </a:lvl3pPr>
            <a:lvl4pPr marL="6661844" indent="0">
              <a:buNone/>
              <a:defRPr sz="4400"/>
            </a:lvl4pPr>
            <a:lvl5pPr marL="8882459" indent="0">
              <a:buNone/>
              <a:defRPr sz="4400"/>
            </a:lvl5pPr>
            <a:lvl6pPr marL="11103074" indent="0">
              <a:buNone/>
              <a:defRPr sz="4400"/>
            </a:lvl6pPr>
            <a:lvl7pPr marL="13323688" indent="0">
              <a:buNone/>
              <a:defRPr sz="4400"/>
            </a:lvl7pPr>
            <a:lvl8pPr marL="15544303" indent="0">
              <a:buNone/>
              <a:defRPr sz="4400"/>
            </a:lvl8pPr>
            <a:lvl9pPr marL="17764917"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EF050-D5DC-45BB-A069-C9D9158FE517}" type="datetimeFigureOut">
              <a:rPr lang="en-US" smtClean="0"/>
              <a:t>4/8/2016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8861B-41EC-4612-92B5-6B6B3670BEED}" type="slidenum">
              <a:rPr lang="en-US" smtClean="0"/>
              <a:t>‹#›</a:t>
            </a:fld>
            <a:endParaRPr lang="en-US"/>
          </a:p>
        </p:txBody>
      </p:sp>
    </p:spTree>
    <p:extLst>
      <p:ext uri="{BB962C8B-B14F-4D97-AF65-F5344CB8AC3E}">
        <p14:creationId xmlns:p14="http://schemas.microsoft.com/office/powerpoint/2010/main" val="259673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57400" y="1464736"/>
            <a:ext cx="37033200" cy="6096000"/>
          </a:xfrm>
          <a:prstGeom prst="rect">
            <a:avLst/>
          </a:prstGeom>
        </p:spPr>
        <p:txBody>
          <a:bodyPr vert="horz" lIns="444123" tIns="222062" rIns="444123" bIns="222062"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057400" y="8534403"/>
            <a:ext cx="37033200" cy="24138469"/>
          </a:xfrm>
          <a:prstGeom prst="rect">
            <a:avLst/>
          </a:prstGeom>
        </p:spPr>
        <p:txBody>
          <a:bodyPr vert="horz" lIns="444123" tIns="222062" rIns="444123" bIns="22206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057400" y="33900536"/>
            <a:ext cx="9601200" cy="1947333"/>
          </a:xfrm>
          <a:prstGeom prst="rect">
            <a:avLst/>
          </a:prstGeom>
        </p:spPr>
        <p:txBody>
          <a:bodyPr vert="horz" lIns="444123" tIns="222062" rIns="444123" bIns="222062" rtlCol="0" anchor="ctr"/>
          <a:lstStyle>
            <a:lvl1pPr algn="l">
              <a:defRPr sz="5800">
                <a:solidFill>
                  <a:schemeClr val="tx1">
                    <a:tint val="75000"/>
                  </a:schemeClr>
                </a:solidFill>
              </a:defRPr>
            </a:lvl1pPr>
          </a:lstStyle>
          <a:p>
            <a:fld id="{944EF050-D5DC-45BB-A069-C9D9158FE517}" type="datetimeFigureOut">
              <a:rPr lang="en-US" smtClean="0"/>
              <a:t>4/8/2016</a:t>
            </a:fld>
            <a:endParaRPr lang="en-US"/>
          </a:p>
        </p:txBody>
      </p:sp>
      <p:sp>
        <p:nvSpPr>
          <p:cNvPr id="5" name="Footer Placeholder 4"/>
          <p:cNvSpPr>
            <a:spLocks noGrp="1"/>
          </p:cNvSpPr>
          <p:nvPr>
            <p:ph type="ftr" sz="quarter" idx="3"/>
          </p:nvPr>
        </p:nvSpPr>
        <p:spPr>
          <a:xfrm>
            <a:off x="14058900" y="33900536"/>
            <a:ext cx="13030200" cy="1947333"/>
          </a:xfrm>
          <a:prstGeom prst="rect">
            <a:avLst/>
          </a:prstGeom>
        </p:spPr>
        <p:txBody>
          <a:bodyPr vert="horz" lIns="444123" tIns="222062" rIns="444123" bIns="222062"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9489400" y="33900536"/>
            <a:ext cx="9601200" cy="1947333"/>
          </a:xfrm>
          <a:prstGeom prst="rect">
            <a:avLst/>
          </a:prstGeom>
        </p:spPr>
        <p:txBody>
          <a:bodyPr vert="horz" lIns="444123" tIns="222062" rIns="444123" bIns="222062" rtlCol="0" anchor="ctr"/>
          <a:lstStyle>
            <a:lvl1pPr algn="r">
              <a:defRPr sz="5800">
                <a:solidFill>
                  <a:schemeClr val="tx1">
                    <a:tint val="75000"/>
                  </a:schemeClr>
                </a:solidFill>
              </a:defRPr>
            </a:lvl1pPr>
          </a:lstStyle>
          <a:p>
            <a:fld id="{CE98861B-41EC-4612-92B5-6B6B3670BEED}" type="slidenum">
              <a:rPr lang="en-US" smtClean="0"/>
              <a:t>‹#›</a:t>
            </a:fld>
            <a:endParaRPr lang="en-US"/>
          </a:p>
        </p:txBody>
      </p:sp>
    </p:spTree>
    <p:extLst>
      <p:ext uri="{BB962C8B-B14F-4D97-AF65-F5344CB8AC3E}">
        <p14:creationId xmlns:p14="http://schemas.microsoft.com/office/powerpoint/2010/main" val="3472972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441229" rtl="0" eaLnBrk="1" latinLnBrk="0" hangingPunct="1">
        <a:spcBef>
          <a:spcPct val="0"/>
        </a:spcBef>
        <a:buNone/>
        <a:defRPr sz="21400" kern="1200">
          <a:solidFill>
            <a:schemeClr val="tx1"/>
          </a:solidFill>
          <a:latin typeface="+mj-lt"/>
          <a:ea typeface="+mj-ea"/>
          <a:cs typeface="+mj-cs"/>
        </a:defRPr>
      </a:lvl1pPr>
    </p:titleStyle>
    <p:bodyStyle>
      <a:lvl1pPr marL="1665461" indent="-1665461" algn="l" defTabSz="4441229" rtl="0" eaLnBrk="1" latinLnBrk="0" hangingPunct="1">
        <a:spcBef>
          <a:spcPct val="20000"/>
        </a:spcBef>
        <a:buFont typeface="Arial" panose="020B0604020202020204" pitchFamily="34" charset="0"/>
        <a:buChar char="•"/>
        <a:defRPr sz="15500" kern="1200">
          <a:solidFill>
            <a:schemeClr val="tx1"/>
          </a:solidFill>
          <a:latin typeface="+mn-lt"/>
          <a:ea typeface="+mn-ea"/>
          <a:cs typeface="+mn-cs"/>
        </a:defRPr>
      </a:lvl1pPr>
      <a:lvl2pPr marL="3608499" indent="-1387884" algn="l" defTabSz="4441229" rtl="0" eaLnBrk="1" latinLnBrk="0" hangingPunct="1">
        <a:spcBef>
          <a:spcPct val="20000"/>
        </a:spcBef>
        <a:buFont typeface="Arial" panose="020B0604020202020204" pitchFamily="34" charset="0"/>
        <a:buChar char="–"/>
        <a:defRPr sz="13600" kern="1200">
          <a:solidFill>
            <a:schemeClr val="tx1"/>
          </a:solidFill>
          <a:latin typeface="+mn-lt"/>
          <a:ea typeface="+mn-ea"/>
          <a:cs typeface="+mn-cs"/>
        </a:defRPr>
      </a:lvl2pPr>
      <a:lvl3pPr marL="5551536" indent="-1110307" algn="l" defTabSz="4441229" rtl="0" eaLnBrk="1" latinLnBrk="0" hangingPunct="1">
        <a:spcBef>
          <a:spcPct val="20000"/>
        </a:spcBef>
        <a:buFont typeface="Arial" panose="020B0604020202020204" pitchFamily="34" charset="0"/>
        <a:buChar char="•"/>
        <a:defRPr sz="11600" kern="1200">
          <a:solidFill>
            <a:schemeClr val="tx1"/>
          </a:solidFill>
          <a:latin typeface="+mn-lt"/>
          <a:ea typeface="+mn-ea"/>
          <a:cs typeface="+mn-cs"/>
        </a:defRPr>
      </a:lvl3pPr>
      <a:lvl4pPr marL="7772152"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4pPr>
      <a:lvl5pPr marL="9992766"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5pPr>
      <a:lvl6pPr marL="12213381"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6pPr>
      <a:lvl7pPr marL="14433995"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7pPr>
      <a:lvl8pPr marL="16654610"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8pPr>
      <a:lvl9pPr marL="18875224" indent="-1110307" algn="l" defTabSz="4441229" rtl="0" eaLnBrk="1" latinLnBrk="0" hangingPunct="1">
        <a:spcBef>
          <a:spcPct val="20000"/>
        </a:spcBef>
        <a:buFont typeface="Arial" panose="020B0604020202020204" pitchFamily="34" charset="0"/>
        <a:buChar char="•"/>
        <a:defRPr sz="9700" kern="1200">
          <a:solidFill>
            <a:schemeClr val="tx1"/>
          </a:solidFill>
          <a:latin typeface="+mn-lt"/>
          <a:ea typeface="+mn-ea"/>
          <a:cs typeface="+mn-cs"/>
        </a:defRPr>
      </a:lvl9pPr>
    </p:bodyStyle>
    <p:other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34" Type="http://schemas.openxmlformats.org/officeDocument/2006/relationships/image" Target="../media/image31.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0.png"/><Relationship Id="rId2" Type="http://schemas.openxmlformats.org/officeDocument/2006/relationships/image" Target="../media/image1.emf"/><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6.emf"/><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32" Type="http://schemas.openxmlformats.org/officeDocument/2006/relationships/image" Target="../media/image29.emf"/><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hyperlink" Target="mailto:pseth@isisph.com" TargetMode="External"/><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28.emf"/><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hyperlink" Target="mailto:eharris5@unl.edu" TargetMode="External"/><Relationship Id="rId30" Type="http://schemas.openxmlformats.org/officeDocument/2006/relationships/image" Target="../media/image27.emf"/><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a:blip r:embed="rId2"/>
          <a:stretch>
            <a:fillRect/>
          </a:stretch>
        </p:blipFill>
        <p:spPr>
          <a:xfrm>
            <a:off x="23088600" y="21412200"/>
            <a:ext cx="9017000" cy="5606710"/>
          </a:xfrm>
          <a:prstGeom prst="rect">
            <a:avLst/>
          </a:prstGeom>
        </p:spPr>
      </p:pic>
      <p:sp>
        <p:nvSpPr>
          <p:cNvPr id="66" name="TextBox 65"/>
          <p:cNvSpPr txBox="1"/>
          <p:nvPr/>
        </p:nvSpPr>
        <p:spPr>
          <a:xfrm>
            <a:off x="23622000" y="21137762"/>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pic>
        <p:nvPicPr>
          <p:cNvPr id="2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850" r="24169"/>
          <a:stretch/>
        </p:blipFill>
        <p:spPr bwMode="auto">
          <a:xfrm>
            <a:off x="27082688" y="15170291"/>
            <a:ext cx="4527279" cy="40825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7" name="Rectangle 36"/>
          <p:cNvSpPr/>
          <p:nvPr/>
        </p:nvSpPr>
        <p:spPr>
          <a:xfrm>
            <a:off x="33147000" y="29010478"/>
            <a:ext cx="7620000" cy="7184522"/>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0"/>
            <a:ext cx="41148000" cy="5567782"/>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266" tIns="51133" rIns="102266" bIns="51133" spcCol="0" rtlCol="0" anchor="ctr"/>
          <a:lstStyle/>
          <a:p>
            <a:pPr algn="ctr"/>
            <a:endParaRPr lang="en-US"/>
          </a:p>
        </p:txBody>
      </p:sp>
      <p:sp>
        <p:nvSpPr>
          <p:cNvPr id="4" name="TextBox 3"/>
          <p:cNvSpPr txBox="1"/>
          <p:nvPr/>
        </p:nvSpPr>
        <p:spPr>
          <a:xfrm>
            <a:off x="0" y="0"/>
            <a:ext cx="40221349" cy="2565477"/>
          </a:xfrm>
          <a:prstGeom prst="rect">
            <a:avLst/>
          </a:prstGeom>
          <a:noFill/>
        </p:spPr>
        <p:txBody>
          <a:bodyPr wrap="square" lIns="102266" tIns="51133" rIns="102266" bIns="51133" rtlCol="0">
            <a:spAutoFit/>
          </a:bodyPr>
          <a:lstStyle/>
          <a:p>
            <a:pPr algn="ctr"/>
            <a:r>
              <a:rPr lang="en-US" sz="8000" b="1" dirty="0" err="1"/>
              <a:t>Stabilin</a:t>
            </a:r>
            <a:r>
              <a:rPr lang="en-US" sz="8000" b="1" dirty="0"/>
              <a:t>-mediated cellular internalization of </a:t>
            </a:r>
            <a:r>
              <a:rPr lang="en-US" sz="8000" b="1" dirty="0" err="1"/>
              <a:t>phosphorothioate</a:t>
            </a:r>
            <a:r>
              <a:rPr lang="en-US" sz="8000" b="1" dirty="0"/>
              <a:t>-modified Antisense Oligonucleotides (ASOs)</a:t>
            </a:r>
            <a:endParaRPr lang="en-US" sz="8000" dirty="0">
              <a:latin typeface="Arial" panose="020B0604020202020204" pitchFamily="34" charset="0"/>
              <a:cs typeface="Arial" panose="020B0604020202020204" pitchFamily="34" charset="0"/>
            </a:endParaRPr>
          </a:p>
        </p:txBody>
      </p:sp>
      <p:sp>
        <p:nvSpPr>
          <p:cNvPr id="5" name="TextBox 4"/>
          <p:cNvSpPr txBox="1"/>
          <p:nvPr/>
        </p:nvSpPr>
        <p:spPr>
          <a:xfrm>
            <a:off x="6858000" y="2743200"/>
            <a:ext cx="29032200" cy="2319256"/>
          </a:xfrm>
          <a:prstGeom prst="rect">
            <a:avLst/>
          </a:prstGeom>
          <a:noFill/>
        </p:spPr>
        <p:txBody>
          <a:bodyPr wrap="square" lIns="102266" tIns="51133" rIns="102266" bIns="51133" rtlCol="0">
            <a:spAutoFit/>
          </a:bodyPr>
          <a:lstStyle/>
          <a:p>
            <a:pPr algn="ctr"/>
            <a:r>
              <a:rPr lang="en-US" sz="4800" dirty="0">
                <a:latin typeface="Arial" panose="020B0604020202020204" pitchFamily="34" charset="0"/>
                <a:cs typeface="Arial" panose="020B0604020202020204" pitchFamily="34" charset="0"/>
              </a:rPr>
              <a:t>Colton M. Miller*, Aaron J. Donner</a:t>
            </a:r>
            <a:r>
              <a:rPr lang="en-US" sz="4800" baseline="30000" dirty="0">
                <a:latin typeface="Arial" panose="020B0604020202020204" pitchFamily="34" charset="0"/>
                <a:cs typeface="Arial" panose="020B0604020202020204" pitchFamily="34" charset="0"/>
              </a:rPr>
              <a:t>§</a:t>
            </a:r>
            <a:r>
              <a:rPr lang="en-US" sz="4800" dirty="0">
                <a:latin typeface="Arial" panose="020B0604020202020204" pitchFamily="34" charset="0"/>
                <a:cs typeface="Arial" panose="020B0604020202020204" pitchFamily="34" charset="0"/>
              </a:rPr>
              <a:t>, Emma K. Blank*</a:t>
            </a:r>
            <a:r>
              <a:rPr lang="en-US" sz="4800" dirty="0" smtClean="0">
                <a:latin typeface="Arial" panose="020B0604020202020204" pitchFamily="34" charset="0"/>
                <a:cs typeface="Arial" panose="020B0604020202020204" pitchFamily="34" charset="0"/>
              </a:rPr>
              <a:t>, Andrew W. Egger*, Brianna M. Keller*, </a:t>
            </a:r>
            <a:r>
              <a:rPr lang="en-US" sz="4800" dirty="0">
                <a:latin typeface="Arial" panose="020B0604020202020204" pitchFamily="34" charset="0"/>
                <a:cs typeface="Arial" panose="020B0604020202020204" pitchFamily="34" charset="0"/>
              </a:rPr>
              <a:t>Punit P. Seth</a:t>
            </a:r>
            <a:r>
              <a:rPr lang="en-US" sz="4800" baseline="30000" dirty="0">
                <a:latin typeface="Arial" panose="020B0604020202020204" pitchFamily="34" charset="0"/>
                <a:cs typeface="Arial" panose="020B0604020202020204" pitchFamily="34" charset="0"/>
              </a:rPr>
              <a:t>§</a:t>
            </a:r>
            <a:r>
              <a:rPr lang="en-US" sz="4800" dirty="0">
                <a:latin typeface="Arial" panose="020B0604020202020204" pitchFamily="34" charset="0"/>
                <a:cs typeface="Arial" panose="020B0604020202020204" pitchFamily="34" charset="0"/>
              </a:rPr>
              <a:t>, Edward N. Harris*</a:t>
            </a:r>
          </a:p>
          <a:p>
            <a:pPr algn="ctr"/>
            <a:endParaRPr lang="en-US" sz="4800" dirty="0"/>
          </a:p>
        </p:txBody>
      </p:sp>
      <p:sp>
        <p:nvSpPr>
          <p:cNvPr id="6" name="TextBox 5"/>
          <p:cNvSpPr txBox="1"/>
          <p:nvPr/>
        </p:nvSpPr>
        <p:spPr>
          <a:xfrm>
            <a:off x="7239000" y="4343400"/>
            <a:ext cx="28117766" cy="1242038"/>
          </a:xfrm>
          <a:prstGeom prst="rect">
            <a:avLst/>
          </a:prstGeom>
          <a:noFill/>
        </p:spPr>
        <p:txBody>
          <a:bodyPr wrap="none" lIns="102266" tIns="51133" rIns="102266" bIns="51133" rtlCol="0">
            <a:spAutoFit/>
          </a:bodyPr>
          <a:lstStyle/>
          <a:p>
            <a:pPr algn="ctr"/>
            <a:r>
              <a:rPr lang="en-US" sz="4200" dirty="0">
                <a:latin typeface="Arial" panose="020B0604020202020204" pitchFamily="34" charset="0"/>
                <a:cs typeface="Arial" panose="020B0604020202020204" pitchFamily="34" charset="0"/>
              </a:rPr>
              <a:t>*University of Nebraska, Dept. of Biochemistry, Lincoln, NE  68588, </a:t>
            </a:r>
            <a:r>
              <a:rPr lang="en-US" sz="4200" baseline="30000" dirty="0">
                <a:latin typeface="Arial" panose="020B0604020202020204" pitchFamily="34" charset="0"/>
                <a:cs typeface="Arial" panose="020B0604020202020204" pitchFamily="34" charset="0"/>
              </a:rPr>
              <a:t>§</a:t>
            </a:r>
            <a:r>
              <a:rPr lang="en-US" sz="4200" dirty="0" err="1" smtClean="0">
                <a:latin typeface="Arial" panose="020B0604020202020204" pitchFamily="34" charset="0"/>
                <a:cs typeface="Arial" panose="020B0604020202020204" pitchFamily="34" charset="0"/>
              </a:rPr>
              <a:t>Ionis</a:t>
            </a:r>
            <a:r>
              <a:rPr lang="en-US" sz="4200" dirty="0" smtClean="0">
                <a:latin typeface="Arial" panose="020B0604020202020204" pitchFamily="34" charset="0"/>
                <a:cs typeface="Arial" panose="020B0604020202020204" pitchFamily="34" charset="0"/>
              </a:rPr>
              <a:t> </a:t>
            </a:r>
            <a:r>
              <a:rPr lang="en-US" sz="4200" dirty="0">
                <a:latin typeface="Arial" panose="020B0604020202020204" pitchFamily="34" charset="0"/>
                <a:cs typeface="Arial" panose="020B0604020202020204" pitchFamily="34" charset="0"/>
              </a:rPr>
              <a:t>Pharmaceuticals, </a:t>
            </a:r>
            <a:r>
              <a:rPr lang="en-US" sz="4200" dirty="0" smtClean="0">
                <a:latin typeface="Arial" panose="020B0604020202020204" pitchFamily="34" charset="0"/>
                <a:cs typeface="Arial" panose="020B0604020202020204" pitchFamily="34" charset="0"/>
              </a:rPr>
              <a:t>Inc., </a:t>
            </a:r>
            <a:r>
              <a:rPr lang="en-US" sz="4200" dirty="0">
                <a:latin typeface="Arial" panose="020B0604020202020204" pitchFamily="34" charset="0"/>
                <a:cs typeface="Arial" panose="020B0604020202020204" pitchFamily="34" charset="0"/>
              </a:rPr>
              <a:t>Carlsbad, CA </a:t>
            </a:r>
            <a:r>
              <a:rPr lang="en-US" sz="4200" dirty="0" smtClean="0">
                <a:latin typeface="Arial" panose="020B0604020202020204" pitchFamily="34" charset="0"/>
                <a:cs typeface="Arial" panose="020B0604020202020204" pitchFamily="34" charset="0"/>
              </a:rPr>
              <a:t>92010</a:t>
            </a:r>
          </a:p>
          <a:p>
            <a:pPr algn="ctr"/>
            <a:r>
              <a:rPr lang="en-US" sz="3200" dirty="0" smtClean="0">
                <a:latin typeface="Arial" panose="020B0604020202020204" pitchFamily="34" charset="0"/>
                <a:cs typeface="Arial" panose="020B0604020202020204" pitchFamily="34" charset="0"/>
              </a:rPr>
              <a:t>The authors don’t have anything to disclose with the presented information.</a:t>
            </a:r>
            <a:endParaRPr lang="en-US" sz="3200" dirty="0">
              <a:latin typeface="Arial" panose="020B0604020202020204" pitchFamily="34" charset="0"/>
              <a:cs typeface="Arial" panose="020B0604020202020204" pitchFamily="34" charset="0"/>
            </a:endParaRPr>
          </a:p>
        </p:txBody>
      </p:sp>
      <p:sp>
        <p:nvSpPr>
          <p:cNvPr id="8" name="TextBox 7"/>
          <p:cNvSpPr txBox="1"/>
          <p:nvPr/>
        </p:nvSpPr>
        <p:spPr>
          <a:xfrm>
            <a:off x="990600" y="6553200"/>
            <a:ext cx="10439400" cy="1024896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Introduction: </a:t>
            </a:r>
            <a:r>
              <a:rPr lang="en-US" sz="2000" dirty="0">
                <a:latin typeface="Arial" panose="020B0604020202020204" pitchFamily="34" charset="0"/>
                <a:cs typeface="Arial" panose="020B0604020202020204" pitchFamily="34" charset="0"/>
              </a:rPr>
              <a:t>Antisense oligonucleotides (ASOs) are short chemically modified oligonucleotides (5-7.4 </a:t>
            </a:r>
            <a:r>
              <a:rPr lang="en-US" sz="2000" dirty="0" err="1">
                <a:latin typeface="Arial" panose="020B0604020202020204" pitchFamily="34" charset="0"/>
                <a:cs typeface="Arial" panose="020B0604020202020204" pitchFamily="34" charset="0"/>
              </a:rPr>
              <a:t>kDa</a:t>
            </a:r>
            <a:r>
              <a:rPr lang="en-US" sz="2000" dirty="0">
                <a:latin typeface="Arial" panose="020B0604020202020204" pitchFamily="34" charset="0"/>
                <a:cs typeface="Arial" panose="020B0604020202020204" pitchFamily="34" charset="0"/>
              </a:rPr>
              <a:t>) that can produce a pharmacological effect by binding to RNA and affecting intermediary metabolism. Over 35 phosphorothioate (PS) ASOs are at various stages of clinical development for use as therapeutic agents and pharmacological tools. Antisense therapy is a progressing area of research, as these small strands of nucleotide oligomers can be produced to silence genes that aggravate chronic disorders or infections. An important distinction for ASOs compared to DNA is the substitution of the phosphodiester (PO) backbone with the PS modification. This sulfur substitution allows for these polar </a:t>
            </a:r>
            <a:r>
              <a:rPr lang="en-US" sz="2000" dirty="0" err="1">
                <a:latin typeface="Arial" panose="020B0604020202020204" pitchFamily="34" charset="0"/>
                <a:cs typeface="Arial" panose="020B0604020202020204" pitchFamily="34" charset="0"/>
              </a:rPr>
              <a:t>polyanionic</a:t>
            </a:r>
            <a:r>
              <a:rPr lang="en-US" sz="2000" dirty="0">
                <a:latin typeface="Arial" panose="020B0604020202020204" pitchFamily="34" charset="0"/>
                <a:cs typeface="Arial" panose="020B0604020202020204" pitchFamily="34" charset="0"/>
              </a:rPr>
              <a:t> molecules to have high stability in biological fluids and selective binding to cell surfaces. Although there is a premium for clinical development of these short chain molecules, the current understanding of the pathways for their ability to traverse plasma membranes remains unresolved. Injected gymnotic ASOs have been shown to accumulate in the liver via the organ’s functional scavenging mechanism in highly endocytically active sinusoidal endothelial cells (SECs) and </a:t>
            </a:r>
            <a:r>
              <a:rPr lang="en-US" sz="2000" dirty="0" err="1">
                <a:latin typeface="Arial" panose="020B0604020202020204" pitchFamily="34" charset="0"/>
                <a:cs typeface="Arial" panose="020B0604020202020204" pitchFamily="34" charset="0"/>
              </a:rPr>
              <a:t>Kupffer</a:t>
            </a:r>
            <a:r>
              <a:rPr lang="en-US" sz="2000" dirty="0">
                <a:latin typeface="Arial" panose="020B0604020202020204" pitchFamily="34" charset="0"/>
                <a:cs typeface="Arial" panose="020B0604020202020204" pitchFamily="34" charset="0"/>
              </a:rPr>
              <a:t> cells (KC) compared to hepatocytes. Our work outlines how a non-DNA binding class of scavenger receptors known as Stabilins binds to, and internalizes these small PS ASOs. </a:t>
            </a:r>
            <a:r>
              <a:rPr lang="en-US" sz="2000" b="1" dirty="0">
                <a:latin typeface="Arial" panose="020B0604020202020204" pitchFamily="34" charset="0"/>
                <a:cs typeface="Arial" panose="020B0604020202020204" pitchFamily="34" charset="0"/>
              </a:rPr>
              <a:t>Methods:</a:t>
            </a:r>
            <a:r>
              <a:rPr lang="en-US" sz="2000" dirty="0">
                <a:latin typeface="Arial" panose="020B0604020202020204" pitchFamily="34" charset="0"/>
                <a:cs typeface="Arial" panose="020B0604020202020204" pitchFamily="34" charset="0"/>
              </a:rPr>
              <a:t> Primary cells from rat and mouse were isolated and cultured with </a:t>
            </a:r>
            <a:r>
              <a:rPr lang="en-US" sz="2000" baseline="30000" dirty="0">
                <a:latin typeface="Arial" panose="020B0604020202020204" pitchFamily="34" charset="0"/>
                <a:cs typeface="Arial" panose="020B0604020202020204" pitchFamily="34" charset="0"/>
              </a:rPr>
              <a:t>125</a:t>
            </a:r>
            <a:r>
              <a:rPr lang="en-US" sz="2000" dirty="0">
                <a:latin typeface="Arial" panose="020B0604020202020204" pitchFamily="34" charset="0"/>
                <a:cs typeface="Arial" panose="020B0604020202020204" pitchFamily="34" charset="0"/>
              </a:rPr>
              <a:t>I-ASOs. Stable cell lines expressing Stabilin-1 and two Stabilin-2 isoforms (315-HARE and 190-HARE), were used to analyze binding affinity, endocytosis and degradation of </a:t>
            </a:r>
            <a:r>
              <a:rPr lang="en-US" sz="2000" baseline="30000" dirty="0">
                <a:latin typeface="Arial" panose="020B0604020202020204" pitchFamily="34" charset="0"/>
                <a:cs typeface="Arial" panose="020B0604020202020204" pitchFamily="34" charset="0"/>
              </a:rPr>
              <a:t>125</a:t>
            </a:r>
            <a:r>
              <a:rPr lang="en-US" sz="2000" dirty="0">
                <a:latin typeface="Arial" panose="020B0604020202020204" pitchFamily="34" charset="0"/>
                <a:cs typeface="Arial" panose="020B0604020202020204" pitchFamily="34" charset="0"/>
              </a:rPr>
              <a:t>I-ASOs in the cell. Co-localization was also done to analyze trafficking of ASOs once internalized within the cell by use of fluorescent ASO and </a:t>
            </a:r>
            <a:r>
              <a:rPr lang="en-US" sz="2000" dirty="0" err="1">
                <a:latin typeface="Arial" panose="020B0604020202020204" pitchFamily="34" charset="0"/>
                <a:cs typeface="Arial" panose="020B0604020202020204" pitchFamily="34" charset="0"/>
              </a:rPr>
              <a:t>lysotracker</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Results:</a:t>
            </a:r>
            <a:r>
              <a:rPr lang="en-US" sz="2000" dirty="0">
                <a:latin typeface="Arial" panose="020B0604020202020204" pitchFamily="34" charset="0"/>
                <a:cs typeface="Arial" panose="020B0604020202020204" pitchFamily="34" charset="0"/>
              </a:rPr>
              <a:t> It was determined that PS ASOs bind with high affinity to the Stabilin class receptors with the majority of internalization performed by clathrin-mediated endocytosis. Binding was determined to be dependent on proper folding of the receptor, along with relying on salt-bridge formation. Once inside the cell via the Stabilin receptors, co-localization analysis showed ASOs being trafficked for degradation in the lysosome. Increased internalization rates of an ASO targeting the non-coding RNA of </a:t>
            </a:r>
            <a:r>
              <a:rPr lang="en-US" sz="2000" i="1" dirty="0">
                <a:latin typeface="Arial" panose="020B0604020202020204" pitchFamily="34" charset="0"/>
                <a:cs typeface="Arial" panose="020B0604020202020204" pitchFamily="34" charset="0"/>
              </a:rPr>
              <a:t>malat-1, </a:t>
            </a:r>
            <a:r>
              <a:rPr lang="en-US" sz="2000" dirty="0">
                <a:latin typeface="Arial" panose="020B0604020202020204" pitchFamily="34" charset="0"/>
                <a:cs typeface="Arial" panose="020B0604020202020204" pitchFamily="34" charset="0"/>
              </a:rPr>
              <a:t>in the</a:t>
            </a:r>
            <a:r>
              <a:rPr lang="en-US" sz="2000"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Stabilin-expressing cell lines reduced </a:t>
            </a:r>
            <a:r>
              <a:rPr lang="en-US" sz="2000" i="1" dirty="0">
                <a:latin typeface="Arial" panose="020B0604020202020204" pitchFamily="34" charset="0"/>
                <a:cs typeface="Arial" panose="020B0604020202020204" pitchFamily="34" charset="0"/>
              </a:rPr>
              <a:t>malat-1</a:t>
            </a:r>
            <a:r>
              <a:rPr lang="en-US" sz="2000" dirty="0">
                <a:latin typeface="Arial" panose="020B0604020202020204" pitchFamily="34" charset="0"/>
                <a:cs typeface="Arial" panose="020B0604020202020204" pitchFamily="34" charset="0"/>
              </a:rPr>
              <a:t> expression more efficiently, indicating not all ASOs are trafficked to the lysosome after internalization. </a:t>
            </a:r>
            <a:r>
              <a:rPr lang="en-US" sz="2000" b="1" dirty="0">
                <a:latin typeface="Arial" panose="020B0604020202020204" pitchFamily="34" charset="0"/>
                <a:cs typeface="Arial" panose="020B0604020202020204" pitchFamily="34" charset="0"/>
              </a:rPr>
              <a:t>Conclusion:</a:t>
            </a:r>
            <a:r>
              <a:rPr lang="en-US" sz="2000" dirty="0">
                <a:latin typeface="Arial" panose="020B0604020202020204" pitchFamily="34" charset="0"/>
                <a:cs typeface="Arial" panose="020B0604020202020204" pitchFamily="34" charset="0"/>
              </a:rPr>
              <a:t> Our work shows that ASOs are internalized into the cells of the liver through clathrin-mediated endocytosis. The understanding of the pathway(s) for chemically modified ASO internalization and trafficking with cell surface receptors will aid in future clinical design of ASOs as therapeutic agents.</a:t>
            </a:r>
          </a:p>
          <a:p>
            <a:endParaRPr lang="en-US" sz="2000" dirty="0">
              <a:latin typeface="Arial" panose="020B0604020202020204" pitchFamily="34" charset="0"/>
              <a:cs typeface="Arial" panose="020B0604020202020204" pitchFamily="34" charset="0"/>
            </a:endParaRPr>
          </a:p>
        </p:txBody>
      </p:sp>
      <p:sp>
        <p:nvSpPr>
          <p:cNvPr id="9" name="TextBox 8"/>
          <p:cNvSpPr txBox="1"/>
          <p:nvPr/>
        </p:nvSpPr>
        <p:spPr>
          <a:xfrm>
            <a:off x="533400" y="16611600"/>
            <a:ext cx="6397905" cy="584775"/>
          </a:xfrm>
          <a:prstGeom prst="rect">
            <a:avLst/>
          </a:prstGeom>
          <a:noFill/>
        </p:spPr>
        <p:txBody>
          <a:bodyPr wrap="none" rtlCol="0">
            <a:spAutoFit/>
          </a:bodyPr>
          <a:lstStyle/>
          <a:p>
            <a:r>
              <a:rPr lang="en-US" sz="3200" b="1" dirty="0" smtClean="0">
                <a:solidFill>
                  <a:srgbClr val="FF0000"/>
                </a:solidFill>
                <a:latin typeface="Arial" panose="020B0604020202020204" pitchFamily="34" charset="0"/>
                <a:cs typeface="Arial" panose="020B0604020202020204" pitchFamily="34" charset="0"/>
              </a:rPr>
              <a:t>Introduction:  Stabilin receptors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783" y="17255278"/>
            <a:ext cx="9986330" cy="2679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37996" y="24111525"/>
            <a:ext cx="9590254" cy="584775"/>
          </a:xfrm>
          <a:prstGeom prst="rect">
            <a:avLst/>
          </a:prstGeom>
          <a:noFill/>
        </p:spPr>
        <p:txBody>
          <a:bodyPr wrap="none" rtlCol="0">
            <a:spAutoFit/>
          </a:bodyPr>
          <a:lstStyle/>
          <a:p>
            <a:r>
              <a:rPr lang="en-US" sz="3200" b="1" dirty="0" smtClean="0">
                <a:solidFill>
                  <a:srgbClr val="FF0000"/>
                </a:solidFill>
                <a:latin typeface="Arial" panose="020B0604020202020204" pitchFamily="34" charset="0"/>
                <a:cs typeface="Arial" panose="020B0604020202020204" pitchFamily="34" charset="0"/>
              </a:rPr>
              <a:t>Introduction:  Antisense Oligonucleotides (ASO)</a:t>
            </a:r>
          </a:p>
        </p:txBody>
      </p:sp>
      <p:pic>
        <p:nvPicPr>
          <p:cNvPr id="102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t="5319" b="47700"/>
          <a:stretch/>
        </p:blipFill>
        <p:spPr bwMode="auto">
          <a:xfrm>
            <a:off x="1251884" y="24899257"/>
            <a:ext cx="8077200" cy="47759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251884" y="29697790"/>
            <a:ext cx="4259628" cy="584775"/>
          </a:xfrm>
          <a:prstGeom prst="rect">
            <a:avLst/>
          </a:prstGeom>
          <a:noFill/>
        </p:spPr>
        <p:txBody>
          <a:bodyPr wrap="none" rtlCol="0">
            <a:spAutoFit/>
          </a:bodyPr>
          <a:lstStyle/>
          <a:p>
            <a:r>
              <a:rPr lang="en-US" sz="3200" b="1" dirty="0" smtClean="0">
                <a:solidFill>
                  <a:srgbClr val="0070C0"/>
                </a:solidFill>
                <a:latin typeface="Arial" panose="020B0604020202020204" pitchFamily="34" charset="0"/>
                <a:cs typeface="Arial" panose="020B0604020202020204" pitchFamily="34" charset="0"/>
              </a:rPr>
              <a:t>Fig. 2:  </a:t>
            </a:r>
            <a:r>
              <a:rPr lang="en-US" sz="2000" b="1" dirty="0" smtClean="0">
                <a:latin typeface="Arial" panose="020B0604020202020204" pitchFamily="34" charset="0"/>
                <a:cs typeface="Arial" panose="020B0604020202020204" pitchFamily="34" charset="0"/>
              </a:rPr>
              <a:t>Components of ASOs</a:t>
            </a:r>
            <a:endParaRPr lang="en-US" sz="2000" b="1" dirty="0">
              <a:latin typeface="Arial" panose="020B0604020202020204" pitchFamily="34" charset="0"/>
              <a:cs typeface="Arial" panose="020B0604020202020204" pitchFamily="34" charset="0"/>
            </a:endParaRPr>
          </a:p>
        </p:txBody>
      </p:sp>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t="54608"/>
          <a:stretch/>
        </p:blipFill>
        <p:spPr bwMode="auto">
          <a:xfrm>
            <a:off x="1993174" y="30403800"/>
            <a:ext cx="7335910" cy="4191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251884" y="34868469"/>
            <a:ext cx="6250622" cy="584775"/>
          </a:xfrm>
          <a:prstGeom prst="rect">
            <a:avLst/>
          </a:prstGeom>
          <a:noFill/>
        </p:spPr>
        <p:txBody>
          <a:bodyPr wrap="none" rtlCol="0">
            <a:spAutoFit/>
          </a:bodyPr>
          <a:lstStyle/>
          <a:p>
            <a:r>
              <a:rPr lang="en-US" sz="3200" b="1" dirty="0" smtClean="0">
                <a:solidFill>
                  <a:srgbClr val="0070C0"/>
                </a:solidFill>
                <a:latin typeface="Arial" panose="020B0604020202020204" pitchFamily="34" charset="0"/>
                <a:cs typeface="Arial" panose="020B0604020202020204" pitchFamily="34" charset="0"/>
              </a:rPr>
              <a:t>Table. 1:  </a:t>
            </a:r>
            <a:r>
              <a:rPr lang="en-US" sz="2000" b="1" dirty="0" smtClean="0">
                <a:latin typeface="Arial" panose="020B0604020202020204" pitchFamily="34" charset="0"/>
                <a:cs typeface="Arial" panose="020B0604020202020204" pitchFamily="34" charset="0"/>
              </a:rPr>
              <a:t>ASO polymers used in this study.  </a:t>
            </a:r>
            <a:endParaRPr lang="en-US" sz="2000" b="1" dirty="0">
              <a:latin typeface="Arial" panose="020B0604020202020204" pitchFamily="34" charset="0"/>
              <a:cs typeface="Arial" panose="020B0604020202020204" pitchFamily="34" charset="0"/>
            </a:endParaRP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16001" y="6858000"/>
            <a:ext cx="3886200" cy="304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38369" y="6847115"/>
            <a:ext cx="3645231" cy="30859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39800" y="9906000"/>
            <a:ext cx="3845194" cy="29969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325007" y="10009042"/>
            <a:ext cx="3706193" cy="29449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92201" y="15877381"/>
            <a:ext cx="3291147" cy="30330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678400" y="16154400"/>
            <a:ext cx="3914467" cy="33506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193235" y="19583400"/>
            <a:ext cx="4345134" cy="33712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373600" y="19583400"/>
            <a:ext cx="4065403" cy="33712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676043" y="27775722"/>
            <a:ext cx="4424734" cy="35629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129806" y="27775722"/>
            <a:ext cx="4469888" cy="34273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152045" y="9660491"/>
            <a:ext cx="3865508" cy="32064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079059" y="6313712"/>
            <a:ext cx="3884184" cy="31942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 name="Picture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017554" y="9616441"/>
            <a:ext cx="3945690" cy="3187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rotWithShape="1">
          <a:blip r:embed="rId19">
            <a:extLst>
              <a:ext uri="{28A0092B-C50C-407E-A947-70E740481C1C}">
                <a14:useLocalDpi xmlns:a14="http://schemas.microsoft.com/office/drawing/2010/main" val="0"/>
              </a:ext>
            </a:extLst>
          </a:blip>
          <a:srcRect r="13768"/>
          <a:stretch/>
        </p:blipFill>
        <p:spPr bwMode="auto">
          <a:xfrm>
            <a:off x="23222856" y="6386971"/>
            <a:ext cx="3755571" cy="32294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5" name="Picture 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528104" y="12990281"/>
            <a:ext cx="2730500" cy="1274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 name="Picture 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2698575" y="15159775"/>
            <a:ext cx="4539868" cy="41910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8" name="Picture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298400" y="27287247"/>
            <a:ext cx="4663413" cy="3446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 name="Picture 1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2918400" y="15392400"/>
            <a:ext cx="3938749" cy="3200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 name="Picture 1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6982400" y="15163800"/>
            <a:ext cx="4165600" cy="34002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rotWithShape="1">
          <a:blip r:embed="rId25">
            <a:extLst>
              <a:ext uri="{28A0092B-C50C-407E-A947-70E740481C1C}">
                <a14:useLocalDpi xmlns:a14="http://schemas.microsoft.com/office/drawing/2010/main" val="0"/>
              </a:ext>
            </a:extLst>
          </a:blip>
          <a:srcRect t="28611"/>
          <a:stretch/>
        </p:blipFill>
        <p:spPr bwMode="auto">
          <a:xfrm>
            <a:off x="33147000" y="23241000"/>
            <a:ext cx="4020113" cy="33695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4" name="Picture 20"/>
          <p:cNvPicPr>
            <a:picLocks noChangeAspect="1" noChangeArrowheads="1"/>
          </p:cNvPicPr>
          <p:nvPr/>
        </p:nvPicPr>
        <p:blipFill rotWithShape="1">
          <a:blip r:embed="rId26">
            <a:extLst>
              <a:ext uri="{28A0092B-C50C-407E-A947-70E740481C1C}">
                <a14:useLocalDpi xmlns:a14="http://schemas.microsoft.com/office/drawing/2010/main" val="0"/>
              </a:ext>
            </a:extLst>
          </a:blip>
          <a:srcRect t="25378"/>
          <a:stretch/>
        </p:blipFill>
        <p:spPr bwMode="auto">
          <a:xfrm>
            <a:off x="37109400" y="23088600"/>
            <a:ext cx="4038600" cy="356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13693174" y="13133328"/>
            <a:ext cx="7490426" cy="2123658"/>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3: </a:t>
            </a:r>
            <a:r>
              <a:rPr lang="en-US" sz="2000" b="1" dirty="0" smtClean="0">
                <a:latin typeface="Arial" panose="020B0604020202020204" pitchFamily="34" charset="0"/>
                <a:cs typeface="Arial" panose="020B0604020202020204" pitchFamily="34" charset="0"/>
              </a:rPr>
              <a:t>Half-life and tissue distribution in mice.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Intravascular injections in mice with 1.0 mg/kg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resulted in a half-life of 9 min in the blood.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Approximately 20% of all ASO was contained </a:t>
            </a:r>
            <a:r>
              <a:rPr lang="en-US" sz="2000" smtClean="0">
                <a:latin typeface="Arial" panose="020B0604020202020204" pitchFamily="34" charset="0"/>
                <a:cs typeface="Arial" panose="020B0604020202020204" pitchFamily="34" charset="0"/>
              </a:rPr>
              <a:t>in the </a:t>
            </a:r>
            <a:r>
              <a:rPr lang="en-US" sz="2000" dirty="0" smtClean="0">
                <a:latin typeface="Arial" panose="020B0604020202020204" pitchFamily="34" charset="0"/>
                <a:cs typeface="Arial" panose="020B0604020202020204" pitchFamily="34" charset="0"/>
              </a:rPr>
              <a:t>liver.  </a:t>
            </a:r>
            <a:r>
              <a:rPr lang="en-US" sz="2000" b="1" dirty="0" smtClean="0">
                <a:solidFill>
                  <a:srgbClr val="00B050"/>
                </a:solidFill>
                <a:latin typeface="Arial" panose="020B0604020202020204" pitchFamily="34" charset="0"/>
                <a:cs typeface="Arial" panose="020B0604020202020204" pitchFamily="34" charset="0"/>
              </a:rPr>
              <a:t>C</a:t>
            </a:r>
            <a:r>
              <a:rPr lang="en-US" sz="2000" dirty="0" smtClean="0">
                <a:latin typeface="Arial" panose="020B0604020202020204" pitchFamily="34" charset="0"/>
                <a:cs typeface="Arial" panose="020B0604020202020204" pitchFamily="34" charset="0"/>
              </a:rPr>
              <a:t>) Within the liver, over 80% of the ASO was in the non-parenchymal fraction and </a:t>
            </a:r>
            <a:r>
              <a:rPr lang="en-US" sz="2000" b="1" dirty="0" smtClean="0">
                <a:solidFill>
                  <a:srgbClr val="00B050"/>
                </a:solidFill>
                <a:latin typeface="Arial" panose="020B0604020202020204" pitchFamily="34" charset="0"/>
                <a:cs typeface="Arial" panose="020B0604020202020204" pitchFamily="34" charset="0"/>
              </a:rPr>
              <a:t>D</a:t>
            </a:r>
            <a:r>
              <a:rPr lang="en-US" sz="2000" dirty="0" smtClean="0">
                <a:latin typeface="Arial" panose="020B0604020202020204" pitchFamily="34" charset="0"/>
                <a:cs typeface="Arial" panose="020B0604020202020204" pitchFamily="34" charset="0"/>
              </a:rPr>
              <a:t>) the highest distribution of ASO was in the LSECs.</a:t>
            </a:r>
            <a:endParaRPr lang="en-US" sz="3200" b="1" dirty="0">
              <a:solidFill>
                <a:srgbClr val="FF0000"/>
              </a:solidFill>
              <a:latin typeface="Arial" panose="020B0604020202020204" pitchFamily="34" charset="0"/>
              <a:cs typeface="Arial" panose="020B0604020202020204" pitchFamily="34" charset="0"/>
            </a:endParaRPr>
          </a:p>
        </p:txBody>
      </p:sp>
      <p:sp>
        <p:nvSpPr>
          <p:cNvPr id="26" name="TextBox 25"/>
          <p:cNvSpPr txBox="1"/>
          <p:nvPr/>
        </p:nvSpPr>
        <p:spPr>
          <a:xfrm>
            <a:off x="13461668" y="23007142"/>
            <a:ext cx="8153400" cy="4278094"/>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4:</a:t>
            </a:r>
            <a:r>
              <a:rPr lang="en-US" sz="2000" b="1" dirty="0" smtClean="0">
                <a:solidFill>
                  <a:srgbClr val="0070C0"/>
                </a:solidFill>
                <a:latin typeface="Arial" panose="020B0604020202020204" pitchFamily="34" charset="0"/>
                <a:cs typeface="Arial" panose="020B0604020202020204" pitchFamily="34" charset="0"/>
              </a:rPr>
              <a:t>  </a:t>
            </a:r>
            <a:r>
              <a:rPr lang="en-US" sz="2000" b="1" dirty="0" smtClean="0">
                <a:latin typeface="Arial" panose="020B0604020202020204" pitchFamily="34" charset="0"/>
                <a:cs typeface="Arial" panose="020B0604020202020204" pitchFamily="34" charset="0"/>
              </a:rPr>
              <a:t>Stabilin receptor internalize ASOs.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Cell lysates on 5% SDS-PAGE from HEK </a:t>
            </a:r>
            <a:r>
              <a:rPr lang="en-US" sz="2000" dirty="0" err="1" smtClean="0">
                <a:latin typeface="Arial" panose="020B0604020202020204" pitchFamily="34" charset="0"/>
                <a:cs typeface="Arial" panose="020B0604020202020204" pitchFamily="34" charset="0"/>
              </a:rPr>
              <a:t>Flp</a:t>
            </a:r>
            <a:r>
              <a:rPr lang="en-US" sz="2000" dirty="0" smtClean="0">
                <a:latin typeface="Arial" panose="020B0604020202020204" pitchFamily="34" charset="0"/>
                <a:cs typeface="Arial" panose="020B0604020202020204" pitchFamily="34" charset="0"/>
              </a:rPr>
              <a:t>-In 293 cells expressing parent pcDNA5 (empty vector (EV)) (lane 1), Stabilin-1 (lane 2), Stabilin-2, 315-HARE (lane 3, black arrowhead), or Stabilin-2, 190-HARE (lane 4, open arrowhead) were probed with anti-V5 to visualize recombinant protein expression and anti-vinculin as load control (black arrow).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All four cell lines were subject to 0.1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over 9 hrs. </a:t>
            </a:r>
            <a:r>
              <a:rPr lang="en-US" sz="2000" b="1" dirty="0" smtClean="0">
                <a:solidFill>
                  <a:srgbClr val="00B050"/>
                </a:solidFill>
                <a:latin typeface="Arial" panose="020B0604020202020204" pitchFamily="34" charset="0"/>
                <a:cs typeface="Arial" panose="020B0604020202020204" pitchFamily="34" charset="0"/>
              </a:rPr>
              <a:t>C</a:t>
            </a:r>
            <a:r>
              <a:rPr lang="en-US" sz="2000" dirty="0" smtClean="0">
                <a:latin typeface="Arial" panose="020B0604020202020204" pitchFamily="34" charset="0"/>
                <a:cs typeface="Arial" panose="020B0604020202020204" pitchFamily="34" charset="0"/>
              </a:rPr>
              <a:t>) At least half of the internalization is regulated by clathrin-mediated endocytosis (gray bars) in contrast to untreated controls (black bars).  </a:t>
            </a:r>
            <a:r>
              <a:rPr lang="en-US" sz="2000" b="1" dirty="0" smtClean="0">
                <a:solidFill>
                  <a:srgbClr val="00B050"/>
                </a:solidFill>
                <a:latin typeface="Arial" panose="020B0604020202020204" pitchFamily="34" charset="0"/>
                <a:cs typeface="Arial" panose="020B0604020202020204" pitchFamily="34" charset="0"/>
              </a:rPr>
              <a:t>D</a:t>
            </a:r>
            <a:r>
              <a:rPr lang="en-US" sz="2000" dirty="0" smtClean="0">
                <a:latin typeface="Arial" panose="020B0604020202020204" pitchFamily="34" charset="0"/>
                <a:cs typeface="Arial" panose="020B0604020202020204" pitchFamily="34" charset="0"/>
              </a:rPr>
              <a:t>) A small increase in binding occurs with the 190-HARE cells and not with the other cell lines when compared with EV indicating that Stabilin receptors are primarily involved with endocytosis of ASO from the cell surface.   NS = not significantly different from control. * is </a:t>
            </a:r>
            <a:r>
              <a:rPr lang="en-US" sz="2000" i="1" dirty="0" smtClean="0">
                <a:latin typeface="Arial" panose="020B0604020202020204" pitchFamily="34" charset="0"/>
                <a:cs typeface="Arial" panose="020B0604020202020204" pitchFamily="34" charset="0"/>
              </a:rPr>
              <a:t>p</a:t>
            </a:r>
            <a:r>
              <a:rPr lang="en-US" sz="2000" dirty="0" smtClean="0">
                <a:latin typeface="Arial" panose="020B0604020202020204" pitchFamily="34" charset="0"/>
                <a:cs typeface="Arial" panose="020B0604020202020204" pitchFamily="34" charset="0"/>
              </a:rPr>
              <a:t>=0.038.</a:t>
            </a:r>
            <a:endParaRPr lang="en-US" sz="3200" b="1" dirty="0">
              <a:solidFill>
                <a:srgbClr val="FF0000"/>
              </a:solidFill>
              <a:latin typeface="Arial" panose="020B0604020202020204" pitchFamily="34" charset="0"/>
              <a:cs typeface="Arial" panose="020B0604020202020204" pitchFamily="34" charset="0"/>
            </a:endParaRPr>
          </a:p>
        </p:txBody>
      </p:sp>
      <p:sp>
        <p:nvSpPr>
          <p:cNvPr id="27" name="TextBox 26"/>
          <p:cNvSpPr txBox="1"/>
          <p:nvPr/>
        </p:nvSpPr>
        <p:spPr>
          <a:xfrm>
            <a:off x="990600" y="6019800"/>
            <a:ext cx="1846980" cy="584775"/>
          </a:xfrm>
          <a:prstGeom prst="rect">
            <a:avLst/>
          </a:prstGeom>
          <a:noFill/>
        </p:spPr>
        <p:txBody>
          <a:bodyPr wrap="none" rtlCol="0">
            <a:spAutoFit/>
          </a:bodyPr>
          <a:lstStyle/>
          <a:p>
            <a:r>
              <a:rPr lang="en-US" sz="3200" b="1" dirty="0" smtClean="0">
                <a:solidFill>
                  <a:srgbClr val="FF0000"/>
                </a:solidFill>
                <a:latin typeface="Arial" panose="020B0604020202020204" pitchFamily="34" charset="0"/>
                <a:cs typeface="Arial" panose="020B0604020202020204" pitchFamily="34" charset="0"/>
              </a:rPr>
              <a:t>Abstract</a:t>
            </a:r>
            <a:endParaRPr lang="en-US" sz="3200" b="1" dirty="0">
              <a:solidFill>
                <a:srgbClr val="FF0000"/>
              </a:solidFill>
              <a:latin typeface="Arial" panose="020B0604020202020204" pitchFamily="34" charset="0"/>
              <a:cs typeface="Arial" panose="020B0604020202020204" pitchFamily="34" charset="0"/>
            </a:endParaRPr>
          </a:p>
        </p:txBody>
      </p:sp>
      <p:sp>
        <p:nvSpPr>
          <p:cNvPr id="28" name="TextBox 27"/>
          <p:cNvSpPr txBox="1"/>
          <p:nvPr/>
        </p:nvSpPr>
        <p:spPr>
          <a:xfrm>
            <a:off x="16764000" y="5867400"/>
            <a:ext cx="1664238" cy="584775"/>
          </a:xfrm>
          <a:prstGeom prst="rect">
            <a:avLst/>
          </a:prstGeom>
          <a:noFill/>
        </p:spPr>
        <p:txBody>
          <a:bodyPr wrap="none" rtlCol="0">
            <a:spAutoFit/>
          </a:bodyPr>
          <a:lstStyle/>
          <a:p>
            <a:r>
              <a:rPr lang="en-US" sz="3200" b="1" dirty="0" smtClean="0">
                <a:solidFill>
                  <a:srgbClr val="FF0000"/>
                </a:solidFill>
                <a:latin typeface="Arial" panose="020B0604020202020204" pitchFamily="34" charset="0"/>
                <a:cs typeface="Arial" panose="020B0604020202020204" pitchFamily="34" charset="0"/>
              </a:rPr>
              <a:t>Results</a:t>
            </a:r>
            <a:endParaRPr lang="en-US" sz="3200" b="1" dirty="0">
              <a:solidFill>
                <a:srgbClr val="FF0000"/>
              </a:solidFill>
              <a:latin typeface="Arial" panose="020B0604020202020204" pitchFamily="34" charset="0"/>
              <a:cs typeface="Arial" panose="020B0604020202020204" pitchFamily="34" charset="0"/>
            </a:endParaRPr>
          </a:p>
        </p:txBody>
      </p:sp>
      <p:sp>
        <p:nvSpPr>
          <p:cNvPr id="29" name="TextBox 28"/>
          <p:cNvSpPr txBox="1"/>
          <p:nvPr/>
        </p:nvSpPr>
        <p:spPr>
          <a:xfrm>
            <a:off x="13018786" y="31489236"/>
            <a:ext cx="8839201" cy="1815882"/>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5: </a:t>
            </a:r>
            <a:r>
              <a:rPr lang="en-US" sz="2000" b="1" dirty="0" smtClean="0">
                <a:latin typeface="Arial" panose="020B0604020202020204" pitchFamily="34" charset="0"/>
                <a:cs typeface="Arial" panose="020B0604020202020204" pitchFamily="34" charset="0"/>
              </a:rPr>
              <a:t>Binding characteristics of ASO and 190-HARE.</a:t>
            </a:r>
            <a:r>
              <a:rPr lang="en-US" sz="2000" dirty="0" smtClean="0">
                <a:latin typeface="Arial" panose="020B0604020202020204" pitchFamily="34" charset="0"/>
                <a:cs typeface="Arial" panose="020B0604020202020204" pitchFamily="34" charset="0"/>
              </a:rPr>
              <a:t>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Purified 190-HARE or BSA was plated in </a:t>
            </a:r>
            <a:r>
              <a:rPr lang="en-US" sz="2000" dirty="0" err="1" smtClean="0">
                <a:latin typeface="Arial" panose="020B0604020202020204" pitchFamily="34" charset="0"/>
                <a:cs typeface="Arial" panose="020B0604020202020204" pitchFamily="34" charset="0"/>
              </a:rPr>
              <a:t>polysorp</a:t>
            </a:r>
            <a:r>
              <a:rPr lang="en-US" sz="2000" dirty="0" smtClean="0">
                <a:latin typeface="Arial" panose="020B0604020202020204" pitchFamily="34" charset="0"/>
                <a:cs typeface="Arial" panose="020B0604020202020204" pitchFamily="34" charset="0"/>
              </a:rPr>
              <a:t> wells and incubated with increasing concentrations of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0.05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was incubated with increasing concentrations of </a:t>
            </a:r>
            <a:r>
              <a:rPr lang="en-US" sz="2000" dirty="0" err="1" smtClean="0">
                <a:latin typeface="Arial" panose="020B0604020202020204" pitchFamily="34" charset="0"/>
                <a:cs typeface="Arial" panose="020B0604020202020204" pitchFamily="34" charset="0"/>
              </a:rPr>
              <a:t>NaCl</a:t>
            </a:r>
            <a:r>
              <a:rPr lang="en-US" sz="2000" dirty="0" smtClean="0">
                <a:latin typeface="Arial" panose="020B0604020202020204" pitchFamily="34" charset="0"/>
                <a:cs typeface="Arial" panose="020B0604020202020204" pitchFamily="34" charset="0"/>
              </a:rPr>
              <a:t> to disrupt ionic bonding, urea to disrupt hydrogen bonding, or </a:t>
            </a:r>
            <a:r>
              <a:rPr lang="en-US" sz="2000" dirty="0" err="1" smtClean="0">
                <a:latin typeface="Arial" panose="020B0604020202020204" pitchFamily="34" charset="0"/>
                <a:cs typeface="Arial" panose="020B0604020202020204" pitchFamily="34" charset="0"/>
              </a:rPr>
              <a:t>guanidinium</a:t>
            </a:r>
            <a:r>
              <a:rPr lang="en-US" sz="2000" dirty="0" smtClean="0">
                <a:latin typeface="Arial" panose="020B0604020202020204" pitchFamily="34" charset="0"/>
                <a:cs typeface="Arial" panose="020B0604020202020204" pitchFamily="34" charset="0"/>
              </a:rPr>
              <a:t> chloride to disrupt protein folding.</a:t>
            </a:r>
            <a:endParaRPr lang="en-US" sz="3200" b="1" dirty="0">
              <a:solidFill>
                <a:srgbClr val="0070C0"/>
              </a:solidFill>
              <a:latin typeface="Arial" panose="020B0604020202020204" pitchFamily="34" charset="0"/>
              <a:cs typeface="Arial" panose="020B0604020202020204" pitchFamily="34" charset="0"/>
            </a:endParaRPr>
          </a:p>
        </p:txBody>
      </p:sp>
      <p:sp>
        <p:nvSpPr>
          <p:cNvPr id="30" name="TextBox 29"/>
          <p:cNvSpPr txBox="1"/>
          <p:nvPr/>
        </p:nvSpPr>
        <p:spPr>
          <a:xfrm>
            <a:off x="23317200" y="12942900"/>
            <a:ext cx="5210904" cy="1508105"/>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6:</a:t>
            </a:r>
            <a:r>
              <a:rPr lang="en-US" sz="2000" b="1" dirty="0" smtClean="0">
                <a:latin typeface="Arial" panose="020B0604020202020204" pitchFamily="34" charset="0"/>
                <a:cs typeface="Arial" panose="020B0604020202020204" pitchFamily="34" charset="0"/>
              </a:rPr>
              <a:t> Endocytosis with competition.  </a:t>
            </a:r>
            <a:r>
              <a:rPr lang="en-US" sz="2000" dirty="0" smtClean="0">
                <a:latin typeface="Arial" panose="020B0604020202020204" pitchFamily="34" charset="0"/>
                <a:cs typeface="Arial" panose="020B0604020202020204" pitchFamily="34" charset="0"/>
              </a:rPr>
              <a:t>All four cell lines were incubated with 0.1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in the presence of 20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competitor as indicated for up to 90 min.</a:t>
            </a:r>
            <a:endParaRPr lang="en-US" sz="3200" dirty="0">
              <a:solidFill>
                <a:srgbClr val="0070C0"/>
              </a:solidFill>
              <a:latin typeface="Arial" panose="020B0604020202020204" pitchFamily="34" charset="0"/>
              <a:cs typeface="Arial" panose="020B0604020202020204" pitchFamily="34" charset="0"/>
            </a:endParaRPr>
          </a:p>
        </p:txBody>
      </p:sp>
      <p:sp>
        <p:nvSpPr>
          <p:cNvPr id="31" name="TextBox 30"/>
          <p:cNvSpPr txBox="1"/>
          <p:nvPr/>
        </p:nvSpPr>
        <p:spPr>
          <a:xfrm>
            <a:off x="23233742" y="19377031"/>
            <a:ext cx="8077200" cy="1508105"/>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7: </a:t>
            </a:r>
            <a:r>
              <a:rPr lang="en-US" sz="2000" b="1" dirty="0" smtClean="0">
                <a:latin typeface="Arial" panose="020B0604020202020204" pitchFamily="34" charset="0"/>
                <a:cs typeface="Arial" panose="020B0604020202020204" pitchFamily="34" charset="0"/>
              </a:rPr>
              <a:t>Competition in both 190-HARE and rat primary LSECs.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190-HARE and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rat LSECs were incubated with 0.1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with 20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the indicated competitors for 90 min showing similar uptake values.  </a:t>
            </a:r>
            <a:endParaRPr lang="en-US" sz="3200" b="1" dirty="0">
              <a:solidFill>
                <a:srgbClr val="0070C0"/>
              </a:solidFill>
              <a:latin typeface="Arial" panose="020B0604020202020204" pitchFamily="34" charset="0"/>
              <a:cs typeface="Arial" panose="020B0604020202020204" pitchFamily="34" charset="0"/>
            </a:endParaRPr>
          </a:p>
        </p:txBody>
      </p:sp>
      <p:sp>
        <p:nvSpPr>
          <p:cNvPr id="32" name="TextBox 31"/>
          <p:cNvSpPr txBox="1"/>
          <p:nvPr/>
        </p:nvSpPr>
        <p:spPr>
          <a:xfrm>
            <a:off x="22856097" y="30841950"/>
            <a:ext cx="9220200" cy="1815882"/>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8: </a:t>
            </a:r>
            <a:r>
              <a:rPr lang="en-US" sz="2000" b="1" dirty="0" smtClean="0">
                <a:latin typeface="Arial" panose="020B0604020202020204" pitchFamily="34" charset="0"/>
                <a:cs typeface="Arial" panose="020B0604020202020204" pitchFamily="34" charset="0"/>
              </a:rPr>
              <a:t> Stabilin receptors </a:t>
            </a:r>
            <a:r>
              <a:rPr lang="en-US" sz="2000" b="1" dirty="0" err="1" smtClean="0">
                <a:latin typeface="Arial" panose="020B0604020202020204" pitchFamily="34" charset="0"/>
                <a:cs typeface="Arial" panose="020B0604020202020204" pitchFamily="34" charset="0"/>
              </a:rPr>
              <a:t>traffick</a:t>
            </a:r>
            <a:r>
              <a:rPr lang="en-US" sz="2000" b="1" dirty="0" smtClean="0">
                <a:latin typeface="Arial" panose="020B0604020202020204" pitchFamily="34" charset="0"/>
                <a:cs typeface="Arial" panose="020B0604020202020204" pitchFamily="34" charset="0"/>
              </a:rPr>
              <a:t> ASO to lysosomes. </a:t>
            </a:r>
            <a:r>
              <a:rPr lang="en-US" sz="2000" dirty="0" smtClean="0">
                <a:latin typeface="Arial" panose="020B0604020202020204" pitchFamily="34" charset="0"/>
                <a:cs typeface="Arial" panose="020B0604020202020204" pitchFamily="34" charset="0"/>
              </a:rPr>
              <a:t>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EV and 190-HARE cells were incubated with 0.05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Cy3-ASO (red) for 1, 3, or 6 </a:t>
            </a:r>
            <a:r>
              <a:rPr lang="en-US" sz="2000" dirty="0" err="1" smtClean="0">
                <a:latin typeface="Arial" panose="020B0604020202020204" pitchFamily="34" charset="0"/>
                <a:cs typeface="Arial" panose="020B0604020202020204" pitchFamily="34" charset="0"/>
              </a:rPr>
              <a:t>hrs</a:t>
            </a:r>
            <a:r>
              <a:rPr lang="en-US" sz="2000" dirty="0" smtClean="0">
                <a:latin typeface="Arial" panose="020B0604020202020204" pitchFamily="34" charset="0"/>
                <a:cs typeface="Arial" panose="020B0604020202020204" pitchFamily="34" charset="0"/>
              </a:rPr>
              <a:t> and then incubated with 1.0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Lysotracker</a:t>
            </a:r>
            <a:r>
              <a:rPr lang="en-US" sz="2000" dirty="0" smtClean="0">
                <a:latin typeface="Arial" panose="020B0604020202020204" pitchFamily="34" charset="0"/>
                <a:cs typeface="Arial" panose="020B0604020202020204" pitchFamily="34" charset="0"/>
              </a:rPr>
              <a:t> (green) for 25 min. and imaged by confocal microscopy.  Images were processed with Fiji Coloc-2 software and the </a:t>
            </a:r>
            <a:r>
              <a:rPr lang="en-US" sz="2000" dirty="0" err="1" smtClean="0">
                <a:latin typeface="Arial" panose="020B0604020202020204" pitchFamily="34" charset="0"/>
                <a:cs typeface="Arial" panose="020B0604020202020204" pitchFamily="34" charset="0"/>
              </a:rPr>
              <a:t>colocalization</a:t>
            </a:r>
            <a:r>
              <a:rPr lang="en-US" sz="2000" dirty="0" smtClean="0">
                <a:latin typeface="Arial" panose="020B0604020202020204" pitchFamily="34" charset="0"/>
                <a:cs typeface="Arial" panose="020B0604020202020204" pitchFamily="34" charset="0"/>
              </a:rPr>
              <a:t> data was quantified in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p:txBody>
      </p:sp>
      <p:sp>
        <p:nvSpPr>
          <p:cNvPr id="34" name="TextBox 33"/>
          <p:cNvSpPr txBox="1"/>
          <p:nvPr/>
        </p:nvSpPr>
        <p:spPr>
          <a:xfrm>
            <a:off x="32689800" y="18669000"/>
            <a:ext cx="8229600" cy="3970318"/>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10: </a:t>
            </a:r>
            <a:r>
              <a:rPr lang="en-US" sz="2000" b="1" dirty="0" smtClean="0">
                <a:latin typeface="Arial" panose="020B0604020202020204" pitchFamily="34" charset="0"/>
                <a:cs typeface="Arial" panose="020B0604020202020204" pitchFamily="34" charset="0"/>
              </a:rPr>
              <a:t>Degradation of ASO in cells.  </a:t>
            </a:r>
            <a:r>
              <a:rPr lang="en-US" sz="2000" dirty="0" smtClean="0">
                <a:latin typeface="Arial" panose="020B0604020202020204" pitchFamily="34" charset="0"/>
                <a:cs typeface="Arial" panose="020B0604020202020204" pitchFamily="34" charset="0"/>
              </a:rPr>
              <a:t>EV, 190-HARE and 315-HARE cells were incubated with 0.1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125I-ASO for 2 </a:t>
            </a:r>
            <a:r>
              <a:rPr lang="en-US" sz="2000" dirty="0" err="1" smtClean="0">
                <a:latin typeface="Arial" panose="020B0604020202020204" pitchFamily="34" charset="0"/>
                <a:cs typeface="Arial" panose="020B0604020202020204" pitchFamily="34" charset="0"/>
              </a:rPr>
              <a:t>hrs</a:t>
            </a:r>
            <a:r>
              <a:rPr lang="en-US" sz="2000" dirty="0" smtClean="0">
                <a:latin typeface="Arial" panose="020B0604020202020204" pitchFamily="34" charset="0"/>
                <a:cs typeface="Arial" panose="020B0604020202020204" pitchFamily="34" charset="0"/>
              </a:rPr>
              <a:t> (pulse), washed with PBS, and incubated in fresh medium for 6 additional </a:t>
            </a:r>
            <a:r>
              <a:rPr lang="en-US" sz="2000" dirty="0" err="1" smtClean="0">
                <a:latin typeface="Arial" panose="020B0604020202020204" pitchFamily="34" charset="0"/>
                <a:cs typeface="Arial" panose="020B0604020202020204" pitchFamily="34" charset="0"/>
              </a:rPr>
              <a:t>hrs</a:t>
            </a:r>
            <a:r>
              <a:rPr lang="en-US" sz="2000" dirty="0" smtClean="0">
                <a:latin typeface="Arial" panose="020B0604020202020204" pitchFamily="34" charset="0"/>
                <a:cs typeface="Arial" panose="020B0604020202020204" pitchFamily="34" charset="0"/>
              </a:rPr>
              <a:t> (chase).  The chase medium was subject to DEAE column chromatography to capture the ASO.  Degraded and partially degraded ASO was eluted with 0.4 M </a:t>
            </a:r>
            <a:r>
              <a:rPr lang="en-US" sz="2000" dirty="0" err="1" smtClean="0">
                <a:latin typeface="Arial" panose="020B0604020202020204" pitchFamily="34" charset="0"/>
                <a:cs typeface="Arial" panose="020B0604020202020204" pitchFamily="34" charset="0"/>
              </a:rPr>
              <a:t>NaCl</a:t>
            </a:r>
            <a:r>
              <a:rPr lang="en-US" sz="2000" dirty="0" smtClean="0">
                <a:latin typeface="Arial" panose="020B0604020202020204" pitchFamily="34" charset="0"/>
                <a:cs typeface="Arial" panose="020B0604020202020204" pitchFamily="34" charset="0"/>
              </a:rPr>
              <a:t> and intact ASO was eluted with 2.0 M </a:t>
            </a:r>
            <a:r>
              <a:rPr lang="en-US" sz="2000" dirty="0" err="1" smtClean="0">
                <a:latin typeface="Arial" panose="020B0604020202020204" pitchFamily="34" charset="0"/>
                <a:cs typeface="Arial" panose="020B0604020202020204" pitchFamily="34" charset="0"/>
              </a:rPr>
              <a:t>NaCl</a:t>
            </a:r>
            <a:r>
              <a:rPr lang="en-US" sz="2000" dirty="0" smtClean="0">
                <a:latin typeface="Arial" panose="020B0604020202020204" pitchFamily="34" charset="0"/>
                <a:cs typeface="Arial" panose="020B0604020202020204" pitchFamily="34" charset="0"/>
              </a:rPr>
              <a:t>.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The ratio of degraded to intact ASO was highest in the Stab2 expressing cell lines in contrast to the EV.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Left: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was assessed for </a:t>
            </a:r>
            <a:r>
              <a:rPr lang="en-US" sz="2000" dirty="0" err="1" smtClean="0">
                <a:latin typeface="Arial" panose="020B0604020202020204" pitchFamily="34" charset="0"/>
                <a:cs typeface="Arial" panose="020B0604020202020204" pitchFamily="34" charset="0"/>
              </a:rPr>
              <a:t>intrisic</a:t>
            </a:r>
            <a:r>
              <a:rPr lang="en-US" sz="2000" dirty="0" smtClean="0">
                <a:latin typeface="Arial" panose="020B0604020202020204" pitchFamily="34" charset="0"/>
                <a:cs typeface="Arial" panose="020B0604020202020204" pitchFamily="34" charset="0"/>
              </a:rPr>
              <a:t> degradation in the </a:t>
            </a:r>
            <a:r>
              <a:rPr lang="en-US" sz="2000" dirty="0" err="1" smtClean="0">
                <a:latin typeface="Arial" panose="020B0604020202020204" pitchFamily="34" charset="0"/>
                <a:cs typeface="Arial" panose="020B0604020202020204" pitchFamily="34" charset="0"/>
              </a:rPr>
              <a:t>prepartion</a:t>
            </a:r>
            <a:r>
              <a:rPr lang="en-US" sz="2000" dirty="0" smtClean="0">
                <a:latin typeface="Arial" panose="020B0604020202020204" pitchFamily="34" charset="0"/>
                <a:cs typeface="Arial" panose="020B0604020202020204" pitchFamily="34" charset="0"/>
              </a:rPr>
              <a:t> indicated that at least 80% was intact (black bars).  Mice were injected with 1.0 mg/kg </a:t>
            </a:r>
            <a:r>
              <a:rPr lang="en-US" sz="2000" baseline="30000" dirty="0" smtClean="0">
                <a:latin typeface="Arial" panose="020B0604020202020204" pitchFamily="34" charset="0"/>
                <a:cs typeface="Arial" panose="020B0604020202020204" pitchFamily="34" charset="0"/>
              </a:rPr>
              <a:t>125</a:t>
            </a:r>
            <a:r>
              <a:rPr lang="en-US" sz="2000" dirty="0" smtClean="0">
                <a:latin typeface="Arial" panose="020B0604020202020204" pitchFamily="34" charset="0"/>
                <a:cs typeface="Arial" panose="020B0604020202020204" pitchFamily="34" charset="0"/>
              </a:rPr>
              <a:t>I-ASO and urine was collected over a 2 </a:t>
            </a:r>
            <a:r>
              <a:rPr lang="en-US" sz="2000" dirty="0" err="1" smtClean="0">
                <a:latin typeface="Arial" panose="020B0604020202020204" pitchFamily="34" charset="0"/>
                <a:cs typeface="Arial" panose="020B0604020202020204" pitchFamily="34" charset="0"/>
              </a:rPr>
              <a:t>hr</a:t>
            </a:r>
            <a:r>
              <a:rPr lang="en-US" sz="2000" dirty="0" smtClean="0">
                <a:latin typeface="Arial" panose="020B0604020202020204" pitchFamily="34" charset="0"/>
                <a:cs typeface="Arial" panose="020B0604020202020204" pitchFamily="34" charset="0"/>
              </a:rPr>
              <a:t> period resulting in the majority of ASO in urine is degraded.</a:t>
            </a:r>
            <a:endParaRPr lang="en-US" sz="3200" b="1" dirty="0">
              <a:solidFill>
                <a:srgbClr val="0070C0"/>
              </a:solidFill>
              <a:latin typeface="Arial" panose="020B0604020202020204" pitchFamily="34" charset="0"/>
              <a:cs typeface="Arial" panose="020B0604020202020204" pitchFamily="34" charset="0"/>
            </a:endParaRPr>
          </a:p>
        </p:txBody>
      </p:sp>
      <p:sp>
        <p:nvSpPr>
          <p:cNvPr id="35" name="TextBox 34"/>
          <p:cNvSpPr txBox="1"/>
          <p:nvPr/>
        </p:nvSpPr>
        <p:spPr>
          <a:xfrm>
            <a:off x="32994600" y="26822400"/>
            <a:ext cx="7924800" cy="1508105"/>
          </a:xfrm>
          <a:prstGeom prst="rect">
            <a:avLst/>
          </a:prstGeom>
          <a:noFill/>
        </p:spPr>
        <p:txBody>
          <a:bodyPr wrap="square" rtlCol="0">
            <a:spAutoFit/>
          </a:bodyPr>
          <a:lstStyle/>
          <a:p>
            <a:r>
              <a:rPr lang="en-US" sz="3200" b="1" dirty="0" smtClean="0">
                <a:solidFill>
                  <a:srgbClr val="0070C0"/>
                </a:solidFill>
                <a:latin typeface="Arial" panose="020B0604020202020204" pitchFamily="34" charset="0"/>
                <a:cs typeface="Arial" panose="020B0604020202020204" pitchFamily="34" charset="0"/>
              </a:rPr>
              <a:t>Fig. 11:</a:t>
            </a:r>
            <a:r>
              <a:rPr lang="en-US" sz="2000" b="1" dirty="0" smtClean="0">
                <a:latin typeface="Arial" panose="020B0604020202020204" pitchFamily="34" charset="0"/>
                <a:cs typeface="Arial" panose="020B0604020202020204" pitchFamily="34" charset="0"/>
              </a:rPr>
              <a:t>  Efficient gene expression knockdown in Stabilin-expressing cells. </a:t>
            </a:r>
            <a:r>
              <a:rPr lang="en-US" sz="2000" dirty="0" smtClean="0">
                <a:latin typeface="Arial" panose="020B0604020202020204" pitchFamily="34" charset="0"/>
                <a:cs typeface="Arial" panose="020B0604020202020204" pitchFamily="34" charset="0"/>
              </a:rPr>
              <a:t> All four cell lines were incubated with 0.001-100 </a:t>
            </a:r>
            <a:r>
              <a:rPr lang="en-US" sz="2000" dirty="0" err="1" smtClean="0">
                <a:latin typeface="Symbol" panose="05050102010706020507" pitchFamily="18" charset="2"/>
                <a:cs typeface="Arial" panose="020B0604020202020204" pitchFamily="34" charset="0"/>
              </a:rPr>
              <a:t>m</a:t>
            </a:r>
            <a:r>
              <a:rPr lang="en-US" sz="2000" dirty="0" err="1" smtClean="0">
                <a:latin typeface="Arial" panose="020B0604020202020204" pitchFamily="34" charset="0"/>
                <a:cs typeface="Arial" panose="020B0604020202020204" pitchFamily="34" charset="0"/>
              </a:rPr>
              <a:t>M</a:t>
            </a:r>
            <a:r>
              <a:rPr lang="en-US" sz="2000" dirty="0" smtClean="0">
                <a:latin typeface="Arial" panose="020B0604020202020204" pitchFamily="34" charset="0"/>
                <a:cs typeface="Arial" panose="020B0604020202020204" pitchFamily="34" charset="0"/>
              </a:rPr>
              <a:t> ASO against </a:t>
            </a:r>
            <a:r>
              <a:rPr lang="en-US" sz="2000" i="1" dirty="0" smtClean="0">
                <a:latin typeface="Arial" panose="020B0604020202020204" pitchFamily="34" charset="0"/>
                <a:cs typeface="Arial" panose="020B0604020202020204" pitchFamily="34" charset="0"/>
              </a:rPr>
              <a:t>malat-1</a:t>
            </a:r>
            <a:r>
              <a:rPr lang="en-US" sz="2000" dirty="0" smtClean="0">
                <a:latin typeface="Arial" panose="020B0604020202020204" pitchFamily="34" charset="0"/>
                <a:cs typeface="Arial" panose="020B0604020202020204" pitchFamily="34" charset="0"/>
              </a:rPr>
              <a:t>, a long non-coding RNA, for </a:t>
            </a:r>
            <a:r>
              <a:rPr lang="en-US" sz="2000" b="1" dirty="0" smtClean="0">
                <a:solidFill>
                  <a:srgbClr val="00B050"/>
                </a:solidFill>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24 or </a:t>
            </a:r>
            <a:r>
              <a:rPr lang="en-US" sz="2000" b="1" dirty="0" smtClean="0">
                <a:solidFill>
                  <a:srgbClr val="00B050"/>
                </a:solidFill>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48 </a:t>
            </a:r>
            <a:r>
              <a:rPr lang="en-US" sz="2000" dirty="0" err="1" smtClean="0">
                <a:latin typeface="Arial" panose="020B0604020202020204" pitchFamily="34" charset="0"/>
                <a:cs typeface="Arial" panose="020B0604020202020204" pitchFamily="34" charset="0"/>
              </a:rPr>
              <a:t>hrs</a:t>
            </a:r>
            <a:r>
              <a:rPr lang="en-US" sz="2000" dirty="0" smtClean="0">
                <a:latin typeface="Arial" panose="020B0604020202020204" pitchFamily="34" charset="0"/>
                <a:cs typeface="Arial" panose="020B0604020202020204" pitchFamily="34" charset="0"/>
              </a:rPr>
              <a:t> and assessed for </a:t>
            </a:r>
            <a:r>
              <a:rPr lang="en-US" sz="2000" i="1" dirty="0" smtClean="0">
                <a:latin typeface="Arial" panose="020B0604020202020204" pitchFamily="34" charset="0"/>
                <a:cs typeface="Arial" panose="020B0604020202020204" pitchFamily="34" charset="0"/>
              </a:rPr>
              <a:t>malat-1</a:t>
            </a:r>
            <a:r>
              <a:rPr lang="en-US" sz="2000" dirty="0" smtClean="0">
                <a:latin typeface="Arial" panose="020B0604020202020204" pitchFamily="34" charset="0"/>
                <a:cs typeface="Arial" panose="020B0604020202020204" pitchFamily="34" charset="0"/>
              </a:rPr>
              <a:t> expression levels by qPCR.</a:t>
            </a:r>
            <a:endParaRPr lang="en-US" sz="3200" b="1" dirty="0">
              <a:solidFill>
                <a:srgbClr val="0070C0"/>
              </a:solidFill>
              <a:latin typeface="Arial" panose="020B0604020202020204" pitchFamily="34" charset="0"/>
              <a:cs typeface="Arial" panose="020B0604020202020204" pitchFamily="34" charset="0"/>
            </a:endParaRPr>
          </a:p>
        </p:txBody>
      </p:sp>
      <p:sp>
        <p:nvSpPr>
          <p:cNvPr id="36" name="TextBox 35"/>
          <p:cNvSpPr txBox="1"/>
          <p:nvPr/>
        </p:nvSpPr>
        <p:spPr>
          <a:xfrm>
            <a:off x="33451800" y="29252257"/>
            <a:ext cx="6857999" cy="6494085"/>
          </a:xfrm>
          <a:prstGeom prst="rect">
            <a:avLst/>
          </a:prstGeom>
          <a:noFill/>
        </p:spPr>
        <p:txBody>
          <a:bodyPr wrap="square" rtlCol="0">
            <a:spAutoFit/>
          </a:bodyPr>
          <a:lstStyle/>
          <a:p>
            <a:r>
              <a:rPr lang="en-US" sz="3200" b="1" dirty="0" smtClean="0">
                <a:solidFill>
                  <a:srgbClr val="FF0000"/>
                </a:solidFill>
                <a:latin typeface="Arial" panose="020B0604020202020204" pitchFamily="34" charset="0"/>
                <a:cs typeface="Arial" panose="020B0604020202020204" pitchFamily="34" charset="0"/>
              </a:rPr>
              <a:t>Conclusions</a:t>
            </a:r>
          </a:p>
          <a:p>
            <a:endParaRPr lang="en-US" sz="2400" b="1"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Liver is a primary site for ASO sequestration from blood</a:t>
            </a:r>
            <a:r>
              <a:rPr lang="en-US" sz="2400" b="1"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400" b="1" dirty="0" smtClean="0">
                <a:latin typeface="Arial" panose="020B0604020202020204" pitchFamily="34" charset="0"/>
                <a:cs typeface="Arial" panose="020B0604020202020204" pitchFamily="34" charset="0"/>
              </a:rPr>
              <a:t>Stabilin-1 and both Stabilin-2 receptors increased internalization of ASOs from the cell surface.</a:t>
            </a:r>
          </a:p>
          <a:p>
            <a:pPr marL="342900" indent="-342900">
              <a:buFont typeface="Arial" panose="020B0604020202020204" pitchFamily="34" charset="0"/>
              <a:buChar char="•"/>
            </a:pPr>
            <a:r>
              <a:rPr lang="en-US" sz="2400" b="1" dirty="0" smtClean="0">
                <a:latin typeface="Arial" panose="020B0604020202020204" pitchFamily="34" charset="0"/>
                <a:cs typeface="Arial" panose="020B0604020202020204" pitchFamily="34" charset="0"/>
              </a:rPr>
              <a:t>ASOs bind Stabilins via ionic bonding</a:t>
            </a:r>
          </a:p>
          <a:p>
            <a:pPr marL="342900" indent="-342900">
              <a:buFont typeface="Arial" panose="020B0604020202020204" pitchFamily="34" charset="0"/>
              <a:buChar char="•"/>
            </a:pPr>
            <a:r>
              <a:rPr lang="en-US" sz="2400" b="1" dirty="0" smtClean="0">
                <a:latin typeface="Arial" panose="020B0604020202020204" pitchFamily="34" charset="0"/>
                <a:cs typeface="Arial" panose="020B0604020202020204" pitchFamily="34" charset="0"/>
              </a:rPr>
              <a:t>ASOs composed of </a:t>
            </a:r>
            <a:r>
              <a:rPr lang="en-US" sz="2400" b="1" dirty="0" err="1" smtClean="0">
                <a:latin typeface="Arial" panose="020B0604020202020204" pitchFamily="34" charset="0"/>
                <a:cs typeface="Arial" panose="020B0604020202020204" pitchFamily="34" charset="0"/>
              </a:rPr>
              <a:t>phophorothioate</a:t>
            </a:r>
            <a:r>
              <a:rPr lang="en-US" sz="2400" b="1" dirty="0" smtClean="0">
                <a:latin typeface="Arial" panose="020B0604020202020204" pitchFamily="34" charset="0"/>
                <a:cs typeface="Arial" panose="020B0604020202020204" pitchFamily="34" charset="0"/>
              </a:rPr>
              <a:t> linkages and </a:t>
            </a:r>
            <a:r>
              <a:rPr lang="en-US" sz="2400" b="1" dirty="0" err="1" smtClean="0">
                <a:latin typeface="Arial" panose="020B0604020202020204" pitchFamily="34" charset="0"/>
                <a:cs typeface="Arial" panose="020B0604020202020204" pitchFamily="34" charset="0"/>
              </a:rPr>
              <a:t>methoxyethyl</a:t>
            </a:r>
            <a:r>
              <a:rPr lang="en-US" sz="2400" b="1" dirty="0" smtClean="0">
                <a:latin typeface="Arial" panose="020B0604020202020204" pitchFamily="34" charset="0"/>
                <a:cs typeface="Arial" panose="020B0604020202020204" pitchFamily="34" charset="0"/>
              </a:rPr>
              <a:t> modifications have higher affinities for the Stabilins than the </a:t>
            </a:r>
            <a:r>
              <a:rPr lang="en-US" sz="2400" b="1" dirty="0" err="1" smtClean="0">
                <a:latin typeface="Arial" panose="020B0604020202020204" pitchFamily="34" charset="0"/>
                <a:cs typeface="Arial" panose="020B0604020202020204" pitchFamily="34" charset="0"/>
              </a:rPr>
              <a:t>morpholinos</a:t>
            </a:r>
            <a:r>
              <a:rPr lang="en-US" sz="2400" b="1" dirty="0" smtClean="0">
                <a:latin typeface="Arial" panose="020B0604020202020204" pitchFamily="34" charset="0"/>
                <a:cs typeface="Arial" panose="020B0604020202020204" pitchFamily="34" charset="0"/>
              </a:rPr>
              <a:t> or phosphodiester ASOs.</a:t>
            </a:r>
          </a:p>
          <a:p>
            <a:pPr marL="342900" indent="-342900">
              <a:buFont typeface="Arial" panose="020B0604020202020204" pitchFamily="34" charset="0"/>
              <a:buChar char="•"/>
            </a:pPr>
            <a:r>
              <a:rPr lang="en-US" sz="2400" b="1" dirty="0" smtClean="0">
                <a:latin typeface="Arial" panose="020B0604020202020204" pitchFamily="34" charset="0"/>
                <a:cs typeface="Arial" panose="020B0604020202020204" pitchFamily="34" charset="0"/>
              </a:rPr>
              <a:t>Internalization by the Stabilin receptors increases lysosome delivery which is a dead-end for ASOs, but receptor internalization also enhances gene knock-down.</a:t>
            </a:r>
            <a:endParaRPr lang="en-US" sz="2400" b="1" dirty="0">
              <a:latin typeface="Arial" panose="020B0604020202020204" pitchFamily="34" charset="0"/>
              <a:cs typeface="Arial" panose="020B0604020202020204" pitchFamily="34" charset="0"/>
            </a:endParaRPr>
          </a:p>
        </p:txBody>
      </p:sp>
      <p:sp>
        <p:nvSpPr>
          <p:cNvPr id="38" name="TextBox 37"/>
          <p:cNvSpPr txBox="1"/>
          <p:nvPr/>
        </p:nvSpPr>
        <p:spPr>
          <a:xfrm>
            <a:off x="37414200" y="229362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60" name="TextBox 59"/>
          <p:cNvSpPr txBox="1"/>
          <p:nvPr/>
        </p:nvSpPr>
        <p:spPr>
          <a:xfrm>
            <a:off x="32766000" y="229362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61" name="TextBox 60"/>
          <p:cNvSpPr txBox="1"/>
          <p:nvPr/>
        </p:nvSpPr>
        <p:spPr>
          <a:xfrm>
            <a:off x="27355800" y="149352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62" name="TextBox 61"/>
          <p:cNvSpPr txBox="1"/>
          <p:nvPr/>
        </p:nvSpPr>
        <p:spPr>
          <a:xfrm>
            <a:off x="23317200" y="27279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63" name="TextBox 62"/>
          <p:cNvSpPr txBox="1"/>
          <p:nvPr/>
        </p:nvSpPr>
        <p:spPr>
          <a:xfrm>
            <a:off x="36880800" y="152400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64" name="TextBox 63"/>
          <p:cNvSpPr txBox="1"/>
          <p:nvPr/>
        </p:nvSpPr>
        <p:spPr>
          <a:xfrm>
            <a:off x="23164800" y="149352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65" name="TextBox 64"/>
          <p:cNvSpPr txBox="1"/>
          <p:nvPr/>
        </p:nvSpPr>
        <p:spPr>
          <a:xfrm>
            <a:off x="32766000" y="152400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67" name="TextBox 66"/>
          <p:cNvSpPr txBox="1"/>
          <p:nvPr/>
        </p:nvSpPr>
        <p:spPr>
          <a:xfrm>
            <a:off x="13563600" y="157734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68" name="TextBox 67"/>
          <p:cNvSpPr txBox="1"/>
          <p:nvPr/>
        </p:nvSpPr>
        <p:spPr>
          <a:xfrm>
            <a:off x="12877800" y="275844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69" name="TextBox 68"/>
          <p:cNvSpPr txBox="1"/>
          <p:nvPr/>
        </p:nvSpPr>
        <p:spPr>
          <a:xfrm>
            <a:off x="17526000" y="275844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70" name="TextBox 69"/>
          <p:cNvSpPr txBox="1"/>
          <p:nvPr/>
        </p:nvSpPr>
        <p:spPr>
          <a:xfrm>
            <a:off x="17678400" y="157734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71" name="TextBox 70"/>
          <p:cNvSpPr txBox="1"/>
          <p:nvPr/>
        </p:nvSpPr>
        <p:spPr>
          <a:xfrm>
            <a:off x="13563600" y="19278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C.</a:t>
            </a:r>
            <a:endParaRPr lang="en-US" sz="3200" b="1" dirty="0">
              <a:solidFill>
                <a:srgbClr val="00B050"/>
              </a:solidFill>
              <a:latin typeface="Arial" panose="020B0604020202020204" pitchFamily="34" charset="0"/>
              <a:cs typeface="Arial" panose="020B0604020202020204" pitchFamily="34" charset="0"/>
            </a:endParaRPr>
          </a:p>
        </p:txBody>
      </p:sp>
      <p:sp>
        <p:nvSpPr>
          <p:cNvPr id="72" name="TextBox 71"/>
          <p:cNvSpPr txBox="1"/>
          <p:nvPr/>
        </p:nvSpPr>
        <p:spPr>
          <a:xfrm>
            <a:off x="17678400" y="19278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D.</a:t>
            </a:r>
            <a:endParaRPr lang="en-US" sz="3200" b="1" dirty="0">
              <a:solidFill>
                <a:srgbClr val="00B050"/>
              </a:solidFill>
              <a:latin typeface="Arial" panose="020B0604020202020204" pitchFamily="34" charset="0"/>
              <a:cs typeface="Arial" panose="020B0604020202020204" pitchFamily="34" charset="0"/>
            </a:endParaRPr>
          </a:p>
        </p:txBody>
      </p:sp>
      <p:sp>
        <p:nvSpPr>
          <p:cNvPr id="73" name="TextBox 72"/>
          <p:cNvSpPr txBox="1"/>
          <p:nvPr/>
        </p:nvSpPr>
        <p:spPr>
          <a:xfrm>
            <a:off x="16611600" y="7086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74" name="TextBox 73"/>
          <p:cNvSpPr txBox="1"/>
          <p:nvPr/>
        </p:nvSpPr>
        <p:spPr>
          <a:xfrm>
            <a:off x="20269200" y="7086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B.</a:t>
            </a:r>
            <a:endParaRPr lang="en-US" sz="3200" b="1" dirty="0">
              <a:solidFill>
                <a:srgbClr val="00B050"/>
              </a:solidFill>
              <a:latin typeface="Arial" panose="020B0604020202020204" pitchFamily="34" charset="0"/>
              <a:cs typeface="Arial" panose="020B0604020202020204" pitchFamily="34" charset="0"/>
            </a:endParaRPr>
          </a:p>
        </p:txBody>
      </p:sp>
      <p:sp>
        <p:nvSpPr>
          <p:cNvPr id="75" name="TextBox 74"/>
          <p:cNvSpPr txBox="1"/>
          <p:nvPr/>
        </p:nvSpPr>
        <p:spPr>
          <a:xfrm>
            <a:off x="16611600" y="10134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C.</a:t>
            </a:r>
            <a:endParaRPr lang="en-US" sz="3200" b="1" dirty="0">
              <a:solidFill>
                <a:srgbClr val="00B050"/>
              </a:solidFill>
              <a:latin typeface="Arial" panose="020B0604020202020204" pitchFamily="34" charset="0"/>
              <a:cs typeface="Arial" panose="020B0604020202020204" pitchFamily="34" charset="0"/>
            </a:endParaRPr>
          </a:p>
        </p:txBody>
      </p:sp>
      <p:sp>
        <p:nvSpPr>
          <p:cNvPr id="76" name="TextBox 75"/>
          <p:cNvSpPr txBox="1"/>
          <p:nvPr/>
        </p:nvSpPr>
        <p:spPr>
          <a:xfrm>
            <a:off x="20269200" y="10134600"/>
            <a:ext cx="595035" cy="584775"/>
          </a:xfrm>
          <a:prstGeom prst="rect">
            <a:avLst/>
          </a:prstGeom>
          <a:noFill/>
        </p:spPr>
        <p:txBody>
          <a:bodyPr wrap="none" rtlCol="0">
            <a:spAutoFit/>
          </a:bodyPr>
          <a:lstStyle/>
          <a:p>
            <a:r>
              <a:rPr lang="en-US" sz="3200" b="1" dirty="0" smtClean="0">
                <a:solidFill>
                  <a:srgbClr val="00B050"/>
                </a:solidFill>
                <a:latin typeface="Arial" panose="020B0604020202020204" pitchFamily="34" charset="0"/>
                <a:cs typeface="Arial" panose="020B0604020202020204" pitchFamily="34" charset="0"/>
              </a:rPr>
              <a:t>D.</a:t>
            </a:r>
            <a:endParaRPr lang="en-US" sz="3200" b="1" dirty="0">
              <a:solidFill>
                <a:srgbClr val="00B050"/>
              </a:solidFill>
              <a:latin typeface="Arial" panose="020B0604020202020204" pitchFamily="34" charset="0"/>
              <a:cs typeface="Arial" panose="020B0604020202020204" pitchFamily="34" charset="0"/>
            </a:endParaRPr>
          </a:p>
        </p:txBody>
      </p:sp>
      <p:sp>
        <p:nvSpPr>
          <p:cNvPr id="23" name="TextBox 22"/>
          <p:cNvSpPr txBox="1"/>
          <p:nvPr/>
        </p:nvSpPr>
        <p:spPr>
          <a:xfrm>
            <a:off x="13220468" y="33883584"/>
            <a:ext cx="8147469" cy="1877437"/>
          </a:xfrm>
          <a:prstGeom prst="rect">
            <a:avLst/>
          </a:prstGeom>
          <a:noFill/>
        </p:spPr>
        <p:txBody>
          <a:bodyPr wrap="square" rtlCol="0">
            <a:spAutoFit/>
          </a:bodyPr>
          <a:lstStyle/>
          <a:p>
            <a:r>
              <a:rPr lang="en-US" sz="3200" b="1" dirty="0" smtClean="0">
                <a:solidFill>
                  <a:srgbClr val="FF0000"/>
                </a:solidFill>
                <a:latin typeface="Arial" panose="020B0604020202020204" pitchFamily="34" charset="0"/>
                <a:cs typeface="Arial" panose="020B0604020202020204" pitchFamily="34" charset="0"/>
              </a:rPr>
              <a:t>Funding Sources</a:t>
            </a:r>
            <a:r>
              <a:rPr lang="en-US" sz="3200" dirty="0" smtClean="0">
                <a:solidFill>
                  <a:srgbClr val="FF0000"/>
                </a:solidFill>
              </a:rPr>
              <a:t>:  </a:t>
            </a:r>
            <a:endParaRPr lang="en-US" sz="2000" b="1" dirty="0" smtClean="0"/>
          </a:p>
          <a:p>
            <a:r>
              <a:rPr lang="en-US" sz="2000" b="1" dirty="0" smtClean="0">
                <a:latin typeface="Arial" panose="020B0604020202020204" pitchFamily="34" charset="0"/>
                <a:cs typeface="Arial" panose="020B0604020202020204" pitchFamily="34" charset="0"/>
              </a:rPr>
              <a:t>National Institutes of Health – NHLBI R01 </a:t>
            </a:r>
            <a:r>
              <a:rPr lang="en-US" sz="2000" b="1" dirty="0">
                <a:latin typeface="Arial" panose="020B0604020202020204" pitchFamily="34" charset="0"/>
                <a:cs typeface="Arial" panose="020B0604020202020204" pitchFamily="34" charset="0"/>
              </a:rPr>
              <a:t>5R01HL094463-07</a:t>
            </a:r>
            <a:r>
              <a:rPr lang="en-US" sz="3200" dirty="0"/>
              <a:t> </a:t>
            </a:r>
            <a:endParaRPr lang="en-US" sz="3200" dirty="0" smtClean="0"/>
          </a:p>
          <a:p>
            <a:r>
              <a:rPr lang="en-US" sz="2000" b="1" dirty="0" smtClean="0">
                <a:latin typeface="Arial" panose="020B0604020202020204" pitchFamily="34" charset="0"/>
                <a:cs typeface="Arial" panose="020B0604020202020204" pitchFamily="34" charset="0"/>
              </a:rPr>
              <a:t>University of Nebraska Undergraduate Creative Activities and Research Experience (UCARE).</a:t>
            </a:r>
            <a:r>
              <a:rPr lang="en-US" sz="3200" b="1" dirty="0" smtClean="0"/>
              <a:t> </a:t>
            </a:r>
            <a:endParaRPr lang="en-US" sz="3200" b="1" dirty="0"/>
          </a:p>
        </p:txBody>
      </p:sp>
      <p:cxnSp>
        <p:nvCxnSpPr>
          <p:cNvPr id="33" name="Straight Connector 32"/>
          <p:cNvCxnSpPr/>
          <p:nvPr/>
        </p:nvCxnSpPr>
        <p:spPr>
          <a:xfrm>
            <a:off x="12333143" y="6146512"/>
            <a:ext cx="0" cy="30162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2250400" y="6032212"/>
            <a:ext cx="0" cy="30162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2564243" y="6146512"/>
            <a:ext cx="0" cy="30162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2333143" y="15549371"/>
            <a:ext cx="99172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332969" y="27506825"/>
            <a:ext cx="99172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366378" y="33767909"/>
            <a:ext cx="99172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22313713" y="14848921"/>
            <a:ext cx="102505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22250400" y="20970307"/>
            <a:ext cx="103138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2250226" y="33275989"/>
            <a:ext cx="102505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2537400" y="14859000"/>
            <a:ext cx="8202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33400" y="16535400"/>
            <a:ext cx="117973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4603482" y="33614328"/>
            <a:ext cx="5544018" cy="1200329"/>
          </a:xfrm>
          <a:prstGeom prst="rect">
            <a:avLst/>
          </a:prstGeom>
          <a:noFill/>
        </p:spPr>
        <p:txBody>
          <a:bodyPr wrap="none" rtlCol="0">
            <a:spAutoFit/>
          </a:bodyPr>
          <a:lstStyle/>
          <a:p>
            <a:r>
              <a:rPr lang="en-US" sz="1800" b="1" dirty="0" smtClean="0">
                <a:latin typeface="Arial" panose="020B0604020202020204" pitchFamily="34" charset="0"/>
                <a:cs typeface="Arial" panose="020B0604020202020204" pitchFamily="34" charset="0"/>
              </a:rPr>
              <a:t>Contact information of main authors:</a:t>
            </a:r>
          </a:p>
          <a:p>
            <a:r>
              <a:rPr lang="en-US" sz="1800" dirty="0" smtClean="0">
                <a:latin typeface="Arial" panose="020B0604020202020204" pitchFamily="34" charset="0"/>
                <a:cs typeface="Arial" panose="020B0604020202020204" pitchFamily="34" charset="0"/>
              </a:rPr>
              <a:t>Edward Harris, Univ. of Nebraska, </a:t>
            </a:r>
            <a:r>
              <a:rPr lang="en-US" sz="1800" dirty="0" smtClean="0">
                <a:latin typeface="Arial" panose="020B0604020202020204" pitchFamily="34" charset="0"/>
                <a:cs typeface="Arial" panose="020B0604020202020204" pitchFamily="34" charset="0"/>
                <a:hlinkClick r:id="rId27"/>
              </a:rPr>
              <a:t>eharris5@unl.edu</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Punit Seth, Isis Pharmaceuticals, </a:t>
            </a:r>
            <a:r>
              <a:rPr lang="en-US" sz="1800" dirty="0" smtClean="0">
                <a:latin typeface="Arial" panose="020B0604020202020204" pitchFamily="34" charset="0"/>
                <a:cs typeface="Arial" panose="020B0604020202020204" pitchFamily="34" charset="0"/>
                <a:hlinkClick r:id="rId28"/>
              </a:rPr>
              <a:t>pseth@isisph.com</a:t>
            </a:r>
            <a:endParaRPr lang="en-US" sz="18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p:txBody>
      </p:sp>
      <p:sp>
        <p:nvSpPr>
          <p:cNvPr id="49" name="TextBox 48"/>
          <p:cNvSpPr txBox="1"/>
          <p:nvPr/>
        </p:nvSpPr>
        <p:spPr>
          <a:xfrm>
            <a:off x="23549566" y="35576355"/>
            <a:ext cx="7045518" cy="369332"/>
          </a:xfrm>
          <a:prstGeom prst="rect">
            <a:avLst/>
          </a:prstGeom>
          <a:noFill/>
        </p:spPr>
        <p:txBody>
          <a:bodyPr wrap="none" rtlCol="0">
            <a:spAutoFit/>
          </a:bodyPr>
          <a:lstStyle/>
          <a:p>
            <a:r>
              <a:rPr lang="en-US" sz="1800" dirty="0" smtClean="0">
                <a:latin typeface="Arial" panose="020B0604020202020204" pitchFamily="34" charset="0"/>
                <a:cs typeface="Arial" panose="020B0604020202020204" pitchFamily="34" charset="0"/>
              </a:rPr>
              <a:t>There are no financial disclosers to report associated with this work</a:t>
            </a:r>
            <a:endParaRPr lang="en-US" sz="1800" dirty="0">
              <a:latin typeface="Arial" panose="020B0604020202020204" pitchFamily="34" charset="0"/>
              <a:cs typeface="Arial" panose="020B0604020202020204" pitchFamily="34" charset="0"/>
            </a:endParaRPr>
          </a:p>
        </p:txBody>
      </p:sp>
      <p:cxnSp>
        <p:nvCxnSpPr>
          <p:cNvPr id="85" name="Straight Connector 84"/>
          <p:cNvCxnSpPr/>
          <p:nvPr/>
        </p:nvCxnSpPr>
        <p:spPr>
          <a:xfrm>
            <a:off x="535608" y="23980409"/>
            <a:ext cx="117973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637996" y="20160112"/>
            <a:ext cx="11158216" cy="3354765"/>
            <a:chOff x="637996" y="20160112"/>
            <a:chExt cx="11158216" cy="3354765"/>
          </a:xfrm>
        </p:grpSpPr>
        <p:sp>
          <p:nvSpPr>
            <p:cNvPr id="12" name="TextBox 11"/>
            <p:cNvSpPr txBox="1"/>
            <p:nvPr/>
          </p:nvSpPr>
          <p:spPr>
            <a:xfrm>
              <a:off x="637996" y="20160112"/>
              <a:ext cx="11158216" cy="3354765"/>
            </a:xfrm>
            <a:prstGeom prst="rect">
              <a:avLst/>
            </a:prstGeom>
            <a:noFill/>
          </p:spPr>
          <p:txBody>
            <a:bodyPr wrap="square" rtlCol="0">
              <a:spAutoFit/>
            </a:bodyPr>
            <a:lstStyle/>
            <a:p>
              <a:r>
                <a:rPr lang="en-US" sz="3200" b="1" dirty="0" smtClean="0">
                  <a:solidFill>
                    <a:srgbClr val="0070C0"/>
                  </a:solidFill>
                  <a:latin typeface="Arial" pitchFamily="34" charset="0"/>
                  <a:cs typeface="Arial" pitchFamily="34" charset="0"/>
                </a:rPr>
                <a:t>Fig. 1:  </a:t>
              </a:r>
              <a:r>
                <a:rPr lang="en-US" sz="2000" b="1" dirty="0" smtClean="0">
                  <a:latin typeface="Arial" pitchFamily="34" charset="0"/>
                  <a:cs typeface="Arial" pitchFamily="34" charset="0"/>
                </a:rPr>
                <a:t>The Stabilin receptors.  </a:t>
              </a:r>
              <a:r>
                <a:rPr lang="en-US" sz="2000" dirty="0" smtClean="0">
                  <a:latin typeface="Arial" pitchFamily="34" charset="0"/>
                  <a:cs typeface="Arial" pitchFamily="34" charset="0"/>
                </a:rPr>
                <a:t>Stab1 and Stab2 are expressed in endothelium of liver, lymph node, spleen and bone marrow.  Both receptors are comprised of the same domain organization, although Stab1 does not have a functional LINK domain and cannot be categorized as a </a:t>
              </a:r>
              <a:r>
                <a:rPr lang="en-US" sz="2000" dirty="0" err="1" smtClean="0">
                  <a:latin typeface="Arial" pitchFamily="34" charset="0"/>
                  <a:cs typeface="Arial" pitchFamily="34" charset="0"/>
                </a:rPr>
                <a:t>hyalectin</a:t>
              </a:r>
              <a:r>
                <a:rPr lang="en-US" sz="2000" dirty="0" smtClean="0">
                  <a:latin typeface="Arial" pitchFamily="34" charset="0"/>
                  <a:cs typeface="Arial" pitchFamily="34" charset="0"/>
                </a:rPr>
                <a:t>.  Both receptors bind to heparin, GDF-15, phosphatidylserine, advanced </a:t>
              </a:r>
              <a:r>
                <a:rPr lang="en-US" sz="2000" dirty="0" err="1" smtClean="0">
                  <a:latin typeface="Arial" pitchFamily="34" charset="0"/>
                  <a:cs typeface="Arial" pitchFamily="34" charset="0"/>
                </a:rPr>
                <a:t>glycation</a:t>
              </a:r>
              <a:r>
                <a:rPr lang="en-US" sz="2000" dirty="0" smtClean="0">
                  <a:latin typeface="Arial" pitchFamily="34" charset="0"/>
                  <a:cs typeface="Arial" pitchFamily="34" charset="0"/>
                </a:rPr>
                <a:t> end-products (AGE), and modified LDL.  Individually, Stab1 binds to </a:t>
              </a:r>
              <a:r>
                <a:rPr lang="en-US" sz="2000" dirty="0" err="1" smtClean="0">
                  <a:latin typeface="Arial" pitchFamily="34" charset="0"/>
                  <a:cs typeface="Arial" pitchFamily="34" charset="0"/>
                </a:rPr>
                <a:t>lactogen</a:t>
              </a:r>
              <a:r>
                <a:rPr lang="en-US" sz="2000" dirty="0" smtClean="0">
                  <a:latin typeface="Arial" pitchFamily="34" charset="0"/>
                  <a:cs typeface="Arial" pitchFamily="34" charset="0"/>
                </a:rPr>
                <a:t> and SPARC and Stab2 binds with HA, CS, and collagen pro-peptides.  Neither receptor binds natural DNA or RNA with phosphodiester backbones.  Both receptors undergo proteolytic cleavage/maturation with Stab1 expressed as isomers of nearly the same size in a 1:1 ratio and Stab2 expressed as 315- and 190-kDa receptors in a 5:1 to 2:1 ratio depending on the tissue.      = EGF domain,        = Fas-1 domain,        = transmembrane domain,        = Link domain</a:t>
              </a:r>
            </a:p>
          </p:txBody>
        </p:sp>
        <p:sp>
          <p:nvSpPr>
            <p:cNvPr id="17" name="Oval 16"/>
            <p:cNvSpPr/>
            <p:nvPr/>
          </p:nvSpPr>
          <p:spPr>
            <a:xfrm>
              <a:off x="8458200" y="22864754"/>
              <a:ext cx="177800" cy="179701"/>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rot="5400000">
              <a:off x="10678452" y="22838610"/>
              <a:ext cx="145887" cy="273870"/>
            </a:xfrm>
            <a:prstGeom prst="triangle">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743200" y="23206449"/>
              <a:ext cx="45719" cy="30078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6048285" y="23173172"/>
              <a:ext cx="337637" cy="200421"/>
            </a:xfrm>
            <a:prstGeom prst="roundRect">
              <a:avLst/>
            </a:prstGeom>
            <a:solidFill>
              <a:srgbClr val="00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9" name="Straight Connector 88"/>
          <p:cNvCxnSpPr/>
          <p:nvPr/>
        </p:nvCxnSpPr>
        <p:spPr>
          <a:xfrm>
            <a:off x="32564243" y="28781829"/>
            <a:ext cx="8202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2537400" y="22707600"/>
            <a:ext cx="82027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a:blip r:embed="rId29"/>
          <a:stretch>
            <a:fillRect/>
          </a:stretch>
        </p:blipFill>
        <p:spPr>
          <a:xfrm>
            <a:off x="33107943" y="6324600"/>
            <a:ext cx="3733800" cy="2667000"/>
          </a:xfrm>
          <a:prstGeom prst="rect">
            <a:avLst/>
          </a:prstGeom>
        </p:spPr>
      </p:pic>
      <p:pic>
        <p:nvPicPr>
          <p:cNvPr id="45" name="Picture 44"/>
          <p:cNvPicPr>
            <a:picLocks noChangeAspect="1"/>
          </p:cNvPicPr>
          <p:nvPr/>
        </p:nvPicPr>
        <p:blipFill>
          <a:blip r:embed="rId30"/>
          <a:stretch>
            <a:fillRect/>
          </a:stretch>
        </p:blipFill>
        <p:spPr>
          <a:xfrm>
            <a:off x="37261801" y="6324599"/>
            <a:ext cx="3886200" cy="2667001"/>
          </a:xfrm>
          <a:prstGeom prst="rect">
            <a:avLst/>
          </a:prstGeom>
        </p:spPr>
      </p:pic>
      <p:pic>
        <p:nvPicPr>
          <p:cNvPr id="46" name="Picture 45"/>
          <p:cNvPicPr>
            <a:picLocks noChangeAspect="1"/>
          </p:cNvPicPr>
          <p:nvPr/>
        </p:nvPicPr>
        <p:blipFill>
          <a:blip r:embed="rId31"/>
          <a:stretch>
            <a:fillRect/>
          </a:stretch>
        </p:blipFill>
        <p:spPr>
          <a:xfrm>
            <a:off x="32994600" y="9296399"/>
            <a:ext cx="3847143" cy="2591696"/>
          </a:xfrm>
          <a:prstGeom prst="rect">
            <a:avLst/>
          </a:prstGeom>
        </p:spPr>
      </p:pic>
      <p:pic>
        <p:nvPicPr>
          <p:cNvPr id="47" name="Picture 46"/>
          <p:cNvPicPr>
            <a:picLocks noChangeAspect="1"/>
          </p:cNvPicPr>
          <p:nvPr/>
        </p:nvPicPr>
        <p:blipFill>
          <a:blip r:embed="rId32"/>
          <a:stretch>
            <a:fillRect/>
          </a:stretch>
        </p:blipFill>
        <p:spPr>
          <a:xfrm>
            <a:off x="37298943" y="9296399"/>
            <a:ext cx="3886200" cy="2590801"/>
          </a:xfrm>
          <a:prstGeom prst="rect">
            <a:avLst/>
          </a:prstGeom>
        </p:spPr>
      </p:pic>
      <p:sp>
        <p:nvSpPr>
          <p:cNvPr id="97" name="TextBox 96"/>
          <p:cNvSpPr txBox="1"/>
          <p:nvPr/>
        </p:nvSpPr>
        <p:spPr>
          <a:xfrm>
            <a:off x="32842200" y="6019800"/>
            <a:ext cx="595035" cy="584775"/>
          </a:xfrm>
          <a:prstGeom prst="rect">
            <a:avLst/>
          </a:prstGeom>
          <a:noFill/>
        </p:spPr>
        <p:txBody>
          <a:bodyPr wrap="none" rtlCol="0">
            <a:spAutoFit/>
          </a:bodyPr>
          <a:lst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a:lstStyle>
          <a:p>
            <a:r>
              <a:rPr lang="en-US" sz="3200" b="1" dirty="0" smtClean="0">
                <a:solidFill>
                  <a:srgbClr val="00B050"/>
                </a:solidFill>
                <a:latin typeface="Arial" panose="020B0604020202020204" pitchFamily="34" charset="0"/>
                <a:cs typeface="Arial" panose="020B0604020202020204" pitchFamily="34" charset="0"/>
              </a:rPr>
              <a:t>A.</a:t>
            </a:r>
            <a:endParaRPr lang="en-US" sz="3200" b="1" dirty="0">
              <a:solidFill>
                <a:srgbClr val="00B050"/>
              </a:solidFill>
              <a:latin typeface="Arial" panose="020B0604020202020204" pitchFamily="34" charset="0"/>
              <a:cs typeface="Arial" panose="020B0604020202020204" pitchFamily="34" charset="0"/>
            </a:endParaRPr>
          </a:p>
        </p:txBody>
      </p:sp>
      <p:sp>
        <p:nvSpPr>
          <p:cNvPr id="98" name="TextBox 97"/>
          <p:cNvSpPr txBox="1"/>
          <p:nvPr/>
        </p:nvSpPr>
        <p:spPr>
          <a:xfrm>
            <a:off x="37261800" y="6019800"/>
            <a:ext cx="595035" cy="584776"/>
          </a:xfrm>
          <a:prstGeom prst="rect">
            <a:avLst/>
          </a:prstGeom>
          <a:noFill/>
        </p:spPr>
        <p:txBody>
          <a:bodyPr wrap="none" rtlCol="0">
            <a:spAutoFit/>
          </a:bodyPr>
          <a:lst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a:lstStyle>
          <a:p>
            <a:r>
              <a:rPr lang="en-US" sz="3200" b="1" dirty="0">
                <a:solidFill>
                  <a:srgbClr val="00B050"/>
                </a:solidFill>
                <a:latin typeface="Arial" panose="020B0604020202020204" pitchFamily="34" charset="0"/>
                <a:cs typeface="Arial" panose="020B0604020202020204" pitchFamily="34" charset="0"/>
              </a:rPr>
              <a:t>B</a:t>
            </a:r>
            <a:r>
              <a:rPr lang="en-US" sz="3200" b="1" dirty="0" smtClean="0">
                <a:solidFill>
                  <a:srgbClr val="00B050"/>
                </a:solidFill>
                <a:latin typeface="Arial" panose="020B0604020202020204" pitchFamily="34" charset="0"/>
                <a:cs typeface="Arial" panose="020B0604020202020204" pitchFamily="34" charset="0"/>
              </a:rPr>
              <a:t>.</a:t>
            </a:r>
            <a:endParaRPr lang="en-US" sz="3200" b="1" dirty="0">
              <a:solidFill>
                <a:srgbClr val="00B050"/>
              </a:solidFill>
              <a:latin typeface="Arial" panose="020B0604020202020204" pitchFamily="34" charset="0"/>
              <a:cs typeface="Arial" panose="020B0604020202020204" pitchFamily="34" charset="0"/>
            </a:endParaRPr>
          </a:p>
        </p:txBody>
      </p:sp>
      <p:sp>
        <p:nvSpPr>
          <p:cNvPr id="99" name="TextBox 98"/>
          <p:cNvSpPr txBox="1"/>
          <p:nvPr/>
        </p:nvSpPr>
        <p:spPr>
          <a:xfrm>
            <a:off x="32803143" y="8991599"/>
            <a:ext cx="595035" cy="584776"/>
          </a:xfrm>
          <a:prstGeom prst="rect">
            <a:avLst/>
          </a:prstGeom>
          <a:noFill/>
        </p:spPr>
        <p:txBody>
          <a:bodyPr wrap="none" rtlCol="0">
            <a:spAutoFit/>
          </a:bodyPr>
          <a:lst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a:lstStyle>
          <a:p>
            <a:r>
              <a:rPr lang="en-US" sz="3200" b="1" dirty="0">
                <a:solidFill>
                  <a:srgbClr val="00B050"/>
                </a:solidFill>
                <a:latin typeface="Arial" panose="020B0604020202020204" pitchFamily="34" charset="0"/>
                <a:cs typeface="Arial" panose="020B0604020202020204" pitchFamily="34" charset="0"/>
              </a:rPr>
              <a:t>C</a:t>
            </a:r>
            <a:r>
              <a:rPr lang="en-US" sz="3200" b="1" dirty="0" smtClean="0">
                <a:solidFill>
                  <a:srgbClr val="00B050"/>
                </a:solidFill>
                <a:latin typeface="Arial" panose="020B0604020202020204" pitchFamily="34" charset="0"/>
                <a:cs typeface="Arial" panose="020B0604020202020204" pitchFamily="34" charset="0"/>
              </a:rPr>
              <a:t>.</a:t>
            </a:r>
            <a:endParaRPr lang="en-US" sz="3200" b="1" dirty="0">
              <a:solidFill>
                <a:srgbClr val="00B050"/>
              </a:solidFill>
              <a:latin typeface="Arial" panose="020B0604020202020204" pitchFamily="34" charset="0"/>
              <a:cs typeface="Arial" panose="020B0604020202020204" pitchFamily="34" charset="0"/>
            </a:endParaRPr>
          </a:p>
        </p:txBody>
      </p:sp>
      <p:sp>
        <p:nvSpPr>
          <p:cNvPr id="100" name="TextBox 99"/>
          <p:cNvSpPr txBox="1"/>
          <p:nvPr/>
        </p:nvSpPr>
        <p:spPr>
          <a:xfrm>
            <a:off x="37261800" y="8991600"/>
            <a:ext cx="595035" cy="584776"/>
          </a:xfrm>
          <a:prstGeom prst="rect">
            <a:avLst/>
          </a:prstGeom>
          <a:solidFill>
            <a:schemeClr val="bg1"/>
          </a:solidFill>
        </p:spPr>
        <p:txBody>
          <a:bodyPr wrap="none" rtlCol="0">
            <a:spAutoFit/>
          </a:bodyPr>
          <a:lstStyle>
            <a:defPPr>
              <a:defRPr lang="en-US"/>
            </a:defPPr>
            <a:lvl1pPr marL="0" algn="l" defTabSz="4441229" rtl="0" eaLnBrk="1" latinLnBrk="0" hangingPunct="1">
              <a:defRPr sz="8700" kern="1200">
                <a:solidFill>
                  <a:schemeClr val="tx1"/>
                </a:solidFill>
                <a:latin typeface="+mn-lt"/>
                <a:ea typeface="+mn-ea"/>
                <a:cs typeface="+mn-cs"/>
              </a:defRPr>
            </a:lvl1pPr>
            <a:lvl2pPr marL="2220615" algn="l" defTabSz="4441229" rtl="0" eaLnBrk="1" latinLnBrk="0" hangingPunct="1">
              <a:defRPr sz="8700" kern="1200">
                <a:solidFill>
                  <a:schemeClr val="tx1"/>
                </a:solidFill>
                <a:latin typeface="+mn-lt"/>
                <a:ea typeface="+mn-ea"/>
                <a:cs typeface="+mn-cs"/>
              </a:defRPr>
            </a:lvl2pPr>
            <a:lvl3pPr marL="4441229" algn="l" defTabSz="4441229" rtl="0" eaLnBrk="1" latinLnBrk="0" hangingPunct="1">
              <a:defRPr sz="8700" kern="1200">
                <a:solidFill>
                  <a:schemeClr val="tx1"/>
                </a:solidFill>
                <a:latin typeface="+mn-lt"/>
                <a:ea typeface="+mn-ea"/>
                <a:cs typeface="+mn-cs"/>
              </a:defRPr>
            </a:lvl3pPr>
            <a:lvl4pPr marL="6661844" algn="l" defTabSz="4441229" rtl="0" eaLnBrk="1" latinLnBrk="0" hangingPunct="1">
              <a:defRPr sz="8700" kern="1200">
                <a:solidFill>
                  <a:schemeClr val="tx1"/>
                </a:solidFill>
                <a:latin typeface="+mn-lt"/>
                <a:ea typeface="+mn-ea"/>
                <a:cs typeface="+mn-cs"/>
              </a:defRPr>
            </a:lvl4pPr>
            <a:lvl5pPr marL="8882459" algn="l" defTabSz="4441229" rtl="0" eaLnBrk="1" latinLnBrk="0" hangingPunct="1">
              <a:defRPr sz="8700" kern="1200">
                <a:solidFill>
                  <a:schemeClr val="tx1"/>
                </a:solidFill>
                <a:latin typeface="+mn-lt"/>
                <a:ea typeface="+mn-ea"/>
                <a:cs typeface="+mn-cs"/>
              </a:defRPr>
            </a:lvl5pPr>
            <a:lvl6pPr marL="11103074" algn="l" defTabSz="4441229" rtl="0" eaLnBrk="1" latinLnBrk="0" hangingPunct="1">
              <a:defRPr sz="8700" kern="1200">
                <a:solidFill>
                  <a:schemeClr val="tx1"/>
                </a:solidFill>
                <a:latin typeface="+mn-lt"/>
                <a:ea typeface="+mn-ea"/>
                <a:cs typeface="+mn-cs"/>
              </a:defRPr>
            </a:lvl6pPr>
            <a:lvl7pPr marL="13323688" algn="l" defTabSz="4441229" rtl="0" eaLnBrk="1" latinLnBrk="0" hangingPunct="1">
              <a:defRPr sz="8700" kern="1200">
                <a:solidFill>
                  <a:schemeClr val="tx1"/>
                </a:solidFill>
                <a:latin typeface="+mn-lt"/>
                <a:ea typeface="+mn-ea"/>
                <a:cs typeface="+mn-cs"/>
              </a:defRPr>
            </a:lvl7pPr>
            <a:lvl8pPr marL="15544303" algn="l" defTabSz="4441229" rtl="0" eaLnBrk="1" latinLnBrk="0" hangingPunct="1">
              <a:defRPr sz="8700" kern="1200">
                <a:solidFill>
                  <a:schemeClr val="tx1"/>
                </a:solidFill>
                <a:latin typeface="+mn-lt"/>
                <a:ea typeface="+mn-ea"/>
                <a:cs typeface="+mn-cs"/>
              </a:defRPr>
            </a:lvl8pPr>
            <a:lvl9pPr marL="17764917" algn="l" defTabSz="4441229" rtl="0" eaLnBrk="1" latinLnBrk="0" hangingPunct="1">
              <a:defRPr sz="8700" kern="1200">
                <a:solidFill>
                  <a:schemeClr val="tx1"/>
                </a:solidFill>
                <a:latin typeface="+mn-lt"/>
                <a:ea typeface="+mn-ea"/>
                <a:cs typeface="+mn-cs"/>
              </a:defRPr>
            </a:lvl9pPr>
          </a:lstStyle>
          <a:p>
            <a:r>
              <a:rPr lang="en-US" sz="3200" b="1" dirty="0">
                <a:solidFill>
                  <a:srgbClr val="00B050"/>
                </a:solidFill>
                <a:latin typeface="Arial" panose="020B0604020202020204" pitchFamily="34" charset="0"/>
                <a:cs typeface="Arial" panose="020B0604020202020204" pitchFamily="34" charset="0"/>
              </a:rPr>
              <a:t>D</a:t>
            </a:r>
            <a:r>
              <a:rPr lang="en-US" sz="3200" b="1" dirty="0" smtClean="0">
                <a:solidFill>
                  <a:srgbClr val="00B050"/>
                </a:solidFill>
                <a:latin typeface="Arial" panose="020B0604020202020204" pitchFamily="34" charset="0"/>
                <a:cs typeface="Arial" panose="020B0604020202020204" pitchFamily="34" charset="0"/>
              </a:rPr>
              <a:t>.</a:t>
            </a:r>
            <a:endParaRPr lang="en-US" sz="3200" b="1" dirty="0">
              <a:solidFill>
                <a:srgbClr val="00B050"/>
              </a:solidFill>
              <a:latin typeface="Arial" panose="020B0604020202020204" pitchFamily="34" charset="0"/>
              <a:cs typeface="Arial" panose="020B0604020202020204" pitchFamily="34" charset="0"/>
            </a:endParaRPr>
          </a:p>
        </p:txBody>
      </p:sp>
      <p:sp>
        <p:nvSpPr>
          <p:cNvPr id="52" name="TextBox 51"/>
          <p:cNvSpPr txBox="1"/>
          <p:nvPr/>
        </p:nvSpPr>
        <p:spPr>
          <a:xfrm>
            <a:off x="32842200" y="12344400"/>
            <a:ext cx="7848600" cy="2123658"/>
          </a:xfrm>
          <a:prstGeom prst="rect">
            <a:avLst/>
          </a:prstGeom>
          <a:noFill/>
        </p:spPr>
        <p:txBody>
          <a:bodyPr wrap="square" rtlCol="0">
            <a:spAutoFit/>
          </a:bodyPr>
          <a:lstStyle/>
          <a:p>
            <a:r>
              <a:rPr lang="en-US" sz="3200" b="1" dirty="0">
                <a:solidFill>
                  <a:srgbClr val="0070C0"/>
                </a:solidFill>
                <a:latin typeface="Arial" panose="020B0604020202020204" pitchFamily="34" charset="0"/>
                <a:cs typeface="Arial" panose="020B0604020202020204" pitchFamily="34" charset="0"/>
              </a:rPr>
              <a:t>Fig. 9</a:t>
            </a:r>
            <a:r>
              <a:rPr lang="en-US" sz="3200" b="1" dirty="0" smtClean="0">
                <a:solidFill>
                  <a:srgbClr val="0070C0"/>
                </a:solidFill>
                <a:latin typeface="Arial" panose="020B0604020202020204" pitchFamily="34" charset="0"/>
                <a:cs typeface="Arial" panose="020B0604020202020204" pitchFamily="34" charset="0"/>
              </a:rPr>
              <a:t>:</a:t>
            </a:r>
            <a:r>
              <a:rPr lang="en-US" sz="2000" b="1" dirty="0" smtClean="0">
                <a:solidFill>
                  <a:srgbClr val="000000"/>
                </a:solidFill>
                <a:latin typeface="Arial" panose="020B0604020202020204" pitchFamily="34" charset="0"/>
                <a:cs typeface="Arial" panose="020B0604020202020204" pitchFamily="34" charset="0"/>
              </a:rPr>
              <a:t> Endocytosis with Drug Inhibitors.</a:t>
            </a:r>
          </a:p>
          <a:p>
            <a:r>
              <a:rPr lang="en-US" sz="2000" dirty="0" smtClean="0">
                <a:solidFill>
                  <a:srgbClr val="000000"/>
                </a:solidFill>
              </a:rPr>
              <a:t>Endocytosis of 0.1 µM 125I-ASO in EV (A), Stabilin-1 (B), 315-HARE (C), and 190-HARE (D) cell lines at one time point (90 </a:t>
            </a:r>
            <a:r>
              <a:rPr lang="en-US" sz="2000" dirty="0" err="1" smtClean="0">
                <a:solidFill>
                  <a:srgbClr val="000000"/>
                </a:solidFill>
              </a:rPr>
              <a:t>mins</a:t>
            </a:r>
            <a:r>
              <a:rPr lang="en-US" sz="2000" dirty="0" smtClean="0">
                <a:solidFill>
                  <a:srgbClr val="000000"/>
                </a:solidFill>
              </a:rPr>
              <a:t>) as either untreated control (black bars) or with drug/conditions (grey bars) that inhibit </a:t>
            </a:r>
            <a:r>
              <a:rPr lang="en-US" sz="2000" dirty="0" err="1" smtClean="0">
                <a:solidFill>
                  <a:srgbClr val="000000"/>
                </a:solidFill>
              </a:rPr>
              <a:t>clathrin</a:t>
            </a:r>
            <a:r>
              <a:rPr lang="en-US" sz="2000" dirty="0">
                <a:solidFill>
                  <a:srgbClr val="000000"/>
                </a:solidFill>
              </a:rPr>
              <a:t>-</a:t>
            </a:r>
            <a:r>
              <a:rPr lang="en-US" sz="2000" dirty="0" smtClean="0">
                <a:solidFill>
                  <a:srgbClr val="000000"/>
                </a:solidFill>
              </a:rPr>
              <a:t>mediated </a:t>
            </a:r>
            <a:r>
              <a:rPr lang="en-US" sz="2000" dirty="0" err="1" smtClean="0">
                <a:solidFill>
                  <a:srgbClr val="000000"/>
                </a:solidFill>
              </a:rPr>
              <a:t>endocytosis.Dimethyl</a:t>
            </a:r>
            <a:r>
              <a:rPr lang="en-US" sz="2000" dirty="0" smtClean="0">
                <a:solidFill>
                  <a:srgbClr val="000000"/>
                </a:solidFill>
              </a:rPr>
              <a:t> </a:t>
            </a:r>
            <a:r>
              <a:rPr lang="en-US" sz="2000" dirty="0" err="1" smtClean="0">
                <a:solidFill>
                  <a:srgbClr val="000000"/>
                </a:solidFill>
              </a:rPr>
              <a:t>sulfoxide</a:t>
            </a:r>
            <a:r>
              <a:rPr lang="en-US" sz="2000" dirty="0" smtClean="0">
                <a:solidFill>
                  <a:srgbClr val="000000"/>
                </a:solidFill>
              </a:rPr>
              <a:t> solvent control, P- 30.0 µM PitStop2, Dy-300 µM-Dynasore, Su-0.4 M sucrose.</a:t>
            </a:r>
            <a:endParaRPr lang="en-US" sz="2000" dirty="0">
              <a:solidFill>
                <a:srgbClr val="000000"/>
              </a:solidFill>
            </a:endParaRPr>
          </a:p>
        </p:txBody>
      </p:sp>
      <p:pic>
        <p:nvPicPr>
          <p:cNvPr id="57" name="Picture 56"/>
          <p:cNvPicPr>
            <a:picLocks noChangeAspect="1"/>
          </p:cNvPicPr>
          <p:nvPr/>
        </p:nvPicPr>
        <p:blipFill>
          <a:blip r:embed="rId33"/>
          <a:stretch>
            <a:fillRect/>
          </a:stretch>
        </p:blipFill>
        <p:spPr>
          <a:xfrm>
            <a:off x="36652200" y="2895600"/>
            <a:ext cx="4216400" cy="2438400"/>
          </a:xfrm>
          <a:prstGeom prst="rect">
            <a:avLst/>
          </a:prstGeom>
          <a:ln w="38100" cmpd="sng">
            <a:solidFill>
              <a:schemeClr val="tx1"/>
            </a:solidFill>
          </a:ln>
        </p:spPr>
      </p:pic>
      <p:pic>
        <p:nvPicPr>
          <p:cNvPr id="59" name="Picture 58"/>
          <p:cNvPicPr>
            <a:picLocks noChangeAspect="1"/>
          </p:cNvPicPr>
          <p:nvPr/>
        </p:nvPicPr>
        <p:blipFill>
          <a:blip r:embed="rId34"/>
          <a:stretch>
            <a:fillRect/>
          </a:stretch>
        </p:blipFill>
        <p:spPr>
          <a:xfrm>
            <a:off x="30278" y="3352800"/>
            <a:ext cx="6438900" cy="2070100"/>
          </a:xfrm>
          <a:prstGeom prst="rect">
            <a:avLst/>
          </a:prstGeom>
        </p:spPr>
      </p:pic>
    </p:spTree>
    <p:extLst>
      <p:ext uri="{BB962C8B-B14F-4D97-AF65-F5344CB8AC3E}">
        <p14:creationId xmlns:p14="http://schemas.microsoft.com/office/powerpoint/2010/main" val="3879047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19444</TotalTime>
  <Words>1617</Words>
  <Application>Microsoft Office PowerPoint</Application>
  <PresentationFormat>Custom</PresentationFormat>
  <Paragraphs>58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Symbol</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 Harris</dc:creator>
  <cp:lastModifiedBy>Paul Royster</cp:lastModifiedBy>
  <cp:revision>53</cp:revision>
  <dcterms:created xsi:type="dcterms:W3CDTF">2015-10-28T20:04:01Z</dcterms:created>
  <dcterms:modified xsi:type="dcterms:W3CDTF">2016-04-08T13:35:48Z</dcterms:modified>
</cp:coreProperties>
</file>