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
  </p:notesMasterIdLst>
  <p:sldIdLst>
    <p:sldId id="256" r:id="rId2"/>
  </p:sldIdLst>
  <p:sldSz cx="43891200" cy="32918400"/>
  <p:notesSz cx="6881813" cy="9296400"/>
  <p:defaultTextStyle>
    <a:defPPr>
      <a:defRPr lang="en-US"/>
    </a:defPPr>
    <a:lvl1pPr marL="0" algn="l" defTabSz="4178175" rtl="0" eaLnBrk="1" latinLnBrk="0" hangingPunct="1">
      <a:defRPr sz="8224" kern="1200">
        <a:solidFill>
          <a:schemeClr val="tx1"/>
        </a:solidFill>
        <a:latin typeface="+mn-lt"/>
        <a:ea typeface="+mn-ea"/>
        <a:cs typeface="+mn-cs"/>
      </a:defRPr>
    </a:lvl1pPr>
    <a:lvl2pPr marL="2089088" algn="l" defTabSz="4178175" rtl="0" eaLnBrk="1" latinLnBrk="0" hangingPunct="1">
      <a:defRPr sz="8224" kern="1200">
        <a:solidFill>
          <a:schemeClr val="tx1"/>
        </a:solidFill>
        <a:latin typeface="+mn-lt"/>
        <a:ea typeface="+mn-ea"/>
        <a:cs typeface="+mn-cs"/>
      </a:defRPr>
    </a:lvl2pPr>
    <a:lvl3pPr marL="4178175" algn="l" defTabSz="4178175" rtl="0" eaLnBrk="1" latinLnBrk="0" hangingPunct="1">
      <a:defRPr sz="8224" kern="1200">
        <a:solidFill>
          <a:schemeClr val="tx1"/>
        </a:solidFill>
        <a:latin typeface="+mn-lt"/>
        <a:ea typeface="+mn-ea"/>
        <a:cs typeface="+mn-cs"/>
      </a:defRPr>
    </a:lvl3pPr>
    <a:lvl4pPr marL="6267262" algn="l" defTabSz="4178175" rtl="0" eaLnBrk="1" latinLnBrk="0" hangingPunct="1">
      <a:defRPr sz="8224" kern="1200">
        <a:solidFill>
          <a:schemeClr val="tx1"/>
        </a:solidFill>
        <a:latin typeface="+mn-lt"/>
        <a:ea typeface="+mn-ea"/>
        <a:cs typeface="+mn-cs"/>
      </a:defRPr>
    </a:lvl4pPr>
    <a:lvl5pPr marL="8356349" algn="l" defTabSz="4178175" rtl="0" eaLnBrk="1" latinLnBrk="0" hangingPunct="1">
      <a:defRPr sz="8224" kern="1200">
        <a:solidFill>
          <a:schemeClr val="tx1"/>
        </a:solidFill>
        <a:latin typeface="+mn-lt"/>
        <a:ea typeface="+mn-ea"/>
        <a:cs typeface="+mn-cs"/>
      </a:defRPr>
    </a:lvl5pPr>
    <a:lvl6pPr marL="10445437" algn="l" defTabSz="4178175" rtl="0" eaLnBrk="1" latinLnBrk="0" hangingPunct="1">
      <a:defRPr sz="8224" kern="1200">
        <a:solidFill>
          <a:schemeClr val="tx1"/>
        </a:solidFill>
        <a:latin typeface="+mn-lt"/>
        <a:ea typeface="+mn-ea"/>
        <a:cs typeface="+mn-cs"/>
      </a:defRPr>
    </a:lvl6pPr>
    <a:lvl7pPr marL="12534525" algn="l" defTabSz="4178175" rtl="0" eaLnBrk="1" latinLnBrk="0" hangingPunct="1">
      <a:defRPr sz="8224" kern="1200">
        <a:solidFill>
          <a:schemeClr val="tx1"/>
        </a:solidFill>
        <a:latin typeface="+mn-lt"/>
        <a:ea typeface="+mn-ea"/>
        <a:cs typeface="+mn-cs"/>
      </a:defRPr>
    </a:lvl7pPr>
    <a:lvl8pPr marL="14623612" algn="l" defTabSz="4178175" rtl="0" eaLnBrk="1" latinLnBrk="0" hangingPunct="1">
      <a:defRPr sz="8224" kern="1200">
        <a:solidFill>
          <a:schemeClr val="tx1"/>
        </a:solidFill>
        <a:latin typeface="+mn-lt"/>
        <a:ea typeface="+mn-ea"/>
        <a:cs typeface="+mn-cs"/>
      </a:defRPr>
    </a:lvl8pPr>
    <a:lvl9pPr marL="16712699" algn="l" defTabSz="4178175" rtl="0" eaLnBrk="1" latinLnBrk="0" hangingPunct="1">
      <a:defRPr sz="822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amak nejati" initials="sn" lastIdx="2" clrIdx="0">
    <p:extLst>
      <p:ext uri="{19B8F6BF-5375-455C-9EA6-DF929625EA0E}">
        <p15:presenceInfo xmlns:p15="http://schemas.microsoft.com/office/powerpoint/2012/main" userId="55c60e9a58e4b33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0000"/>
    <a:srgbClr val="F8E0D4"/>
    <a:srgbClr val="B5B8B3"/>
    <a:srgbClr val="FFCCFF"/>
    <a:srgbClr val="F70000"/>
    <a:srgbClr val="FFFFFF"/>
    <a:srgbClr val="D00000"/>
    <a:srgbClr val="FEFDFA"/>
    <a:srgbClr val="F5F1E7"/>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84767" autoAdjust="0"/>
  </p:normalViewPr>
  <p:slideViewPr>
    <p:cSldViewPr snapToGrid="0">
      <p:cViewPr varScale="1">
        <p:scale>
          <a:sx n="19" d="100"/>
          <a:sy n="19" d="100"/>
        </p:scale>
        <p:origin x="78" y="192"/>
      </p:cViewPr>
      <p:guideLst/>
    </p:cSldViewPr>
  </p:slideViewPr>
  <p:notesTextViewPr>
    <p:cViewPr>
      <p:scale>
        <a:sx n="50" d="100"/>
        <a:sy n="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D:\Research\Electron%20Count%20For%20ORR.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800" b="1" dirty="0">
                <a:solidFill>
                  <a:schemeClr val="tx1"/>
                </a:solidFill>
                <a:latin typeface="Times New Roman" panose="02020603050405020304" pitchFamily="18" charset="0"/>
                <a:cs typeface="Times New Roman" panose="02020603050405020304" pitchFamily="18" charset="0"/>
              </a:rPr>
              <a:t>-.3 V GC 1</a:t>
            </a:r>
          </a:p>
        </c:rich>
      </c:tx>
      <c:layout>
        <c:manualLayout>
          <c:xMode val="edge"/>
          <c:yMode val="edge"/>
          <c:x val="0.46448067862453557"/>
          <c:y val="5.4348491082980913E-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2674471967731333"/>
          <c:y val="9.2637039024585435E-2"/>
          <c:w val="0.72844927697216943"/>
          <c:h val="0.74656390090511671"/>
        </c:manualLayout>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trendline>
            <c:spPr>
              <a:ln w="50800" cap="rnd">
                <a:solidFill>
                  <a:schemeClr val="tx1"/>
                </a:solidFill>
                <a:prstDash val="solid"/>
              </a:ln>
              <a:effectLst/>
            </c:spPr>
            <c:trendlineType val="linear"/>
            <c:dispRSqr val="1"/>
            <c:dispEq val="1"/>
            <c:trendlineLbl>
              <c:layout>
                <c:manualLayout>
                  <c:x val="0.1063878953472778"/>
                  <c:y val="0.16897168221969502"/>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1800" b="1" baseline="0" dirty="0">
                        <a:solidFill>
                          <a:schemeClr val="tx1"/>
                        </a:solidFill>
                        <a:latin typeface="Times New Roman" panose="02020603050405020304" pitchFamily="18" charset="0"/>
                        <a:cs typeface="Times New Roman" panose="02020603050405020304" pitchFamily="18" charset="0"/>
                      </a:rPr>
                      <a:t>y = 31629x</a:t>
                    </a:r>
                    <a:endParaRPr lang="en-US" sz="1800" b="1" dirty="0">
                      <a:solidFill>
                        <a:schemeClr val="tx1"/>
                      </a:solidFill>
                      <a:latin typeface="Times New Roman" panose="02020603050405020304" pitchFamily="18" charset="0"/>
                      <a:cs typeface="Times New Roman" panose="02020603050405020304" pitchFamily="18" charset="0"/>
                    </a:endParaRPr>
                  </a:p>
                </c:rich>
              </c:tx>
              <c:numFmt formatCode="General" sourceLinked="0"/>
              <c:spPr>
                <a:noFill/>
                <a:ln>
                  <a:solidFill>
                    <a:schemeClr val="tx1"/>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'GC 1'!$C$10:$C$16</c:f>
              <c:numCache>
                <c:formatCode>General</c:formatCode>
                <c:ptCount val="7"/>
                <c:pt idx="0">
                  <c:v>0.195441</c:v>
                </c:pt>
                <c:pt idx="1">
                  <c:v>0.13819699999999999</c:v>
                </c:pt>
                <c:pt idx="2">
                  <c:v>0.11283799999999999</c:v>
                </c:pt>
                <c:pt idx="3">
                  <c:v>9.7627000000000005E-2</c:v>
                </c:pt>
                <c:pt idx="4">
                  <c:v>8.7403999999999996E-2</c:v>
                </c:pt>
                <c:pt idx="5">
                  <c:v>7.9787999999999998E-2</c:v>
                </c:pt>
                <c:pt idx="6">
                  <c:v>7.7255000000000004E-2</c:v>
                </c:pt>
              </c:numCache>
            </c:numRef>
          </c:xVal>
          <c:yVal>
            <c:numRef>
              <c:f>'GC 1'!$E$10:$E$16</c:f>
              <c:numCache>
                <c:formatCode>0.00E+00</c:formatCode>
                <c:ptCount val="7"/>
                <c:pt idx="0">
                  <c:v>15873.015873015873</c:v>
                </c:pt>
                <c:pt idx="1">
                  <c:v>13620.266957232361</c:v>
                </c:pt>
                <c:pt idx="2">
                  <c:v>12708.095056551025</c:v>
                </c:pt>
                <c:pt idx="3">
                  <c:v>12280.486307257768</c:v>
                </c:pt>
                <c:pt idx="4">
                  <c:v>12055.455093429777</c:v>
                </c:pt>
                <c:pt idx="5">
                  <c:v>12075.836251660427</c:v>
                </c:pt>
                <c:pt idx="6">
                  <c:v>12439.358129120539</c:v>
                </c:pt>
              </c:numCache>
            </c:numRef>
          </c:yVal>
          <c:smooth val="0"/>
          <c:extLst>
            <c:ext xmlns:c16="http://schemas.microsoft.com/office/drawing/2014/chart" uri="{C3380CC4-5D6E-409C-BE32-E72D297353CC}">
              <c16:uniqueId val="{00000001-3B0B-41D4-9E37-4A74684EF542}"/>
            </c:ext>
          </c:extLst>
        </c:ser>
        <c:dLbls>
          <c:showLegendKey val="0"/>
          <c:showVal val="0"/>
          <c:showCatName val="0"/>
          <c:showSerName val="0"/>
          <c:showPercent val="0"/>
          <c:showBubbleSize val="0"/>
        </c:dLbls>
        <c:axId val="1961310559"/>
        <c:axId val="1961305983"/>
      </c:scatterChart>
      <c:valAx>
        <c:axId val="196131055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l-GR" sz="1800" b="0" i="0" baseline="0" dirty="0">
                    <a:solidFill>
                      <a:schemeClr val="tx1"/>
                    </a:solidFill>
                    <a:effectLst/>
                  </a:rPr>
                  <a:t>ω</a:t>
                </a:r>
                <a:r>
                  <a:rPr lang="en-US" sz="1800" b="0" i="0" baseline="0" dirty="0">
                    <a:solidFill>
                      <a:schemeClr val="tx1"/>
                    </a:solidFill>
                    <a:effectLst/>
                  </a:rPr>
                  <a:t>^-(1/2)</a:t>
                </a:r>
                <a:endParaRPr lang="en-US" dirty="0">
                  <a:solidFill>
                    <a:schemeClr val="tx1"/>
                  </a:solidFill>
                  <a:effectLst/>
                </a:endParaRP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rgbClr val="520000"/>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61305983"/>
        <c:crosses val="autoZero"/>
        <c:crossBetween val="midCat"/>
      </c:valAx>
      <c:valAx>
        <c:axId val="1961305983"/>
        <c:scaling>
          <c:orientation val="minMax"/>
          <c:min val="1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800" b="0" i="0" baseline="0" dirty="0" err="1">
                    <a:solidFill>
                      <a:schemeClr val="tx1"/>
                    </a:solidFill>
                    <a:effectLst/>
                  </a:rPr>
                  <a:t>im</a:t>
                </a:r>
                <a:r>
                  <a:rPr lang="en-US" sz="1800" b="0" i="0" baseline="0" dirty="0">
                    <a:solidFill>
                      <a:schemeClr val="tx1"/>
                    </a:solidFill>
                    <a:effectLst/>
                  </a:rPr>
                  <a:t>^-(1)</a:t>
                </a:r>
                <a:endParaRPr lang="en-US" dirty="0">
                  <a:solidFill>
                    <a:schemeClr val="tx1"/>
                  </a:solidFill>
                  <a:effectLst/>
                </a:endParaRP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E+00"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61310559"/>
        <c:crosses val="autoZero"/>
        <c:crossBetween val="midCat"/>
      </c:valAx>
      <c:spPr>
        <a:noFill/>
        <a:ln w="28575">
          <a:solidFill>
            <a:schemeClr val="tx1"/>
          </a:solid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82119" cy="466972"/>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98500" y="1"/>
            <a:ext cx="2982119" cy="466972"/>
          </a:xfrm>
          <a:prstGeom prst="rect">
            <a:avLst/>
          </a:prstGeom>
        </p:spPr>
        <p:txBody>
          <a:bodyPr vert="horz" lIns="93177" tIns="46589" rIns="93177" bIns="46589" rtlCol="0"/>
          <a:lstStyle>
            <a:lvl1pPr algn="r">
              <a:defRPr sz="1200"/>
            </a:lvl1pPr>
          </a:lstStyle>
          <a:p>
            <a:fld id="{E0D903A7-9C3C-4495-8D03-6E1C25C3313F}" type="datetimeFigureOut">
              <a:rPr lang="en-US" smtClean="0"/>
              <a:t>9/5/2021</a:t>
            </a:fld>
            <a:endParaRPr lang="en-US"/>
          </a:p>
        </p:txBody>
      </p:sp>
      <p:sp>
        <p:nvSpPr>
          <p:cNvPr id="4" name="Slide Image Placeholder 3"/>
          <p:cNvSpPr>
            <a:spLocks noGrp="1" noRot="1" noChangeAspect="1"/>
          </p:cNvSpPr>
          <p:nvPr>
            <p:ph type="sldImg" idx="2"/>
          </p:nvPr>
        </p:nvSpPr>
        <p:spPr>
          <a:xfrm>
            <a:off x="1350963" y="1162050"/>
            <a:ext cx="4179887"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88182" y="4473895"/>
            <a:ext cx="5505450" cy="3660456"/>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829435"/>
            <a:ext cx="2982119" cy="466971"/>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98500" y="8829435"/>
            <a:ext cx="2982119" cy="466971"/>
          </a:xfrm>
          <a:prstGeom prst="rect">
            <a:avLst/>
          </a:prstGeom>
        </p:spPr>
        <p:txBody>
          <a:bodyPr vert="horz" lIns="93177" tIns="46589" rIns="93177" bIns="46589" rtlCol="0" anchor="b"/>
          <a:lstStyle>
            <a:lvl1pPr algn="r">
              <a:defRPr sz="1200"/>
            </a:lvl1pPr>
          </a:lstStyle>
          <a:p>
            <a:fld id="{175964ED-638F-4872-B8C0-A1113C409158}" type="slidenum">
              <a:rPr lang="en-US" smtClean="0"/>
              <a:t>‹#›</a:t>
            </a:fld>
            <a:endParaRPr lang="en-US"/>
          </a:p>
        </p:txBody>
      </p:sp>
    </p:spTree>
    <p:extLst>
      <p:ext uri="{BB962C8B-B14F-4D97-AF65-F5344CB8AC3E}">
        <p14:creationId xmlns:p14="http://schemas.microsoft.com/office/powerpoint/2010/main" val="4254551416"/>
      </p:ext>
    </p:extLst>
  </p:cSld>
  <p:clrMap bg1="lt1" tx1="dk1" bg2="lt2" tx2="dk2" accent1="accent1" accent2="accent2" accent3="accent3" accent4="accent4" accent5="accent5" accent6="accent6" hlink="hlink" folHlink="folHlink"/>
  <p:notesStyle>
    <a:lvl1pPr marL="0" algn="l" defTabSz="4178175" rtl="0" eaLnBrk="1" latinLnBrk="0" hangingPunct="1">
      <a:defRPr sz="5484" kern="1200">
        <a:solidFill>
          <a:schemeClr val="tx1"/>
        </a:solidFill>
        <a:latin typeface="+mn-lt"/>
        <a:ea typeface="+mn-ea"/>
        <a:cs typeface="+mn-cs"/>
      </a:defRPr>
    </a:lvl1pPr>
    <a:lvl2pPr marL="2089088" algn="l" defTabSz="4178175" rtl="0" eaLnBrk="1" latinLnBrk="0" hangingPunct="1">
      <a:defRPr sz="5484" kern="1200">
        <a:solidFill>
          <a:schemeClr val="tx1"/>
        </a:solidFill>
        <a:latin typeface="+mn-lt"/>
        <a:ea typeface="+mn-ea"/>
        <a:cs typeface="+mn-cs"/>
      </a:defRPr>
    </a:lvl2pPr>
    <a:lvl3pPr marL="4178175" algn="l" defTabSz="4178175" rtl="0" eaLnBrk="1" latinLnBrk="0" hangingPunct="1">
      <a:defRPr sz="5484" kern="1200">
        <a:solidFill>
          <a:schemeClr val="tx1"/>
        </a:solidFill>
        <a:latin typeface="+mn-lt"/>
        <a:ea typeface="+mn-ea"/>
        <a:cs typeface="+mn-cs"/>
      </a:defRPr>
    </a:lvl3pPr>
    <a:lvl4pPr marL="6267262" algn="l" defTabSz="4178175" rtl="0" eaLnBrk="1" latinLnBrk="0" hangingPunct="1">
      <a:defRPr sz="5484" kern="1200">
        <a:solidFill>
          <a:schemeClr val="tx1"/>
        </a:solidFill>
        <a:latin typeface="+mn-lt"/>
        <a:ea typeface="+mn-ea"/>
        <a:cs typeface="+mn-cs"/>
      </a:defRPr>
    </a:lvl4pPr>
    <a:lvl5pPr marL="8356349" algn="l" defTabSz="4178175" rtl="0" eaLnBrk="1" latinLnBrk="0" hangingPunct="1">
      <a:defRPr sz="5484" kern="1200">
        <a:solidFill>
          <a:schemeClr val="tx1"/>
        </a:solidFill>
        <a:latin typeface="+mn-lt"/>
        <a:ea typeface="+mn-ea"/>
        <a:cs typeface="+mn-cs"/>
      </a:defRPr>
    </a:lvl5pPr>
    <a:lvl6pPr marL="10445437" algn="l" defTabSz="4178175" rtl="0" eaLnBrk="1" latinLnBrk="0" hangingPunct="1">
      <a:defRPr sz="5484" kern="1200">
        <a:solidFill>
          <a:schemeClr val="tx1"/>
        </a:solidFill>
        <a:latin typeface="+mn-lt"/>
        <a:ea typeface="+mn-ea"/>
        <a:cs typeface="+mn-cs"/>
      </a:defRPr>
    </a:lvl6pPr>
    <a:lvl7pPr marL="12534525" algn="l" defTabSz="4178175" rtl="0" eaLnBrk="1" latinLnBrk="0" hangingPunct="1">
      <a:defRPr sz="5484" kern="1200">
        <a:solidFill>
          <a:schemeClr val="tx1"/>
        </a:solidFill>
        <a:latin typeface="+mn-lt"/>
        <a:ea typeface="+mn-ea"/>
        <a:cs typeface="+mn-cs"/>
      </a:defRPr>
    </a:lvl7pPr>
    <a:lvl8pPr marL="14623612" algn="l" defTabSz="4178175" rtl="0" eaLnBrk="1" latinLnBrk="0" hangingPunct="1">
      <a:defRPr sz="5484" kern="1200">
        <a:solidFill>
          <a:schemeClr val="tx1"/>
        </a:solidFill>
        <a:latin typeface="+mn-lt"/>
        <a:ea typeface="+mn-ea"/>
        <a:cs typeface="+mn-cs"/>
      </a:defRPr>
    </a:lvl8pPr>
    <a:lvl9pPr marL="16712699" algn="l" defTabSz="4178175" rtl="0" eaLnBrk="1" latinLnBrk="0" hangingPunct="1">
      <a:defRPr sz="548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5964ED-638F-4872-B8C0-A1113C409158}" type="slidenum">
              <a:rPr lang="en-US" smtClean="0"/>
              <a:t>1</a:t>
            </a:fld>
            <a:endParaRPr lang="en-US"/>
          </a:p>
        </p:txBody>
      </p:sp>
    </p:spTree>
    <p:extLst>
      <p:ext uri="{BB962C8B-B14F-4D97-AF65-F5344CB8AC3E}">
        <p14:creationId xmlns:p14="http://schemas.microsoft.com/office/powerpoint/2010/main" val="3466029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DB396E7-55DF-4018-90E6-2DEACC8CC7A2}" type="datetimeFigureOut">
              <a:rPr lang="en-US" smtClean="0"/>
              <a:t>9/5/2021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1144050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B396E7-55DF-4018-90E6-2DEACC8CC7A2}" type="datetimeFigureOut">
              <a:rPr lang="en-US" smtClean="0"/>
              <a:t>9/5/2021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4199443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B396E7-55DF-4018-90E6-2DEACC8CC7A2}" type="datetimeFigureOut">
              <a:rPr lang="en-US" smtClean="0"/>
              <a:t>9/5/2021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391113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B396E7-55DF-4018-90E6-2DEACC8CC7A2}" type="datetimeFigureOut">
              <a:rPr lang="en-US" smtClean="0"/>
              <a:t>9/5/2021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1474178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DB396E7-55DF-4018-90E6-2DEACC8CC7A2}" type="datetimeFigureOut">
              <a:rPr lang="en-US" smtClean="0"/>
              <a:t>9/5/2021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1372056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DB396E7-55DF-4018-90E6-2DEACC8CC7A2}" type="datetimeFigureOut">
              <a:rPr lang="en-US" smtClean="0"/>
              <a:t>9/5/2021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3884764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DB396E7-55DF-4018-90E6-2DEACC8CC7A2}" type="datetimeFigureOut">
              <a:rPr lang="en-US" smtClean="0"/>
              <a:t>9/5/2021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3672190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DB396E7-55DF-4018-90E6-2DEACC8CC7A2}" type="datetimeFigureOut">
              <a:rPr lang="en-US" smtClean="0"/>
              <a:t>9/5/2021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1407103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B396E7-55DF-4018-90E6-2DEACC8CC7A2}" type="datetimeFigureOut">
              <a:rPr lang="en-US" smtClean="0"/>
              <a:t>9/5/2021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560483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EDB396E7-55DF-4018-90E6-2DEACC8CC7A2}" type="datetimeFigureOut">
              <a:rPr lang="en-US" smtClean="0"/>
              <a:t>9/5/2021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2570750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EDB396E7-55DF-4018-90E6-2DEACC8CC7A2}" type="datetimeFigureOut">
              <a:rPr lang="en-US" smtClean="0"/>
              <a:t>9/5/2021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F1A34A-EB01-46B7-AEBD-155E76EF8585}" type="slidenum">
              <a:rPr lang="en-US" smtClean="0"/>
              <a:t>‹#›</a:t>
            </a:fld>
            <a:endParaRPr lang="en-US"/>
          </a:p>
        </p:txBody>
      </p:sp>
    </p:spTree>
    <p:extLst>
      <p:ext uri="{BB962C8B-B14F-4D97-AF65-F5344CB8AC3E}">
        <p14:creationId xmlns:p14="http://schemas.microsoft.com/office/powerpoint/2010/main" val="3117320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EDB396E7-55DF-4018-90E6-2DEACC8CC7A2}" type="datetimeFigureOut">
              <a:rPr lang="en-US" smtClean="0"/>
              <a:t>9/5/2021</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B2F1A34A-EB01-46B7-AEBD-155E76EF8585}" type="slidenum">
              <a:rPr lang="en-US" smtClean="0"/>
              <a:t>‹#›</a:t>
            </a:fld>
            <a:endParaRPr lang="en-US"/>
          </a:p>
        </p:txBody>
      </p:sp>
    </p:spTree>
    <p:extLst>
      <p:ext uri="{BB962C8B-B14F-4D97-AF65-F5344CB8AC3E}">
        <p14:creationId xmlns:p14="http://schemas.microsoft.com/office/powerpoint/2010/main" val="346163394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emf"/><Relationship Id="rId13" Type="http://schemas.openxmlformats.org/officeDocument/2006/relationships/image" Target="../media/image8.png"/><Relationship Id="rId3" Type="http://schemas.openxmlformats.org/officeDocument/2006/relationships/image" Target="../media/image1.jpg"/><Relationship Id="rId7" Type="http://schemas.openxmlformats.org/officeDocument/2006/relationships/image" Target="../media/image3.jpeg"/><Relationship Id="rId12"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png"/><Relationship Id="rId11" Type="http://schemas.openxmlformats.org/officeDocument/2006/relationships/image" Target="../media/image6.emf"/><Relationship Id="rId5" Type="http://schemas.openxmlformats.org/officeDocument/2006/relationships/hyperlink" Target="https://www.pineresearch.com/shop/knowledgebase/rotating-electrode-theory/" TargetMode="External"/><Relationship Id="rId10" Type="http://schemas.openxmlformats.org/officeDocument/2006/relationships/image" Target="../media/image5.jpeg"/><Relationship Id="rId4" Type="http://schemas.openxmlformats.org/officeDocument/2006/relationships/hyperlink" Target="http://www.pineresearch.com/shop/rotators/standard/msr/" TargetMode="External"/><Relationship Id="rId9" Type="http://schemas.openxmlformats.org/officeDocument/2006/relationships/chart" Target="../charts/chart1.xml"/><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3">
            <a:alphaModFix amt="75000"/>
            <a:lum/>
          </a:blip>
          <a:srcRect/>
          <a:stretch>
            <a:fillRect/>
          </a:stretch>
        </a:blipFill>
        <a:effectLst/>
      </p:bgPr>
    </p:bg>
    <p:spTree>
      <p:nvGrpSpPr>
        <p:cNvPr id="1" name=""/>
        <p:cNvGrpSpPr/>
        <p:nvPr/>
      </p:nvGrpSpPr>
      <p:grpSpPr>
        <a:xfrm>
          <a:off x="0" y="0"/>
          <a:ext cx="0" cy="0"/>
          <a:chOff x="0" y="0"/>
          <a:chExt cx="0" cy="0"/>
        </a:xfrm>
      </p:grpSpPr>
      <p:sp>
        <p:nvSpPr>
          <p:cNvPr id="53" name="Rounded Rectangle 52"/>
          <p:cNvSpPr/>
          <p:nvPr/>
        </p:nvSpPr>
        <p:spPr>
          <a:xfrm>
            <a:off x="173358" y="11208342"/>
            <a:ext cx="14210653" cy="986255"/>
          </a:xfrm>
          <a:prstGeom prst="roundRect">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Equipment and ORR Theory</a:t>
            </a:r>
            <a:endParaRPr lang="en-US" sz="4800" dirty="0">
              <a:solidFill>
                <a:schemeClr val="bg1"/>
              </a:solidFill>
              <a:latin typeface="Times New Roman" panose="02020603050405020304" pitchFamily="18" charset="0"/>
              <a:cs typeface="Times New Roman" panose="02020603050405020304" pitchFamily="18" charset="0"/>
            </a:endParaRPr>
          </a:p>
        </p:txBody>
      </p:sp>
      <p:sp>
        <p:nvSpPr>
          <p:cNvPr id="16" name="Rounded Rectangle 15"/>
          <p:cNvSpPr/>
          <p:nvPr/>
        </p:nvSpPr>
        <p:spPr>
          <a:xfrm>
            <a:off x="85562" y="4715961"/>
            <a:ext cx="14298449" cy="914400"/>
          </a:xfrm>
          <a:prstGeom prst="roundRect">
            <a:avLst/>
          </a:prstGeom>
          <a:solidFill>
            <a:srgbClr val="D00000"/>
          </a:solidFill>
          <a:ln>
            <a:noFill/>
          </a:ln>
          <a:effectLst/>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SUMMARY</a:t>
            </a:r>
          </a:p>
        </p:txBody>
      </p:sp>
      <p:sp>
        <p:nvSpPr>
          <p:cNvPr id="9" name="TextBox 8"/>
          <p:cNvSpPr txBox="1"/>
          <p:nvPr/>
        </p:nvSpPr>
        <p:spPr>
          <a:xfrm>
            <a:off x="3664557" y="80176"/>
            <a:ext cx="36898960" cy="4524315"/>
          </a:xfrm>
          <a:prstGeom prst="rect">
            <a:avLst/>
          </a:prstGeom>
          <a:noFill/>
        </p:spPr>
        <p:txBody>
          <a:bodyPr wrap="square" rtlCol="0">
            <a:spAutoFit/>
          </a:bodyPr>
          <a:lstStyle/>
          <a:p>
            <a:pPr algn="ctr"/>
            <a:r>
              <a:rPr lang="en-US" sz="9600" b="1" dirty="0">
                <a:cs typeface="Times New Roman" panose="02020603050405020304" pitchFamily="18" charset="0"/>
              </a:rPr>
              <a:t>Investigation of Oxidative Reduction Reactions in Carbon-Based Electrocatalysts</a:t>
            </a:r>
            <a:endParaRPr lang="en-US" sz="9600" dirty="0">
              <a:cs typeface="Times New Roman" panose="02020603050405020304" pitchFamily="18" charset="0"/>
            </a:endParaRPr>
          </a:p>
          <a:p>
            <a:pPr algn="ctr"/>
            <a:r>
              <a:rPr lang="en-US" sz="4800" dirty="0">
                <a:cs typeface="Times New Roman" panose="02020603050405020304" pitchFamily="18" charset="0"/>
              </a:rPr>
              <a:t>Andrew Mason, Shayan Kaviani, Siamak Nejati</a:t>
            </a:r>
          </a:p>
          <a:p>
            <a:pPr algn="ctr"/>
            <a:r>
              <a:rPr lang="en-US" sz="4800" dirty="0">
                <a:cs typeface="Times New Roman" panose="02020603050405020304" pitchFamily="18" charset="0"/>
              </a:rPr>
              <a:t>Department of Chemical and Biomolecular Engineering, University of Nebraska-Lincoln</a:t>
            </a:r>
          </a:p>
        </p:txBody>
      </p:sp>
      <p:sp>
        <p:nvSpPr>
          <p:cNvPr id="51" name="TextBox 50"/>
          <p:cNvSpPr txBox="1"/>
          <p:nvPr/>
        </p:nvSpPr>
        <p:spPr>
          <a:xfrm>
            <a:off x="106987" y="5648459"/>
            <a:ext cx="14229153" cy="5324535"/>
          </a:xfrm>
          <a:prstGeom prst="rect">
            <a:avLst/>
          </a:prstGeom>
          <a:noFill/>
        </p:spPr>
        <p:txBody>
          <a:bodyPr wrap="square" rtlCol="0">
            <a:spAutoFit/>
          </a:bodyPr>
          <a:lstStyle/>
          <a:p>
            <a:pPr algn="justLow"/>
            <a:r>
              <a:rPr lang="en-US" sz="3200" dirty="0">
                <a:latin typeface="Times New Roman" panose="02020603050405020304" pitchFamily="18" charset="0"/>
                <a:cs typeface="Times New Roman" panose="02020603050405020304" pitchFamily="18" charset="0"/>
              </a:rPr>
              <a:t>    </a:t>
            </a:r>
            <a:r>
              <a:rPr lang="en-US" sz="2800" dirty="0">
                <a:cs typeface="Times New Roman" panose="02020603050405020304" pitchFamily="18" charset="0"/>
              </a:rPr>
              <a:t>The premise for this research is the expense of current electrocatalysts such as Platinum and Palladium. By examining the Oxidative Reduction Reactions (ORR) of various Carbon Nanotube (CNT) and Graphene Complexes, this project was able to compare and analyze their relative electrocatalytic properties.</a:t>
            </a:r>
          </a:p>
          <a:p>
            <a:pPr algn="justLow"/>
            <a:r>
              <a:rPr lang="en-US" sz="2800" dirty="0">
                <a:cs typeface="Times New Roman" panose="02020603050405020304" pitchFamily="18" charset="0"/>
              </a:rPr>
              <a:t>    For these tests, all of the samples were drop cast onto a Glassy Carbon Electrode and were analyzed for reactivity using Cyclic and Linear Sweep Voltammetry on an MSR Rotator. These testes showed the current induced with respect to changing voltage and from this the </a:t>
            </a:r>
            <a:r>
              <a:rPr lang="en-US" sz="2800" dirty="0" err="1">
                <a:cs typeface="Times New Roman" panose="02020603050405020304" pitchFamily="18" charset="0"/>
              </a:rPr>
              <a:t>Levich</a:t>
            </a:r>
            <a:r>
              <a:rPr lang="en-US" sz="2800" dirty="0">
                <a:cs typeface="Times New Roman" panose="02020603050405020304" pitchFamily="18" charset="0"/>
              </a:rPr>
              <a:t> Equation was used to find the number of electrons transferred in each half reaction of ORR for each sample. </a:t>
            </a:r>
          </a:p>
          <a:p>
            <a:pPr algn="justLow"/>
            <a:r>
              <a:rPr lang="en-US" sz="2800" dirty="0">
                <a:cs typeface="Times New Roman" panose="02020603050405020304" pitchFamily="18" charset="0"/>
              </a:rPr>
              <a:t>    The samples were also tested with X-ray Photoelectron Spectroscopy (XPS) to identify their compositions in order to identify any correlation between their </a:t>
            </a:r>
            <a:r>
              <a:rPr lang="en-US" sz="2800" dirty="0" err="1">
                <a:cs typeface="Times New Roman" panose="02020603050405020304" pitchFamily="18" charset="0"/>
              </a:rPr>
              <a:t>electrocatalytic</a:t>
            </a:r>
            <a:r>
              <a:rPr lang="en-US" sz="2800" dirty="0">
                <a:cs typeface="Times New Roman" panose="02020603050405020304" pitchFamily="18" charset="0"/>
              </a:rPr>
              <a:t> and compositional properties.</a:t>
            </a:r>
          </a:p>
        </p:txBody>
      </p:sp>
      <p:sp>
        <p:nvSpPr>
          <p:cNvPr id="57" name="Rounded Rectangle 56"/>
          <p:cNvSpPr/>
          <p:nvPr/>
        </p:nvSpPr>
        <p:spPr>
          <a:xfrm>
            <a:off x="14700096" y="12304051"/>
            <a:ext cx="13964275" cy="1048666"/>
          </a:xfrm>
          <a:prstGeom prst="roundRect">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Cyclic and Linear Sweep Voltammetry</a:t>
            </a:r>
          </a:p>
        </p:txBody>
      </p:sp>
      <p:sp>
        <p:nvSpPr>
          <p:cNvPr id="58" name="Rounded Rectangle 57"/>
          <p:cNvSpPr/>
          <p:nvPr/>
        </p:nvSpPr>
        <p:spPr>
          <a:xfrm>
            <a:off x="29184756" y="4704025"/>
            <a:ext cx="14573769" cy="913706"/>
          </a:xfrm>
          <a:prstGeom prst="roundRect">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err="1">
                <a:solidFill>
                  <a:schemeClr val="bg1"/>
                </a:solidFill>
                <a:latin typeface="Times New Roman" panose="02020603050405020304" pitchFamily="18" charset="0"/>
                <a:cs typeface="Times New Roman" panose="02020603050405020304" pitchFamily="18" charset="0"/>
              </a:rPr>
              <a:t>Levich</a:t>
            </a:r>
            <a:r>
              <a:rPr lang="en-US" sz="4800" b="1" dirty="0">
                <a:solidFill>
                  <a:schemeClr val="bg1"/>
                </a:solidFill>
                <a:latin typeface="Times New Roman" panose="02020603050405020304" pitchFamily="18" charset="0"/>
                <a:cs typeface="Times New Roman" panose="02020603050405020304" pitchFamily="18" charset="0"/>
              </a:rPr>
              <a:t> </a:t>
            </a:r>
          </a:p>
        </p:txBody>
      </p:sp>
      <p:sp>
        <p:nvSpPr>
          <p:cNvPr id="59" name="Rounded Rectangle 58"/>
          <p:cNvSpPr/>
          <p:nvPr/>
        </p:nvSpPr>
        <p:spPr>
          <a:xfrm>
            <a:off x="14659105" y="4704025"/>
            <a:ext cx="14075238" cy="914400"/>
          </a:xfrm>
          <a:prstGeom prst="roundRect">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XPS</a:t>
            </a:r>
          </a:p>
        </p:txBody>
      </p:sp>
      <p:sp>
        <p:nvSpPr>
          <p:cNvPr id="60" name="Rounded Rectangle 59"/>
          <p:cNvSpPr/>
          <p:nvPr/>
        </p:nvSpPr>
        <p:spPr>
          <a:xfrm>
            <a:off x="29344728" y="21687606"/>
            <a:ext cx="14322249" cy="896594"/>
          </a:xfrm>
          <a:prstGeom prst="roundRect">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CONCLUSION</a:t>
            </a:r>
          </a:p>
        </p:txBody>
      </p:sp>
      <p:sp>
        <p:nvSpPr>
          <p:cNvPr id="61" name="Rounded Rectangle 60"/>
          <p:cNvSpPr/>
          <p:nvPr/>
        </p:nvSpPr>
        <p:spPr>
          <a:xfrm>
            <a:off x="29634724" y="29457997"/>
            <a:ext cx="14123802" cy="914400"/>
          </a:xfrm>
          <a:prstGeom prst="roundRect">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REFERENCES</a:t>
            </a:r>
          </a:p>
        </p:txBody>
      </p:sp>
      <p:sp>
        <p:nvSpPr>
          <p:cNvPr id="107" name="TextBox 106"/>
          <p:cNvSpPr txBox="1"/>
          <p:nvPr/>
        </p:nvSpPr>
        <p:spPr>
          <a:xfrm>
            <a:off x="29328031" y="22641281"/>
            <a:ext cx="14183482" cy="6914713"/>
          </a:xfrm>
          <a:prstGeom prst="rect">
            <a:avLst/>
          </a:prstGeom>
          <a:noFill/>
        </p:spPr>
        <p:txBody>
          <a:bodyPr wrap="square" rtlCol="0">
            <a:spAutoFit/>
          </a:bodyPr>
          <a:lstStyle/>
          <a:p>
            <a:pPr algn="just">
              <a:lnSpc>
                <a:spcPts val="2800"/>
              </a:lnSpc>
            </a:pPr>
            <a:r>
              <a:rPr lang="en-US" sz="2800" b="1" dirty="0">
                <a:latin typeface="Times New Roman" panose="02020603050405020304" pitchFamily="18" charset="0"/>
                <a:cs typeface="Times New Roman" panose="02020603050405020304" pitchFamily="18" charset="0"/>
              </a:rPr>
              <a:t>    </a:t>
            </a:r>
            <a:r>
              <a:rPr lang="en-US" sz="2800" dirty="0">
                <a:cs typeface="Times New Roman" panose="02020603050405020304" pitchFamily="18" charset="0"/>
              </a:rPr>
              <a:t>The results of the testing showed that carbon based electrocatalysts are viable options that need further exploration. The tests conducted favored both long MWCNTs and high impurity samples. This gives credence to the theory that surface layers containing impurities are the sites for ORR and that internal structures facilitate the transfer of electrons as current. </a:t>
            </a:r>
          </a:p>
          <a:p>
            <a:pPr algn="just">
              <a:lnSpc>
                <a:spcPts val="2800"/>
              </a:lnSpc>
            </a:pPr>
            <a:r>
              <a:rPr lang="en-US" sz="2800" dirty="0">
                <a:cs typeface="Times New Roman" panose="02020603050405020304" pitchFamily="18" charset="0"/>
              </a:rPr>
              <a:t>    The results form XPS, CV, and LV suggest that carbon nanostructure with varying surface chemistry heighten ORR activity given these impurities do not disturb the internal structure. The data also suggests that the surfactant, DDBS, used in the solutions also heightened the reactivity of the electrocatalysts. Sample 7 was approximately the average of the other samples in the LV and CV graphs, but as to why this phenomenon occurred is unknown. To eliminate the possibility of errors, all future experiments will be run multiple times and compared to each trial. Moreover, Sample 4 and 1 had the highest impurity with sample 1 also having the greatest electron rate, but these samples differed in reactivity greatly suggesting that ORR is based upon a combination of impurities and nanostructures. </a:t>
            </a:r>
          </a:p>
          <a:p>
            <a:pPr algn="just">
              <a:lnSpc>
                <a:spcPts val="2800"/>
              </a:lnSpc>
            </a:pPr>
            <a:r>
              <a:rPr lang="en-US" sz="2800" dirty="0">
                <a:cs typeface="Times New Roman" panose="02020603050405020304" pitchFamily="18" charset="0"/>
              </a:rPr>
              <a:t>    Future experiments will be aimed at exploring these phenomenon as well as altering the sample’s surface chemistry with oxidative Chemical Vapor Deposition and varying types of polymers, as an attempt to improve their ORR activity and longevity. The data presented in this investigation suggests several options to explore as paths to improve the samples ORR and make them better electrocatalysts. Overall, the continued exploration of carbon based electrocatalysts as a viable new option for battery applications is promising.  </a:t>
            </a:r>
          </a:p>
        </p:txBody>
      </p:sp>
      <p:sp>
        <p:nvSpPr>
          <p:cNvPr id="108" name="TextBox 107"/>
          <p:cNvSpPr txBox="1"/>
          <p:nvPr/>
        </p:nvSpPr>
        <p:spPr>
          <a:xfrm>
            <a:off x="29644333" y="30593885"/>
            <a:ext cx="13867180" cy="2246769"/>
          </a:xfrm>
          <a:prstGeom prst="rect">
            <a:avLst/>
          </a:prstGeom>
          <a:noFill/>
        </p:spPr>
        <p:txBody>
          <a:bodyPr wrap="square" rtlCol="0">
            <a:spAutoFit/>
          </a:bodyPr>
          <a:lstStyle/>
          <a:p>
            <a:pPr algn="just">
              <a:lnSpc>
                <a:spcPts val="2100"/>
              </a:lnSpc>
            </a:pPr>
            <a:r>
              <a:rPr lang="en-US" sz="2100" dirty="0">
                <a:latin typeface="Times New Roman" panose="02020603050405020304" pitchFamily="18" charset="0"/>
                <a:cs typeface="Times New Roman" panose="02020603050405020304" pitchFamily="18" charset="0"/>
              </a:rPr>
              <a:t>[1]  “MSR Rotator.” Pine Research Instrumentation Store, 23 Jan. 2018, </a:t>
            </a:r>
            <a:r>
              <a:rPr lang="en-US" sz="2100" dirty="0">
                <a:latin typeface="Times New Roman" panose="02020603050405020304" pitchFamily="18" charset="0"/>
                <a:cs typeface="Times New Roman" panose="02020603050405020304" pitchFamily="18" charset="0"/>
                <a:hlinkClick r:id="rId4"/>
              </a:rPr>
              <a:t>www.pineresearch.com/shop/rotators/standard/msr/</a:t>
            </a:r>
            <a:r>
              <a:rPr lang="en-US" sz="2100" dirty="0">
                <a:latin typeface="Times New Roman" panose="02020603050405020304" pitchFamily="18" charset="0"/>
                <a:cs typeface="Times New Roman" panose="02020603050405020304" pitchFamily="18" charset="0"/>
              </a:rPr>
              <a:t>.</a:t>
            </a:r>
          </a:p>
          <a:p>
            <a:pPr algn="just">
              <a:lnSpc>
                <a:spcPts val="2100"/>
              </a:lnSpc>
            </a:pPr>
            <a:r>
              <a:rPr lang="en-US" sz="2400" dirty="0">
                <a:solidFill>
                  <a:srgbClr val="333333"/>
                </a:solidFill>
                <a:latin typeface="Times New Roman" panose="02020603050405020304" pitchFamily="18" charset="0"/>
              </a:rPr>
              <a:t>[2] Rotating Electrode Theory. (2017, November 20). Retrieved March 19, 2018, from </a:t>
            </a:r>
            <a:r>
              <a:rPr lang="en-US" sz="2400" dirty="0">
                <a:solidFill>
                  <a:srgbClr val="333333"/>
                </a:solidFill>
                <a:latin typeface="Times New Roman" panose="02020603050405020304" pitchFamily="18" charset="0"/>
                <a:hlinkClick r:id="rId5"/>
              </a:rPr>
              <a:t>https://www.pineresearch.com/shop/knowledgebase/rotating-electrode-theory/</a:t>
            </a:r>
            <a:endParaRPr lang="en-US" sz="2400" dirty="0">
              <a:solidFill>
                <a:srgbClr val="333333"/>
              </a:solidFill>
              <a:latin typeface="Times New Roman" panose="02020603050405020304" pitchFamily="18" charset="0"/>
            </a:endParaRPr>
          </a:p>
          <a:p>
            <a:pPr algn="just">
              <a:lnSpc>
                <a:spcPts val="2100"/>
              </a:lnSpc>
            </a:pPr>
            <a:r>
              <a:rPr lang="en-US" sz="2400" dirty="0">
                <a:solidFill>
                  <a:srgbClr val="333333"/>
                </a:solidFill>
                <a:latin typeface="Times New Roman" panose="02020603050405020304" pitchFamily="18" charset="0"/>
              </a:rPr>
              <a:t>[3] </a:t>
            </a:r>
            <a:r>
              <a:rPr lang="en-US" sz="2400" dirty="0" err="1">
                <a:solidFill>
                  <a:srgbClr val="333333"/>
                </a:solidFill>
                <a:latin typeface="Times New Roman" panose="02020603050405020304" pitchFamily="18" charset="0"/>
              </a:rPr>
              <a:t>Ozoemena</a:t>
            </a:r>
            <a:r>
              <a:rPr lang="en-US" sz="2400" dirty="0">
                <a:solidFill>
                  <a:srgbClr val="333333"/>
                </a:solidFill>
                <a:latin typeface="Times New Roman" panose="02020603050405020304" pitchFamily="18" charset="0"/>
              </a:rPr>
              <a:t>, K. I. (2016). Nanostructured platinum-free electrocatalysts in alkaline direct alcohol fuel cells: Catalyst design, principles and applications. </a:t>
            </a:r>
            <a:r>
              <a:rPr lang="en-US" sz="2400" i="1" dirty="0">
                <a:solidFill>
                  <a:srgbClr val="333333"/>
                </a:solidFill>
                <a:latin typeface="Times New Roman" panose="02020603050405020304" pitchFamily="18" charset="0"/>
              </a:rPr>
              <a:t>RSC Advances,</a:t>
            </a:r>
            <a:r>
              <a:rPr lang="en-US" sz="2400" dirty="0">
                <a:solidFill>
                  <a:srgbClr val="333333"/>
                </a:solidFill>
                <a:latin typeface="Times New Roman" panose="02020603050405020304" pitchFamily="18" charset="0"/>
              </a:rPr>
              <a:t> </a:t>
            </a:r>
            <a:r>
              <a:rPr lang="en-US" sz="2400" i="1" dirty="0">
                <a:solidFill>
                  <a:srgbClr val="333333"/>
                </a:solidFill>
                <a:latin typeface="Times New Roman" panose="02020603050405020304" pitchFamily="18" charset="0"/>
              </a:rPr>
              <a:t>6</a:t>
            </a:r>
            <a:r>
              <a:rPr lang="en-US" sz="2400" dirty="0">
                <a:solidFill>
                  <a:srgbClr val="333333"/>
                </a:solidFill>
                <a:latin typeface="Times New Roman" panose="02020603050405020304" pitchFamily="18" charset="0"/>
              </a:rPr>
              <a:t>(92), 89523-89550. doi:10.1039/c6ra15057h</a:t>
            </a:r>
          </a:p>
          <a:p>
            <a:pPr algn="just">
              <a:lnSpc>
                <a:spcPts val="2100"/>
              </a:lnSpc>
            </a:pPr>
            <a:r>
              <a:rPr lang="en-US" sz="2400" dirty="0">
                <a:solidFill>
                  <a:srgbClr val="333333"/>
                </a:solidFill>
                <a:latin typeface="Times New Roman" panose="02020603050405020304" pitchFamily="18" charset="0"/>
                <a:cs typeface="Times New Roman" panose="02020603050405020304" pitchFamily="18" charset="0"/>
              </a:rPr>
              <a:t>[4] Zhang, T., Tang, M., Zhang, S., Hu, Y., Li, H., Zhang, T., . . . Pu, Y. (2017). Systemic and </a:t>
            </a:r>
            <a:r>
              <a:rPr lang="en-US" sz="2400" dirty="0" err="1">
                <a:solidFill>
                  <a:srgbClr val="333333"/>
                </a:solidFill>
                <a:latin typeface="Times New Roman" panose="02020603050405020304" pitchFamily="18" charset="0"/>
                <a:cs typeface="Times New Roman" panose="02020603050405020304" pitchFamily="18" charset="0"/>
              </a:rPr>
              <a:t>immunotoxicity</a:t>
            </a:r>
            <a:r>
              <a:rPr lang="en-US" sz="2400" dirty="0">
                <a:solidFill>
                  <a:srgbClr val="333333"/>
                </a:solidFill>
                <a:latin typeface="Times New Roman" panose="02020603050405020304" pitchFamily="18" charset="0"/>
                <a:cs typeface="Times New Roman" panose="02020603050405020304" pitchFamily="18" charset="0"/>
              </a:rPr>
              <a:t> of pristine and PEGylated multi-walled carbon nanotubes in an intravenous 28 days repeated dose toxicity study. International Journal of </a:t>
            </a:r>
            <a:r>
              <a:rPr lang="en-US" sz="2400" dirty="0" err="1">
                <a:solidFill>
                  <a:srgbClr val="333333"/>
                </a:solidFill>
                <a:latin typeface="Times New Roman" panose="02020603050405020304" pitchFamily="18" charset="0"/>
                <a:cs typeface="Times New Roman" panose="02020603050405020304" pitchFamily="18" charset="0"/>
              </a:rPr>
              <a:t>Nanomedicine</a:t>
            </a:r>
            <a:r>
              <a:rPr lang="en-US" sz="2400" dirty="0">
                <a:solidFill>
                  <a:srgbClr val="333333"/>
                </a:solidFill>
                <a:latin typeface="Times New Roman" panose="02020603050405020304" pitchFamily="18" charset="0"/>
                <a:cs typeface="Times New Roman" panose="02020603050405020304" pitchFamily="18" charset="0"/>
              </a:rPr>
              <a:t>, Volume 12, 1539-1554. doi:10.2147/ijn.s123345</a:t>
            </a:r>
            <a:endParaRPr lang="en-US" sz="2100" dirty="0">
              <a:latin typeface="Times New Roman" panose="02020603050405020304" pitchFamily="18" charset="0"/>
              <a:cs typeface="Times New Roman" panose="02020603050405020304" pitchFamily="18" charset="0"/>
            </a:endParaRPr>
          </a:p>
        </p:txBody>
      </p:sp>
      <p:sp>
        <p:nvSpPr>
          <p:cNvPr id="37" name="TextBox 36"/>
          <p:cNvSpPr txBox="1"/>
          <p:nvPr/>
        </p:nvSpPr>
        <p:spPr>
          <a:xfrm>
            <a:off x="6252817" y="16915332"/>
            <a:ext cx="8083342" cy="1374735"/>
          </a:xfrm>
          <a:prstGeom prst="rect">
            <a:avLst/>
          </a:prstGeom>
          <a:noFill/>
        </p:spPr>
        <p:txBody>
          <a:bodyPr wrap="square" rtlCol="0">
            <a:spAutoFit/>
          </a:bodyPr>
          <a:lstStyle/>
          <a:p>
            <a:pPr algn="just">
              <a:lnSpc>
                <a:spcPts val="2000"/>
              </a:lnSpc>
            </a:pPr>
            <a:r>
              <a:rPr lang="en-US" sz="1800" u="sng" dirty="0">
                <a:cs typeface="Times New Roman" panose="02020603050405020304" pitchFamily="18" charset="0"/>
              </a:rPr>
              <a:t>Figure 1</a:t>
            </a:r>
            <a:r>
              <a:rPr lang="en-US" sz="1800" dirty="0">
                <a:cs typeface="Times New Roman" panose="02020603050405020304" pitchFamily="18" charset="0"/>
              </a:rPr>
              <a:t>. (Right) MSR Rotator from Pine Research Equipment used for CV and LV tests [1]. This was used in conjunction with the Gamry Instruments </a:t>
            </a:r>
            <a:r>
              <a:rPr lang="en-US" sz="1800" dirty="0" err="1">
                <a:cs typeface="Times New Roman" panose="02020603050405020304" pitchFamily="18" charset="0"/>
              </a:rPr>
              <a:t>potentiostat</a:t>
            </a:r>
            <a:r>
              <a:rPr lang="en-US" sz="1800" dirty="0">
                <a:cs typeface="Times New Roman" panose="02020603050405020304" pitchFamily="18" charset="0"/>
              </a:rPr>
              <a:t> Interface 1000. (Left) Vessel used for ORR testing with 3D printed lid that holds the reference electrode (KOH tube, black), counter electrode (graphite rod, red), and working sense electrode (Glassy Carbon with Sample, tan) in place while testing.  </a:t>
            </a:r>
          </a:p>
        </p:txBody>
      </p:sp>
      <p:sp>
        <p:nvSpPr>
          <p:cNvPr id="141" name="TextBox 140"/>
          <p:cNvSpPr txBox="1"/>
          <p:nvPr/>
        </p:nvSpPr>
        <p:spPr>
          <a:xfrm>
            <a:off x="14944513" y="28505099"/>
            <a:ext cx="13867180" cy="3539430"/>
          </a:xfrm>
          <a:prstGeom prst="rect">
            <a:avLst/>
          </a:prstGeom>
          <a:noFill/>
        </p:spPr>
        <p:txBody>
          <a:bodyPr wrap="square" rtlCol="0">
            <a:spAutoFit/>
          </a:bodyPr>
          <a:lstStyle/>
          <a:p>
            <a:pPr algn="just"/>
            <a:r>
              <a:rPr lang="en-US" altLang="en-US" sz="2800" dirty="0">
                <a:solidFill>
                  <a:srgbClr val="000000"/>
                </a:solidFill>
                <a:cs typeface="Times New Roman" panose="02020603050405020304" pitchFamily="18" charset="0"/>
              </a:rPr>
              <a:t>    In Linear Sweep Voltammetry, the rotation rate (RPM) is held constant as the electrode is swept from one potential to another. Current can be limited by the </a:t>
            </a:r>
            <a:r>
              <a:rPr lang="en-US" sz="2800" dirty="0">
                <a:solidFill>
                  <a:srgbClr val="000000"/>
                </a:solidFill>
                <a:cs typeface="Times New Roman" panose="02020603050405020304" pitchFamily="18" charset="0"/>
              </a:rPr>
              <a:t>mass transport ions to the electrode surface, which is directly related to the electrode RPM. Rotating the electrode at a faster rate increases the rate at which material arrives at the electrode surface [2]. Thus, the limiting current decreases with increasing rotation rate. At higher RPM’s, the limiting current responses decreases and becomes less chaotic. This indicates that all of the electrocatalysts improve in efficiently as limited mass transport is reduced but the best electrocatalysts seemed to be Samples 5 and 4 as they consistently produced the lowest current peaks.    </a:t>
            </a:r>
            <a:endParaRPr lang="en-US" sz="2800" dirty="0">
              <a:cs typeface="Times New Roman" panose="02020603050405020304" pitchFamily="18" charset="0"/>
            </a:endParaRPr>
          </a:p>
        </p:txBody>
      </p:sp>
      <p:sp>
        <p:nvSpPr>
          <p:cNvPr id="109" name="TextBox 108"/>
          <p:cNvSpPr txBox="1"/>
          <p:nvPr/>
        </p:nvSpPr>
        <p:spPr>
          <a:xfrm>
            <a:off x="21960185" y="21140711"/>
            <a:ext cx="6986986" cy="348813"/>
          </a:xfrm>
          <a:prstGeom prst="rect">
            <a:avLst/>
          </a:prstGeom>
          <a:noFill/>
        </p:spPr>
        <p:txBody>
          <a:bodyPr wrap="square" rtlCol="0">
            <a:spAutoFit/>
          </a:bodyPr>
          <a:lstStyle/>
          <a:p>
            <a:pPr algn="just">
              <a:lnSpc>
                <a:spcPts val="2000"/>
              </a:lnSpc>
            </a:pPr>
            <a:r>
              <a:rPr lang="en-US" sz="1800" u="sng" dirty="0">
                <a:cs typeface="Times New Roman" panose="02020603050405020304" pitchFamily="18" charset="0"/>
              </a:rPr>
              <a:t>Figure 8</a:t>
            </a:r>
            <a:r>
              <a:rPr lang="en-US" sz="1800" dirty="0">
                <a:cs typeface="Times New Roman" panose="02020603050405020304" pitchFamily="18" charset="0"/>
              </a:rPr>
              <a:t>. European Convention of Cathodic Sweep on Samples</a:t>
            </a:r>
          </a:p>
        </p:txBody>
      </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8180" y="1382967"/>
            <a:ext cx="2746377" cy="2560320"/>
          </a:xfrm>
          <a:prstGeom prst="rect">
            <a:avLst/>
          </a:prstGeom>
        </p:spPr>
      </p:pic>
      <p:pic>
        <p:nvPicPr>
          <p:cNvPr id="75" name="Picture 74">
            <a:extLst>
              <a:ext uri="{FF2B5EF4-FFF2-40B4-BE49-F238E27FC236}">
                <a16:creationId xmlns:a16="http://schemas.microsoft.com/office/drawing/2014/main" id="{59674EF8-B39D-49F5-AFED-AC16FA39D6F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563517" y="1169314"/>
            <a:ext cx="2746377" cy="2560320"/>
          </a:xfrm>
          <a:prstGeom prst="rect">
            <a:avLst/>
          </a:prstGeom>
        </p:spPr>
      </p:pic>
      <p:pic>
        <p:nvPicPr>
          <p:cNvPr id="13" name="Picture 12" descr="A picture containing wall, indoor, appliance&#10;&#10;Description generated with very high confidence">
            <a:extLst>
              <a:ext uri="{FF2B5EF4-FFF2-40B4-BE49-F238E27FC236}">
                <a16:creationId xmlns:a16="http://schemas.microsoft.com/office/drawing/2014/main" id="{7BF3D802-4D73-4BE5-BF2B-D85D966DF14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099"/>
          <a:stretch/>
        </p:blipFill>
        <p:spPr>
          <a:xfrm rot="5400000">
            <a:off x="8155126" y="10924319"/>
            <a:ext cx="4583127" cy="7398902"/>
          </a:xfrm>
          <a:prstGeom prst="rect">
            <a:avLst/>
          </a:prstGeom>
        </p:spPr>
      </p:pic>
      <p:sp>
        <p:nvSpPr>
          <p:cNvPr id="95" name="Rounded Rectangle 57">
            <a:extLst>
              <a:ext uri="{FF2B5EF4-FFF2-40B4-BE49-F238E27FC236}">
                <a16:creationId xmlns:a16="http://schemas.microsoft.com/office/drawing/2014/main" id="{9260BCDF-DC13-44CB-BE57-495EBAF815F6}"/>
              </a:ext>
            </a:extLst>
          </p:cNvPr>
          <p:cNvSpPr/>
          <p:nvPr/>
        </p:nvSpPr>
        <p:spPr>
          <a:xfrm>
            <a:off x="137377" y="25257485"/>
            <a:ext cx="14194817" cy="919335"/>
          </a:xfrm>
          <a:prstGeom prst="roundRect">
            <a:avLst/>
          </a:prstGeom>
          <a:solidFill>
            <a:srgbClr val="D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latin typeface="Times New Roman" panose="02020603050405020304" pitchFamily="18" charset="0"/>
                <a:cs typeface="Times New Roman" panose="02020603050405020304" pitchFamily="18" charset="0"/>
              </a:rPr>
              <a:t>Samples</a:t>
            </a:r>
          </a:p>
        </p:txBody>
      </p:sp>
      <p:graphicFrame>
        <p:nvGraphicFramePr>
          <p:cNvPr id="15" name="Table 14">
            <a:extLst>
              <a:ext uri="{FF2B5EF4-FFF2-40B4-BE49-F238E27FC236}">
                <a16:creationId xmlns:a16="http://schemas.microsoft.com/office/drawing/2014/main" id="{D3F2B043-D35E-44A4-A5EB-1292633374D3}"/>
              </a:ext>
            </a:extLst>
          </p:cNvPr>
          <p:cNvGraphicFramePr>
            <a:graphicFrameLocks noGrp="1"/>
          </p:cNvGraphicFramePr>
          <p:nvPr>
            <p:extLst>
              <p:ext uri="{D42A27DB-BD31-4B8C-83A1-F6EECF244321}">
                <p14:modId xmlns:p14="http://schemas.microsoft.com/office/powerpoint/2010/main" val="16674569"/>
              </p:ext>
            </p:extLst>
          </p:nvPr>
        </p:nvGraphicFramePr>
        <p:xfrm>
          <a:off x="375458" y="27736155"/>
          <a:ext cx="14008553" cy="3947037"/>
        </p:xfrm>
        <a:graphic>
          <a:graphicData uri="http://schemas.openxmlformats.org/drawingml/2006/table">
            <a:tbl>
              <a:tblPr firstRow="1" firstCol="1" bandRow="1">
                <a:tableStyleId>{9D7B26C5-4107-4FEC-AEDC-1716B250A1EF}</a:tableStyleId>
              </a:tblPr>
              <a:tblGrid>
                <a:gridCol w="1330890">
                  <a:extLst>
                    <a:ext uri="{9D8B030D-6E8A-4147-A177-3AD203B41FA5}">
                      <a16:colId xmlns:a16="http://schemas.microsoft.com/office/drawing/2014/main" val="3755264627"/>
                    </a:ext>
                  </a:extLst>
                </a:gridCol>
                <a:gridCol w="1925108">
                  <a:extLst>
                    <a:ext uri="{9D8B030D-6E8A-4147-A177-3AD203B41FA5}">
                      <a16:colId xmlns:a16="http://schemas.microsoft.com/office/drawing/2014/main" val="4222620410"/>
                    </a:ext>
                  </a:extLst>
                </a:gridCol>
                <a:gridCol w="1272954">
                  <a:extLst>
                    <a:ext uri="{9D8B030D-6E8A-4147-A177-3AD203B41FA5}">
                      <a16:colId xmlns:a16="http://schemas.microsoft.com/office/drawing/2014/main" val="742561198"/>
                    </a:ext>
                  </a:extLst>
                </a:gridCol>
                <a:gridCol w="1602343">
                  <a:extLst>
                    <a:ext uri="{9D8B030D-6E8A-4147-A177-3AD203B41FA5}">
                      <a16:colId xmlns:a16="http://schemas.microsoft.com/office/drawing/2014/main" val="218956309"/>
                    </a:ext>
                  </a:extLst>
                </a:gridCol>
                <a:gridCol w="1524123">
                  <a:extLst>
                    <a:ext uri="{9D8B030D-6E8A-4147-A177-3AD203B41FA5}">
                      <a16:colId xmlns:a16="http://schemas.microsoft.com/office/drawing/2014/main" val="2370092139"/>
                    </a:ext>
                  </a:extLst>
                </a:gridCol>
                <a:gridCol w="1817988">
                  <a:extLst>
                    <a:ext uri="{9D8B030D-6E8A-4147-A177-3AD203B41FA5}">
                      <a16:colId xmlns:a16="http://schemas.microsoft.com/office/drawing/2014/main" val="2460279899"/>
                    </a:ext>
                  </a:extLst>
                </a:gridCol>
                <a:gridCol w="1550346">
                  <a:extLst>
                    <a:ext uri="{9D8B030D-6E8A-4147-A177-3AD203B41FA5}">
                      <a16:colId xmlns:a16="http://schemas.microsoft.com/office/drawing/2014/main" val="4008695132"/>
                    </a:ext>
                  </a:extLst>
                </a:gridCol>
                <a:gridCol w="2984801">
                  <a:extLst>
                    <a:ext uri="{9D8B030D-6E8A-4147-A177-3AD203B41FA5}">
                      <a16:colId xmlns:a16="http://schemas.microsoft.com/office/drawing/2014/main" val="1857554397"/>
                    </a:ext>
                  </a:extLst>
                </a:gridCol>
              </a:tblGrid>
              <a:tr h="774616">
                <a:tc>
                  <a:txBody>
                    <a:bodyPr/>
                    <a:lstStyle/>
                    <a:p>
                      <a:pPr marL="0" marR="0">
                        <a:lnSpc>
                          <a:spcPct val="107000"/>
                        </a:lnSpc>
                        <a:spcBef>
                          <a:spcPts val="0"/>
                        </a:spcBef>
                        <a:spcAft>
                          <a:spcPts val="0"/>
                        </a:spcAft>
                      </a:pPr>
                      <a:r>
                        <a:rPr lang="en-US" sz="2800" dirty="0">
                          <a:effectLst/>
                        </a:rPr>
                        <a:t>Sample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EC</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OD (nm)</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Length (μm)</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Purity (</a:t>
                      </a:r>
                      <a:r>
                        <a:rPr lang="en-US" sz="2800" dirty="0" err="1">
                          <a:effectLst/>
                        </a:rPr>
                        <a:t>wt</a:t>
                      </a:r>
                      <a:r>
                        <a:rPr lang="en-US" sz="2800" dirty="0">
                          <a:effectLst/>
                        </a:rPr>
                        <a: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Add </a:t>
                      </a:r>
                      <a:r>
                        <a:rPr lang="en-US" sz="2800" dirty="0" err="1">
                          <a:effectLst/>
                        </a:rPr>
                        <a:t>Cont</a:t>
                      </a:r>
                      <a:r>
                        <a:rPr lang="en-US" sz="2800" dirty="0">
                          <a:effectLst/>
                        </a:rPr>
                        <a:t> (</a:t>
                      </a:r>
                      <a:r>
                        <a:rPr lang="en-US" sz="2800" dirty="0" err="1">
                          <a:effectLst/>
                        </a:rPr>
                        <a:t>wt</a:t>
                      </a:r>
                      <a:r>
                        <a:rPr lang="en-US" sz="2800" dirty="0">
                          <a:effectLst/>
                        </a:rPr>
                        <a: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Ash (</a:t>
                      </a:r>
                      <a:r>
                        <a:rPr lang="en-US" sz="2800" dirty="0" err="1">
                          <a:effectLst/>
                        </a:rPr>
                        <a:t>wt</a:t>
                      </a:r>
                      <a:r>
                        <a:rPr lang="en-US" sz="2800" dirty="0">
                          <a:effectLst/>
                        </a:rPr>
                        <a: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Ratio</a:t>
                      </a:r>
                    </a:p>
                    <a:p>
                      <a:pPr marL="0" marR="0">
                        <a:lnSpc>
                          <a:spcPct val="107000"/>
                        </a:lnSpc>
                        <a:spcBef>
                          <a:spcPts val="0"/>
                        </a:spcBef>
                        <a:spcAft>
                          <a:spcPts val="0"/>
                        </a:spcAft>
                      </a:pPr>
                      <a:r>
                        <a:rPr lang="en-US" sz="2800" dirty="0">
                          <a:effectLst/>
                        </a:rPr>
                        <a:t>(DDBS:EC:H20)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7468669"/>
                  </a:ext>
                </a:extLst>
              </a:tr>
              <a:tr h="378522">
                <a:tc>
                  <a:txBody>
                    <a:bodyPr/>
                    <a:lstStyle/>
                    <a:p>
                      <a:pPr marL="0" marR="0">
                        <a:lnSpc>
                          <a:spcPct val="107000"/>
                        </a:lnSpc>
                        <a:spcBef>
                          <a:spcPts val="0"/>
                        </a:spcBef>
                        <a:spcAft>
                          <a:spcPts val="0"/>
                        </a:spcAft>
                      </a:pPr>
                      <a:r>
                        <a:rPr lang="en-US" sz="2800">
                          <a:effectLst/>
                        </a:rPr>
                        <a:t>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SW/DWCNT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1-4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5-30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&gt;60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&lt;35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&lt;1.5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10:1:10000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91698874"/>
                  </a:ext>
                </a:extLst>
              </a:tr>
              <a:tr h="378522">
                <a:tc>
                  <a:txBody>
                    <a:bodyPr/>
                    <a:lstStyle/>
                    <a:p>
                      <a:pPr marL="0" marR="0">
                        <a:lnSpc>
                          <a:spcPct val="107000"/>
                        </a:lnSpc>
                        <a:spcBef>
                          <a:spcPts val="0"/>
                        </a:spcBef>
                        <a:spcAft>
                          <a:spcPts val="0"/>
                        </a:spcAft>
                      </a:pPr>
                      <a:r>
                        <a:rPr lang="en-US" sz="2800">
                          <a:effectLst/>
                        </a:rPr>
                        <a:t>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SW/DWCNT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1-4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5-30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&gt;90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&lt;1.5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a:effectLst/>
                        </a:rPr>
                        <a:t>10:1:10000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55302875"/>
                  </a:ext>
                </a:extLst>
              </a:tr>
              <a:tr h="378522">
                <a:tc>
                  <a:txBody>
                    <a:bodyPr/>
                    <a:lstStyle/>
                    <a:p>
                      <a:pPr marL="0" marR="0">
                        <a:lnSpc>
                          <a:spcPct val="107000"/>
                        </a:lnSpc>
                        <a:spcBef>
                          <a:spcPts val="0"/>
                        </a:spcBef>
                        <a:spcAft>
                          <a:spcPts val="0"/>
                        </a:spcAft>
                      </a:pPr>
                      <a:r>
                        <a:rPr lang="en-US" sz="2800">
                          <a:effectLst/>
                        </a:rPr>
                        <a:t>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MWCNT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&lt;8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10-30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&gt;95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&lt;1.5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a:effectLst/>
                        </a:rPr>
                        <a:t>10:1:10000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28954687"/>
                  </a:ext>
                </a:extLst>
              </a:tr>
              <a:tr h="378522">
                <a:tc>
                  <a:txBody>
                    <a:bodyPr/>
                    <a:lstStyle/>
                    <a:p>
                      <a:pPr marL="0" marR="0">
                        <a:lnSpc>
                          <a:spcPct val="107000"/>
                        </a:lnSpc>
                        <a:spcBef>
                          <a:spcPts val="0"/>
                        </a:spcBef>
                        <a:spcAft>
                          <a:spcPts val="0"/>
                        </a:spcAft>
                      </a:pPr>
                      <a:r>
                        <a:rPr lang="en-US" sz="2800">
                          <a:effectLst/>
                        </a:rPr>
                        <a:t>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MWCNT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8-15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10-50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&gt;95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&lt;1.5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a:effectLst/>
                        </a:rPr>
                        <a:t>10:1:10000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81311966"/>
                  </a:ext>
                </a:extLst>
              </a:tr>
              <a:tr h="378522">
                <a:tc>
                  <a:txBody>
                    <a:bodyPr/>
                    <a:lstStyle/>
                    <a:p>
                      <a:pPr marL="0" marR="0">
                        <a:lnSpc>
                          <a:spcPct val="107000"/>
                        </a:lnSpc>
                        <a:spcBef>
                          <a:spcPts val="0"/>
                        </a:spcBef>
                        <a:spcAft>
                          <a:spcPts val="0"/>
                        </a:spcAft>
                      </a:pPr>
                      <a:r>
                        <a:rPr lang="en-US" sz="2800">
                          <a:effectLst/>
                        </a:rPr>
                        <a:t>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MWCNT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&gt;50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10-20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&gt;95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&lt;1.5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10:1:10000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20043041"/>
                  </a:ext>
                </a:extLst>
              </a:tr>
              <a:tr h="378522">
                <a:tc>
                  <a:txBody>
                    <a:bodyPr/>
                    <a:lstStyle/>
                    <a:p>
                      <a:pPr marL="0" marR="0">
                        <a:lnSpc>
                          <a:spcPct val="107000"/>
                        </a:lnSpc>
                        <a:spcBef>
                          <a:spcPts val="0"/>
                        </a:spcBef>
                        <a:spcAft>
                          <a:spcPts val="0"/>
                        </a:spcAft>
                      </a:pPr>
                      <a:r>
                        <a:rPr lang="en-US" sz="2800">
                          <a:effectLst/>
                        </a:rPr>
                        <a:t>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GMWCNT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30-50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10-20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&gt;99.9</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a:effectLst/>
                        </a:rPr>
                        <a:t> </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&lt;0.1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10:1:10000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32067137"/>
                  </a:ext>
                </a:extLst>
              </a:tr>
              <a:tr h="378522">
                <a:tc>
                  <a:txBody>
                    <a:bodyPr/>
                    <a:lstStyle/>
                    <a:p>
                      <a:pPr marL="0" marR="0">
                        <a:lnSpc>
                          <a:spcPct val="107000"/>
                        </a:lnSpc>
                        <a:spcBef>
                          <a:spcPts val="0"/>
                        </a:spcBef>
                        <a:spcAft>
                          <a:spcPts val="0"/>
                        </a:spcAft>
                      </a:pPr>
                      <a:r>
                        <a:rPr lang="en-US" sz="2800" dirty="0">
                          <a:effectLst/>
                        </a:rPr>
                        <a:t>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DDBS</a:t>
                      </a:r>
                    </a:p>
                  </a:txBody>
                  <a:tcPr marL="68580" marR="68580" marT="0" marB="0"/>
                </a:tc>
                <a:tc>
                  <a:txBody>
                    <a:bodyPr/>
                    <a:lstStyle/>
                    <a:p>
                      <a:pPr marL="0" marR="0">
                        <a:lnSpc>
                          <a:spcPct val="107000"/>
                        </a:lnSpc>
                        <a:spcBef>
                          <a:spcPts val="0"/>
                        </a:spcBef>
                        <a:spcAft>
                          <a:spcPts val="0"/>
                        </a:spcAft>
                      </a:pPr>
                      <a:r>
                        <a:rPr lang="en-US" sz="2800" dirty="0">
                          <a:effectLst/>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a:effectLst/>
                        </a:rPr>
                        <a:t> </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a:effectLst/>
                        </a:rPr>
                        <a:t> </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dirty="0">
                          <a:effectLst/>
                        </a:rPr>
                        <a:t>10:0:10000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07287711"/>
                  </a:ext>
                </a:extLst>
              </a:tr>
            </a:tbl>
          </a:graphicData>
        </a:graphic>
      </p:graphicFrame>
      <p:sp>
        <p:nvSpPr>
          <p:cNvPr id="17" name="Rectangle 5">
            <a:extLst>
              <a:ext uri="{FF2B5EF4-FFF2-40B4-BE49-F238E27FC236}">
                <a16:creationId xmlns:a16="http://schemas.microsoft.com/office/drawing/2014/main" id="{EB0593AE-4166-4808-B828-DEAAB16643E9}"/>
              </a:ext>
            </a:extLst>
          </p:cNvPr>
          <p:cNvSpPr>
            <a:spLocks noChangeArrowheads="1"/>
          </p:cNvSpPr>
          <p:nvPr/>
        </p:nvSpPr>
        <p:spPr bwMode="auto">
          <a:xfrm>
            <a:off x="265956" y="31886374"/>
            <a:ext cx="1402545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kumimoji="0" lang="en-US" altLang="en-US" sz="1800" i="0" u="sng" strike="noStrike" cap="none" normalizeH="0" baseline="0" dirty="0">
                <a:ln>
                  <a:noFill/>
                </a:ln>
                <a:solidFill>
                  <a:schemeClr val="tx1"/>
                </a:solidFill>
                <a:effectLst/>
                <a:ea typeface="Calibri" panose="020F0502020204030204" pitchFamily="34" charset="0"/>
                <a:cs typeface="Times New Roman" panose="02020603050405020304" pitchFamily="18" charset="0"/>
              </a:rPr>
              <a:t>Figure </a:t>
            </a:r>
            <a:r>
              <a:rPr lang="en-US" altLang="en-US" sz="1800" u="sng" dirty="0">
                <a:ea typeface="Calibri" panose="020F0502020204030204" pitchFamily="34" charset="0"/>
                <a:cs typeface="Times New Roman" panose="02020603050405020304" pitchFamily="18" charset="0"/>
              </a:rPr>
              <a:t>4</a:t>
            </a:r>
            <a:r>
              <a:rPr kumimoji="0" lang="en-US" altLang="en-US" sz="1800" i="0" u="sng" strike="noStrike" cap="none" normalizeH="0" baseline="0" dirty="0">
                <a:ln>
                  <a:noFill/>
                </a:ln>
                <a:solidFill>
                  <a:schemeClr val="tx1"/>
                </a:solidFill>
                <a:effectLst/>
                <a:ea typeface="Calibri" panose="020F0502020204030204" pitchFamily="34" charset="0"/>
                <a:cs typeface="Times New Roman" panose="02020603050405020304" pitchFamily="18" charset="0"/>
              </a:rPr>
              <a:t>.</a:t>
            </a:r>
            <a:r>
              <a:rPr lang="en-US" altLang="en-US" sz="1800" dirty="0">
                <a:ea typeface="Calibri" panose="020F0502020204030204" pitchFamily="34" charset="0"/>
                <a:cs typeface="Times New Roman" panose="02020603050405020304" pitchFamily="18" charset="0"/>
              </a:rPr>
              <a:t>  (Above) Table of sample solutions. (EC = Electro Catalyst, OD = Outer Diameter, SW/DWCNT = Single Wall/Double Wall Carbon Nanotubes, MWCNT = Multi Walled Carbon Nanotubes, GMWCNT = Graphitized Multi-Walled Carbon Nanotubes, Add </a:t>
            </a:r>
            <a:r>
              <a:rPr lang="en-US" altLang="en-US" sz="1800" dirty="0" err="1">
                <a:ea typeface="Calibri" panose="020F0502020204030204" pitchFamily="34" charset="0"/>
                <a:cs typeface="Times New Roman" panose="02020603050405020304" pitchFamily="18" charset="0"/>
              </a:rPr>
              <a:t>Cont</a:t>
            </a:r>
            <a:r>
              <a:rPr lang="en-US" altLang="en-US" sz="1800" dirty="0">
                <a:ea typeface="Calibri" panose="020F0502020204030204" pitchFamily="34" charset="0"/>
                <a:cs typeface="Times New Roman" panose="02020603050405020304" pitchFamily="18" charset="0"/>
              </a:rPr>
              <a:t> = Additional MWNT Content, DDBS = dodecylbenzene sulfonic acid)</a:t>
            </a:r>
            <a:r>
              <a:rPr lang="en-US" sz="1800" dirty="0">
                <a:ea typeface="Calibri" panose="020F0502020204030204" pitchFamily="34" charset="0"/>
                <a:cs typeface="Times New Roman" panose="02020603050405020304" pitchFamily="18" charset="0"/>
              </a:rPr>
              <a:t> </a:t>
            </a:r>
          </a:p>
        </p:txBody>
      </p:sp>
      <p:graphicFrame>
        <p:nvGraphicFramePr>
          <p:cNvPr id="18" name="Table 17">
            <a:extLst>
              <a:ext uri="{FF2B5EF4-FFF2-40B4-BE49-F238E27FC236}">
                <a16:creationId xmlns:a16="http://schemas.microsoft.com/office/drawing/2014/main" id="{308D46A6-6F23-4526-B098-D72E42B29671}"/>
              </a:ext>
            </a:extLst>
          </p:cNvPr>
          <p:cNvGraphicFramePr>
            <a:graphicFrameLocks noGrp="1"/>
          </p:cNvGraphicFramePr>
          <p:nvPr>
            <p:extLst>
              <p:ext uri="{D42A27DB-BD31-4B8C-83A1-F6EECF244321}">
                <p14:modId xmlns:p14="http://schemas.microsoft.com/office/powerpoint/2010/main" val="3386819796"/>
              </p:ext>
            </p:extLst>
          </p:nvPr>
        </p:nvGraphicFramePr>
        <p:xfrm>
          <a:off x="36645542" y="13779817"/>
          <a:ext cx="5756443" cy="6808705"/>
        </p:xfrm>
        <a:graphic>
          <a:graphicData uri="http://schemas.openxmlformats.org/drawingml/2006/table">
            <a:tbl>
              <a:tblPr firstRow="1" bandRow="1">
                <a:tableStyleId>{9D7B26C5-4107-4FEC-AEDC-1716B250A1EF}</a:tableStyleId>
              </a:tblPr>
              <a:tblGrid>
                <a:gridCol w="953743">
                  <a:extLst>
                    <a:ext uri="{9D8B030D-6E8A-4147-A177-3AD203B41FA5}">
                      <a16:colId xmlns:a16="http://schemas.microsoft.com/office/drawing/2014/main" val="1281230844"/>
                    </a:ext>
                  </a:extLst>
                </a:gridCol>
                <a:gridCol w="1569114">
                  <a:extLst>
                    <a:ext uri="{9D8B030D-6E8A-4147-A177-3AD203B41FA5}">
                      <a16:colId xmlns:a16="http://schemas.microsoft.com/office/drawing/2014/main" val="377934796"/>
                    </a:ext>
                  </a:extLst>
                </a:gridCol>
                <a:gridCol w="1357901">
                  <a:extLst>
                    <a:ext uri="{9D8B030D-6E8A-4147-A177-3AD203B41FA5}">
                      <a16:colId xmlns:a16="http://schemas.microsoft.com/office/drawing/2014/main" val="3086557173"/>
                    </a:ext>
                  </a:extLst>
                </a:gridCol>
                <a:gridCol w="1875685">
                  <a:extLst>
                    <a:ext uri="{9D8B030D-6E8A-4147-A177-3AD203B41FA5}">
                      <a16:colId xmlns:a16="http://schemas.microsoft.com/office/drawing/2014/main" val="113776083"/>
                    </a:ext>
                  </a:extLst>
                </a:gridCol>
              </a:tblGrid>
              <a:tr h="659705">
                <a:tc>
                  <a:txBody>
                    <a:bodyPr/>
                    <a:lstStyle/>
                    <a:p>
                      <a:pPr algn="ctr"/>
                      <a:r>
                        <a:rPr lang="en-US" sz="1800" u="sng" dirty="0"/>
                        <a:t>Sample </a:t>
                      </a:r>
                      <a:endParaRPr lang="en-US" sz="1800" b="1" u="sng" dirty="0">
                        <a:solidFill>
                          <a:schemeClr val="tx1"/>
                        </a:solidFill>
                      </a:endParaRPr>
                    </a:p>
                  </a:txBody>
                  <a:tcPr/>
                </a:tc>
                <a:tc>
                  <a:txBody>
                    <a:bodyPr/>
                    <a:lstStyle/>
                    <a:p>
                      <a:pPr algn="ctr"/>
                      <a:r>
                        <a:rPr lang="en-US" sz="1800" u="sng" dirty="0"/>
                        <a:t>Equation</a:t>
                      </a:r>
                      <a:endParaRPr lang="en-US" sz="1800" b="1" u="sng" dirty="0">
                        <a:solidFill>
                          <a:schemeClr val="tx1"/>
                        </a:solidFill>
                      </a:endParaRPr>
                    </a:p>
                  </a:txBody>
                  <a:tcPr/>
                </a:tc>
                <a:tc>
                  <a:txBody>
                    <a:bodyPr/>
                    <a:lstStyle/>
                    <a:p>
                      <a:pPr algn="ctr"/>
                      <a:r>
                        <a:rPr lang="en-US" sz="1800" u="sng" dirty="0"/>
                        <a:t>Regression</a:t>
                      </a:r>
                      <a:endParaRPr lang="en-US" sz="1800" b="1" u="sng" dirty="0">
                        <a:solidFill>
                          <a:schemeClr val="tx1"/>
                        </a:solidFill>
                      </a:endParaRPr>
                    </a:p>
                  </a:txBody>
                  <a:tcPr/>
                </a:tc>
                <a:tc>
                  <a:txBody>
                    <a:bodyPr/>
                    <a:lstStyle/>
                    <a:p>
                      <a:pPr algn="ctr"/>
                      <a:r>
                        <a:rPr lang="en-US" sz="1800" b="1" u="sng" dirty="0">
                          <a:solidFill>
                            <a:schemeClr val="tx1"/>
                          </a:solidFill>
                        </a:rPr>
                        <a:t>Electrons Transferred</a:t>
                      </a:r>
                    </a:p>
                  </a:txBody>
                  <a:tcPr/>
                </a:tc>
                <a:extLst>
                  <a:ext uri="{0D108BD9-81ED-4DB2-BD59-A6C34878D82A}">
                    <a16:rowId xmlns:a16="http://schemas.microsoft.com/office/drawing/2014/main" val="872783854"/>
                  </a:ext>
                </a:extLst>
              </a:tr>
              <a:tr h="784185">
                <a:tc>
                  <a:txBody>
                    <a:bodyPr/>
                    <a:lstStyle/>
                    <a:p>
                      <a:pPr algn="ctr"/>
                      <a:r>
                        <a:rPr lang="en-US" sz="1800" dirty="0"/>
                        <a:t>1</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y = 18042x </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R² = 0.8548</a:t>
                      </a:r>
                      <a:endParaRPr lang="en-US" sz="1800" dirty="0">
                        <a:solidFill>
                          <a:schemeClr val="tx1"/>
                        </a:solidFill>
                      </a:endParaRPr>
                    </a:p>
                  </a:txBody>
                  <a:tcPr/>
                </a:tc>
                <a:tc>
                  <a: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4.01E+00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4389120" rtl="0" eaLnBrk="1" fontAlgn="auto" latinLnBrk="0" hangingPunct="1">
                        <a:lnSpc>
                          <a:spcPct val="100000"/>
                        </a:lnSpc>
                        <a:spcBef>
                          <a:spcPts val="0"/>
                        </a:spcBef>
                        <a:spcAft>
                          <a:spcPts val="0"/>
                        </a:spcAft>
                        <a:buClrTx/>
                        <a:buSzTx/>
                        <a:buFontTx/>
                        <a:buNone/>
                        <a:tabLst/>
                        <a:defRPr/>
                      </a:pPr>
                      <a:endParaRPr lang="en-US" sz="1800" dirty="0">
                        <a:solidFill>
                          <a:schemeClr val="tx1"/>
                        </a:solidFill>
                      </a:endParaRPr>
                    </a:p>
                  </a:txBody>
                  <a:tcPr/>
                </a:tc>
                <a:extLst>
                  <a:ext uri="{0D108BD9-81ED-4DB2-BD59-A6C34878D82A}">
                    <a16:rowId xmlns:a16="http://schemas.microsoft.com/office/drawing/2014/main" val="4238877334"/>
                  </a:ext>
                </a:extLst>
              </a:tr>
              <a:tr h="784185">
                <a:tc>
                  <a:txBody>
                    <a:bodyPr/>
                    <a:lstStyle/>
                    <a:p>
                      <a:pPr algn="ctr"/>
                      <a:r>
                        <a:rPr lang="en-US" sz="1800" dirty="0"/>
                        <a:t>2</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y = 33597x</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R² = 0.9965</a:t>
                      </a:r>
                      <a:endParaRPr lang="en-US" sz="1800" dirty="0">
                        <a:solidFill>
                          <a:schemeClr val="tx1"/>
                        </a:solidFill>
                      </a:endParaRPr>
                    </a:p>
                  </a:txBody>
                  <a:tcPr/>
                </a:tc>
                <a:tc>
                  <a: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2.15E+00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4389120" rtl="0" eaLnBrk="1" fontAlgn="auto" latinLnBrk="0" hangingPunct="1">
                        <a:lnSpc>
                          <a:spcPct val="100000"/>
                        </a:lnSpc>
                        <a:spcBef>
                          <a:spcPts val="0"/>
                        </a:spcBef>
                        <a:spcAft>
                          <a:spcPts val="0"/>
                        </a:spcAft>
                        <a:buClrTx/>
                        <a:buSzTx/>
                        <a:buFontTx/>
                        <a:buNone/>
                        <a:tabLst/>
                        <a:defRPr/>
                      </a:pPr>
                      <a:endParaRPr lang="en-US" sz="1800" dirty="0">
                        <a:solidFill>
                          <a:schemeClr val="tx1"/>
                        </a:solidFill>
                      </a:endParaRPr>
                    </a:p>
                  </a:txBody>
                  <a:tcPr/>
                </a:tc>
                <a:extLst>
                  <a:ext uri="{0D108BD9-81ED-4DB2-BD59-A6C34878D82A}">
                    <a16:rowId xmlns:a16="http://schemas.microsoft.com/office/drawing/2014/main" val="2517949495"/>
                  </a:ext>
                </a:extLst>
              </a:tr>
              <a:tr h="784185">
                <a:tc>
                  <a:txBody>
                    <a:bodyPr/>
                    <a:lstStyle/>
                    <a:p>
                      <a:pPr algn="ctr"/>
                      <a:r>
                        <a:rPr lang="en-US" sz="1800" dirty="0"/>
                        <a:t>3</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y = 31555x</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R² = 0.9931</a:t>
                      </a:r>
                      <a:endParaRPr lang="en-US" sz="1800" dirty="0">
                        <a:solidFill>
                          <a:schemeClr val="tx1"/>
                        </a:solidFill>
                      </a:endParaRPr>
                    </a:p>
                  </a:txBody>
                  <a:tcPr/>
                </a:tc>
                <a:tc>
                  <a: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2.29E+00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4389120" rtl="0" eaLnBrk="1" fontAlgn="auto" latinLnBrk="0" hangingPunct="1">
                        <a:lnSpc>
                          <a:spcPct val="100000"/>
                        </a:lnSpc>
                        <a:spcBef>
                          <a:spcPts val="0"/>
                        </a:spcBef>
                        <a:spcAft>
                          <a:spcPts val="0"/>
                        </a:spcAft>
                        <a:buClrTx/>
                        <a:buSzTx/>
                        <a:buFontTx/>
                        <a:buNone/>
                        <a:tabLst/>
                        <a:defRPr/>
                      </a:pPr>
                      <a:endParaRPr lang="en-US" sz="1800" dirty="0">
                        <a:solidFill>
                          <a:schemeClr val="tx1"/>
                        </a:solidFill>
                      </a:endParaRPr>
                    </a:p>
                  </a:txBody>
                  <a:tcPr/>
                </a:tc>
                <a:extLst>
                  <a:ext uri="{0D108BD9-81ED-4DB2-BD59-A6C34878D82A}">
                    <a16:rowId xmlns:a16="http://schemas.microsoft.com/office/drawing/2014/main" val="1864171937"/>
                  </a:ext>
                </a:extLst>
              </a:tr>
              <a:tr h="784185">
                <a:tc>
                  <a:txBody>
                    <a:bodyPr/>
                    <a:lstStyle/>
                    <a:p>
                      <a:pPr algn="ctr"/>
                      <a:r>
                        <a:rPr lang="en-US" sz="1800" dirty="0"/>
                        <a:t>4</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y = 33468x</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R² = 0.9956</a:t>
                      </a:r>
                      <a:endParaRPr lang="en-US" sz="1800" dirty="0">
                        <a:solidFill>
                          <a:schemeClr val="tx1"/>
                        </a:solidFill>
                      </a:endParaRPr>
                    </a:p>
                  </a:txBody>
                  <a:tcPr/>
                </a:tc>
                <a:tc>
                  <a: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2.16E+00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4389120" rtl="0" eaLnBrk="1" fontAlgn="auto" latinLnBrk="0" hangingPunct="1">
                        <a:lnSpc>
                          <a:spcPct val="100000"/>
                        </a:lnSpc>
                        <a:spcBef>
                          <a:spcPts val="0"/>
                        </a:spcBef>
                        <a:spcAft>
                          <a:spcPts val="0"/>
                        </a:spcAft>
                        <a:buClrTx/>
                        <a:buSzTx/>
                        <a:buFontTx/>
                        <a:buNone/>
                        <a:tabLst/>
                        <a:defRPr/>
                      </a:pPr>
                      <a:endParaRPr lang="en-US" sz="1800" dirty="0">
                        <a:solidFill>
                          <a:schemeClr val="tx1"/>
                        </a:solidFill>
                      </a:endParaRPr>
                    </a:p>
                  </a:txBody>
                  <a:tcPr/>
                </a:tc>
                <a:extLst>
                  <a:ext uri="{0D108BD9-81ED-4DB2-BD59-A6C34878D82A}">
                    <a16:rowId xmlns:a16="http://schemas.microsoft.com/office/drawing/2014/main" val="1563124916"/>
                  </a:ext>
                </a:extLst>
              </a:tr>
              <a:tr h="784185">
                <a:tc>
                  <a:txBody>
                    <a:bodyPr/>
                    <a:lstStyle/>
                    <a:p>
                      <a:pPr algn="ctr"/>
                      <a:r>
                        <a:rPr lang="en-US" sz="1800" dirty="0"/>
                        <a:t>5</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y = 35512x</a:t>
                      </a:r>
                      <a:endParaRPr lang="en-US" sz="1800" dirty="0">
                        <a:solidFill>
                          <a:schemeClr val="tx1"/>
                        </a:solidFill>
                      </a:endParaRPr>
                    </a:p>
                  </a:txBody>
                  <a:tcPr/>
                </a:tc>
                <a:tc>
                  <a:txBody>
                    <a:bodyPr/>
                    <a:lstStyle/>
                    <a:p>
                      <a:pPr algn="ctr"/>
                      <a:r>
                        <a:rPr lang="en-US" sz="1800" baseline="0" dirty="0"/>
                        <a:t>R² = 0.9903</a:t>
                      </a:r>
                      <a:endParaRPr lang="en-US" sz="1800" dirty="0">
                        <a:solidFill>
                          <a:schemeClr val="tx1"/>
                        </a:solidFill>
                      </a:endParaRPr>
                    </a:p>
                  </a:txBody>
                  <a:tcPr/>
                </a:tc>
                <a:tc>
                  <a: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2.04E+00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en-US" sz="1800" dirty="0">
                        <a:solidFill>
                          <a:schemeClr val="tx1"/>
                        </a:solidFill>
                      </a:endParaRPr>
                    </a:p>
                  </a:txBody>
                  <a:tcPr/>
                </a:tc>
                <a:extLst>
                  <a:ext uri="{0D108BD9-81ED-4DB2-BD59-A6C34878D82A}">
                    <a16:rowId xmlns:a16="http://schemas.microsoft.com/office/drawing/2014/main" val="442899574"/>
                  </a:ext>
                </a:extLst>
              </a:tr>
              <a:tr h="784185">
                <a:tc>
                  <a:txBody>
                    <a:bodyPr/>
                    <a:lstStyle/>
                    <a:p>
                      <a:pPr algn="ctr"/>
                      <a:r>
                        <a:rPr lang="en-US" sz="1800" dirty="0"/>
                        <a:t>6</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y = 34151x</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R² = 0.9997</a:t>
                      </a:r>
                      <a:endParaRPr lang="en-US" sz="1800" dirty="0">
                        <a:solidFill>
                          <a:schemeClr val="tx1"/>
                        </a:solidFill>
                      </a:endParaRPr>
                    </a:p>
                  </a:txBody>
                  <a:tcPr/>
                </a:tc>
                <a:tc>
                  <a: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2.12E+00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4389120" rtl="0" eaLnBrk="1" fontAlgn="auto" latinLnBrk="0" hangingPunct="1">
                        <a:lnSpc>
                          <a:spcPct val="100000"/>
                        </a:lnSpc>
                        <a:spcBef>
                          <a:spcPts val="0"/>
                        </a:spcBef>
                        <a:spcAft>
                          <a:spcPts val="0"/>
                        </a:spcAft>
                        <a:buClrTx/>
                        <a:buSzTx/>
                        <a:buFontTx/>
                        <a:buNone/>
                        <a:tabLst/>
                        <a:defRPr/>
                      </a:pPr>
                      <a:endParaRPr lang="en-US" sz="1800" dirty="0">
                        <a:solidFill>
                          <a:schemeClr val="tx1"/>
                        </a:solidFill>
                      </a:endParaRPr>
                    </a:p>
                  </a:txBody>
                  <a:tcPr/>
                </a:tc>
                <a:extLst>
                  <a:ext uri="{0D108BD9-81ED-4DB2-BD59-A6C34878D82A}">
                    <a16:rowId xmlns:a16="http://schemas.microsoft.com/office/drawing/2014/main" val="2729694124"/>
                  </a:ext>
                </a:extLst>
              </a:tr>
              <a:tr h="784185">
                <a:tc>
                  <a:txBody>
                    <a:bodyPr/>
                    <a:lstStyle/>
                    <a:p>
                      <a:pPr algn="ctr"/>
                      <a:r>
                        <a:rPr lang="en-US" sz="1800" dirty="0"/>
                        <a:t>7</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y = 33762x</a:t>
                      </a: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R² = 0.9992</a:t>
                      </a:r>
                      <a:endParaRPr lang="en-US" sz="1800" dirty="0">
                        <a:solidFill>
                          <a:schemeClr val="tx1"/>
                        </a:solidFill>
                      </a:endParaRPr>
                    </a:p>
                  </a:txBody>
                  <a:tcPr/>
                </a:tc>
                <a:tc>
                  <a: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2.12E+00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4389120" rtl="0" eaLnBrk="1" fontAlgn="auto" latinLnBrk="0" hangingPunct="1">
                        <a:lnSpc>
                          <a:spcPct val="100000"/>
                        </a:lnSpc>
                        <a:spcBef>
                          <a:spcPts val="0"/>
                        </a:spcBef>
                        <a:spcAft>
                          <a:spcPts val="0"/>
                        </a:spcAft>
                        <a:buClrTx/>
                        <a:buSzTx/>
                        <a:buFontTx/>
                        <a:buNone/>
                        <a:tabLst/>
                        <a:defRPr/>
                      </a:pPr>
                      <a:endParaRPr lang="en-US" sz="1800" dirty="0">
                        <a:solidFill>
                          <a:schemeClr val="tx1"/>
                        </a:solidFill>
                      </a:endParaRPr>
                    </a:p>
                  </a:txBody>
                  <a:tcPr/>
                </a:tc>
                <a:extLst>
                  <a:ext uri="{0D108BD9-81ED-4DB2-BD59-A6C34878D82A}">
                    <a16:rowId xmlns:a16="http://schemas.microsoft.com/office/drawing/2014/main" val="2678167925"/>
                  </a:ext>
                </a:extLst>
              </a:tr>
              <a:tr h="659705">
                <a:tc>
                  <a:txBody>
                    <a:bodyPr/>
                    <a:lstStyle/>
                    <a:p>
                      <a:pPr algn="ctr"/>
                      <a:r>
                        <a:rPr lang="en-US" sz="1800" dirty="0">
                          <a:solidFill>
                            <a:schemeClr val="tx1"/>
                          </a:solidFill>
                        </a:rPr>
                        <a:t>GC</a:t>
                      </a:r>
                    </a:p>
                  </a:txBody>
                  <a:tcPr/>
                </a:tc>
                <a:tc>
                  <a:txBody>
                    <a:bodyPr/>
                    <a:lstStyle/>
                    <a:p>
                      <a:pPr algn="ctr" rtl="0">
                        <a:defRPr sz="900" b="0" i="0" u="none" strike="noStrike" kern="1200" baseline="0">
                          <a:solidFill>
                            <a:prstClr val="black">
                              <a:lumMod val="65000"/>
                              <a:lumOff val="35000"/>
                            </a:prstClr>
                          </a:solidFill>
                          <a:latin typeface="+mn-lt"/>
                          <a:ea typeface="+mn-ea"/>
                          <a:cs typeface="+mn-cs"/>
                        </a:defRPr>
                      </a:pPr>
                      <a:r>
                        <a:rPr lang="en-US" sz="1800" baseline="0" dirty="0">
                          <a:solidFill>
                            <a:schemeClr val="tx1"/>
                          </a:solidFill>
                        </a:rPr>
                        <a:t>y = 38938x</a:t>
                      </a:r>
                      <a:br>
                        <a:rPr lang="en-US" sz="1800" baseline="0" dirty="0">
                          <a:solidFill>
                            <a:schemeClr val="tx1"/>
                          </a:solidFill>
                        </a:rPr>
                      </a:br>
                      <a:endParaRPr lang="en-US" sz="1800" dirty="0">
                        <a:solidFill>
                          <a:schemeClr val="tx1"/>
                        </a:solidFill>
                      </a:endParaRPr>
                    </a:p>
                  </a:txBody>
                  <a:tcPr/>
                </a:tc>
                <a:tc>
                  <a:txBody>
                    <a:bodyPr/>
                    <a:lstStyle/>
                    <a:p>
                      <a:pPr marL="0" marR="0" lvl="0" indent="0" algn="ctr" defTabSz="4389120" rtl="0" eaLnBrk="1" fontAlgn="auto" latinLnBrk="0" hangingPunct="1">
                        <a:lnSpc>
                          <a:spcPct val="100000"/>
                        </a:lnSpc>
                        <a:spcBef>
                          <a:spcPts val="0"/>
                        </a:spcBef>
                        <a:spcAft>
                          <a:spcPts val="0"/>
                        </a:spcAft>
                        <a:buClrTx/>
                        <a:buSzTx/>
                        <a:buFontTx/>
                        <a:buNone/>
                        <a:tabLst/>
                        <a:defRPr/>
                      </a:pPr>
                      <a:r>
                        <a:rPr lang="en-US" sz="1800" baseline="0" dirty="0"/>
                        <a:t>R² = 0.9986</a:t>
                      </a:r>
                      <a:endParaRPr lang="en-US" sz="1800" dirty="0">
                        <a:solidFill>
                          <a:schemeClr val="tx1"/>
                        </a:solidFill>
                      </a:endParaRPr>
                    </a:p>
                  </a:txBody>
                  <a:tcPr/>
                </a:tc>
                <a:tc>
                  <a:txBody>
                    <a:bodyPr/>
                    <a:lstStyle/>
                    <a:p>
                      <a:pPr marL="0" marR="0">
                        <a:lnSpc>
                          <a:spcPct val="107000"/>
                        </a:lnSpc>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2.01E+00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69130606"/>
                  </a:ext>
                </a:extLst>
              </a:tr>
            </a:tbl>
          </a:graphicData>
        </a:graphic>
      </p:graphicFrame>
      <p:sp>
        <p:nvSpPr>
          <p:cNvPr id="4" name="TextBox 3">
            <a:extLst>
              <a:ext uri="{FF2B5EF4-FFF2-40B4-BE49-F238E27FC236}">
                <a16:creationId xmlns:a16="http://schemas.microsoft.com/office/drawing/2014/main" id="{04F1F9D4-AFED-4456-8AAE-61393E367730}"/>
              </a:ext>
            </a:extLst>
          </p:cNvPr>
          <p:cNvSpPr txBox="1"/>
          <p:nvPr/>
        </p:nvSpPr>
        <p:spPr>
          <a:xfrm>
            <a:off x="173359" y="12221669"/>
            <a:ext cx="6079458" cy="827919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    </a:t>
            </a:r>
            <a:r>
              <a:rPr lang="en-US" sz="2800" dirty="0">
                <a:cs typeface="Times New Roman" panose="02020603050405020304" pitchFamily="18" charset="0"/>
              </a:rPr>
              <a:t>The current signal recorded during these ORR tests can be easily influenced by the bulk flow of ions in solution [2]. In cyclic voltammetry (CV), a placid solution is used for short time scales to look at the activity in cyclic voltage changes. However, for longer time trials bulk flow is unavoidable and for consistent results it is necessary to control the solution flow as in linear sweep voltammetry (LV). Tests were conducted at variant RPMs (Revolutions Per Minute) because the spinning rotor produces a steady-state laminar flow adjacent to the RRDE ( Rotating Ring Disk Electrode), which assists in producing repeatable results that can</a:t>
            </a:r>
          </a:p>
          <a:p>
            <a:r>
              <a:rPr lang="en-US" sz="2800" dirty="0">
                <a:cs typeface="Times New Roman" panose="02020603050405020304" pitchFamily="18" charset="0"/>
              </a:rPr>
              <a:t>be accurately modeled for reaction kinetics.</a:t>
            </a:r>
          </a:p>
        </p:txBody>
      </p:sp>
      <p:sp>
        <p:nvSpPr>
          <p:cNvPr id="7" name="Rectangle 3">
            <a:extLst>
              <a:ext uri="{FF2B5EF4-FFF2-40B4-BE49-F238E27FC236}">
                <a16:creationId xmlns:a16="http://schemas.microsoft.com/office/drawing/2014/main" id="{42167435-DF85-4913-922E-0BFDF315E333}"/>
              </a:ext>
            </a:extLst>
          </p:cNvPr>
          <p:cNvSpPr>
            <a:spLocks noChangeArrowheads="1"/>
          </p:cNvSpPr>
          <p:nvPr/>
        </p:nvSpPr>
        <p:spPr bwMode="auto">
          <a:xfrm>
            <a:off x="0" y="-13849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id="{12177B24-6EC0-4FC2-B2CF-9935D6659D06}"/>
              </a:ext>
            </a:extLst>
          </p:cNvPr>
          <p:cNvSpPr txBox="1"/>
          <p:nvPr/>
        </p:nvSpPr>
        <p:spPr>
          <a:xfrm>
            <a:off x="6357262" y="20064583"/>
            <a:ext cx="7900910" cy="348813"/>
          </a:xfrm>
          <a:prstGeom prst="rect">
            <a:avLst/>
          </a:prstGeom>
          <a:noFill/>
        </p:spPr>
        <p:txBody>
          <a:bodyPr wrap="square" rtlCol="0">
            <a:spAutoFit/>
          </a:bodyPr>
          <a:lstStyle/>
          <a:p>
            <a:pPr lvl="0" algn="just">
              <a:lnSpc>
                <a:spcPts val="2000"/>
              </a:lnSpc>
            </a:pPr>
            <a:r>
              <a:rPr lang="en-US" sz="1800" u="sng" dirty="0">
                <a:solidFill>
                  <a:prstClr val="black"/>
                </a:solidFill>
                <a:cs typeface="Times New Roman" panose="02020603050405020304" pitchFamily="18" charset="0"/>
              </a:rPr>
              <a:t>Figure 2</a:t>
            </a:r>
            <a:r>
              <a:rPr lang="en-US" sz="1800" dirty="0">
                <a:solidFill>
                  <a:prstClr val="black"/>
                </a:solidFill>
                <a:cs typeface="Times New Roman" panose="02020603050405020304" pitchFamily="18" charset="0"/>
              </a:rPr>
              <a:t>. Reductive Half Reaction of KOH solution showing electron transfer [3]  </a:t>
            </a:r>
          </a:p>
        </p:txBody>
      </p:sp>
      <p:sp>
        <p:nvSpPr>
          <p:cNvPr id="11" name="TextBox 10">
            <a:extLst>
              <a:ext uri="{FF2B5EF4-FFF2-40B4-BE49-F238E27FC236}">
                <a16:creationId xmlns:a16="http://schemas.microsoft.com/office/drawing/2014/main" id="{BE41D50D-2DDD-4DBA-9C86-2221E7E8AB39}"/>
              </a:ext>
            </a:extLst>
          </p:cNvPr>
          <p:cNvSpPr txBox="1"/>
          <p:nvPr/>
        </p:nvSpPr>
        <p:spPr>
          <a:xfrm>
            <a:off x="14915298" y="13943868"/>
            <a:ext cx="3759776" cy="14742497"/>
          </a:xfrm>
          <a:prstGeom prst="rect">
            <a:avLst/>
          </a:prstGeom>
          <a:noFill/>
        </p:spPr>
        <p:txBody>
          <a:bodyPr wrap="square" rtlCol="0">
            <a:spAutoFit/>
          </a:bodyPr>
          <a:lstStyle/>
          <a:p>
            <a:r>
              <a:rPr lang="en-US" sz="2800" dirty="0">
                <a:solidFill>
                  <a:srgbClr val="000000"/>
                </a:solidFill>
                <a:latin typeface="Times New Roman" panose="02020603050405020304" pitchFamily="18" charset="0"/>
                <a:cs typeface="Times New Roman" panose="02020603050405020304" pitchFamily="18" charset="0"/>
              </a:rPr>
              <a:t>    </a:t>
            </a:r>
            <a:r>
              <a:rPr lang="en-US" sz="2800" dirty="0">
                <a:solidFill>
                  <a:srgbClr val="000000"/>
                </a:solidFill>
                <a:cs typeface="Times New Roman" panose="02020603050405020304" pitchFamily="18" charset="0"/>
              </a:rPr>
              <a:t>CV is where the electrode potential is swept back-and-forth between two extremes, in this case it is swept in the negative (cathodic) direction [2]. The current eventually reaches a maximum value (limiting current) once the applied potential is sufficiently negative relative to the standard electrode potential [2].</a:t>
            </a:r>
          </a:p>
          <a:p>
            <a:r>
              <a:rPr lang="en-US" sz="2800" dirty="0">
                <a:solidFill>
                  <a:srgbClr val="000000"/>
                </a:solidFill>
                <a:cs typeface="Times New Roman" panose="02020603050405020304" pitchFamily="18" charset="0"/>
              </a:rPr>
              <a:t>    Sample 5 and 4 were most reactive towards increasingly negative potentials as is evident in Figure 8. These samples were both longer MWCNT with some impurities. The preserved internal structure and surface impurities of these samples is suggest as to making them more conducive to transferring electric current. It is also of note that all the samples have higher reactivity than GC.</a:t>
            </a:r>
            <a:endParaRPr lang="en-US" sz="2800" dirty="0">
              <a:cs typeface="Times New Roman" panose="02020603050405020304" pitchFamily="18" charset="0"/>
            </a:endParaRPr>
          </a:p>
        </p:txBody>
      </p:sp>
      <p:sp>
        <p:nvSpPr>
          <p:cNvPr id="30" name="TextBox 29">
            <a:extLst>
              <a:ext uri="{FF2B5EF4-FFF2-40B4-BE49-F238E27FC236}">
                <a16:creationId xmlns:a16="http://schemas.microsoft.com/office/drawing/2014/main" id="{1B5632A4-D958-46B2-86E9-8BB6F6A0F08D}"/>
              </a:ext>
            </a:extLst>
          </p:cNvPr>
          <p:cNvSpPr txBox="1"/>
          <p:nvPr/>
        </p:nvSpPr>
        <p:spPr>
          <a:xfrm>
            <a:off x="36471640" y="20878623"/>
            <a:ext cx="6654347" cy="646331"/>
          </a:xfrm>
          <a:prstGeom prst="rect">
            <a:avLst/>
          </a:prstGeom>
          <a:noFill/>
        </p:spPr>
        <p:txBody>
          <a:bodyPr wrap="square" rtlCol="0">
            <a:spAutoFit/>
          </a:bodyPr>
          <a:lstStyle/>
          <a:p>
            <a:r>
              <a:rPr lang="en-US" sz="1800" u="sng" dirty="0">
                <a:cs typeface="Times New Roman" panose="02020603050405020304" pitchFamily="18" charset="0"/>
              </a:rPr>
              <a:t>Figure 13.</a:t>
            </a:r>
            <a:r>
              <a:rPr lang="en-US" sz="1800" dirty="0">
                <a:cs typeface="Times New Roman" panose="02020603050405020304" pitchFamily="18" charset="0"/>
              </a:rPr>
              <a:t> Table of samples at their limiting currents with their electrons transferred in each half reaction </a:t>
            </a:r>
            <a:endParaRPr lang="en-US" sz="1800" u="sng" dirty="0">
              <a:cs typeface="Times New Roman" panose="02020603050405020304" pitchFamily="18" charset="0"/>
            </a:endParaRPr>
          </a:p>
        </p:txBody>
      </p:sp>
      <p:sp>
        <p:nvSpPr>
          <p:cNvPr id="2" name="TextBox 1">
            <a:extLst>
              <a:ext uri="{FF2B5EF4-FFF2-40B4-BE49-F238E27FC236}">
                <a16:creationId xmlns:a16="http://schemas.microsoft.com/office/drawing/2014/main" id="{5349C018-076F-4FAE-9B97-E20641F76367}"/>
              </a:ext>
            </a:extLst>
          </p:cNvPr>
          <p:cNvSpPr txBox="1"/>
          <p:nvPr/>
        </p:nvSpPr>
        <p:spPr>
          <a:xfrm>
            <a:off x="216306" y="20364274"/>
            <a:ext cx="3878083" cy="4832092"/>
          </a:xfrm>
          <a:prstGeom prst="rect">
            <a:avLst/>
          </a:prstGeom>
          <a:noFill/>
        </p:spPr>
        <p:txBody>
          <a:bodyPr wrap="square" rtlCol="0">
            <a:spAutoFit/>
          </a:bodyPr>
          <a:lstStyle/>
          <a:p>
            <a:r>
              <a:rPr lang="en-US" sz="2800" dirty="0">
                <a:cs typeface="Times New Roman" panose="02020603050405020304" pitchFamily="18" charset="0"/>
              </a:rPr>
              <a:t>    A negative potential was applied to basic 2 M KOH solution, which reduced ions as shown in the reductive half reactions in figure 2. It is also of note that half reactions transfer either 2 or 4 electrons, which indicates the steps completed during ORR</a:t>
            </a:r>
            <a:r>
              <a:rPr lang="en-US" sz="2800" b="1" dirty="0">
                <a:cs typeface="Times New Roman" panose="02020603050405020304" pitchFamily="18" charset="0"/>
              </a:rPr>
              <a:t>.</a:t>
            </a:r>
            <a:endParaRPr lang="en-US" sz="2800" dirty="0"/>
          </a:p>
        </p:txBody>
      </p:sp>
      <p:sp>
        <p:nvSpPr>
          <p:cNvPr id="3" name="TextBox 2">
            <a:extLst>
              <a:ext uri="{FF2B5EF4-FFF2-40B4-BE49-F238E27FC236}">
                <a16:creationId xmlns:a16="http://schemas.microsoft.com/office/drawing/2014/main" id="{D62D2BA5-6307-449A-BF70-FF84205E0C16}"/>
              </a:ext>
            </a:extLst>
          </p:cNvPr>
          <p:cNvSpPr txBox="1"/>
          <p:nvPr/>
        </p:nvSpPr>
        <p:spPr>
          <a:xfrm>
            <a:off x="266037" y="26075033"/>
            <a:ext cx="14498757" cy="1538883"/>
          </a:xfrm>
          <a:prstGeom prst="rect">
            <a:avLst/>
          </a:prstGeom>
          <a:noFill/>
        </p:spPr>
        <p:txBody>
          <a:bodyPr wrap="square" rtlCol="0">
            <a:spAutoFit/>
          </a:bodyPr>
          <a:lstStyle/>
          <a:p>
            <a:pPr lvl="0" defTabSz="914400" eaLnBrk="0" fontAlgn="base" hangingPunct="0">
              <a:spcBef>
                <a:spcPct val="0"/>
              </a:spcBef>
              <a:spcAft>
                <a:spcPct val="0"/>
              </a:spcAft>
            </a:pPr>
            <a:endParaRPr lang="en-US" altLang="en-US" sz="1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defTabSz="914400" eaLnBrk="0" fontAlgn="base" hangingPunct="0">
              <a:spcBef>
                <a:spcPct val="0"/>
              </a:spcBef>
              <a:spcAft>
                <a:spcPct val="0"/>
              </a:spcAft>
            </a:pPr>
            <a:r>
              <a:rPr lang="en-US" altLang="en-US" sz="2800" dirty="0">
                <a:solidFill>
                  <a:prstClr val="black"/>
                </a:solidFill>
                <a:ea typeface="Calibri" panose="020F0502020204030204" pitchFamily="34" charset="0"/>
                <a:cs typeface="Times New Roman" panose="02020603050405020304" pitchFamily="18" charset="0"/>
              </a:rPr>
              <a:t>   Preparation of 10 mL increment solutions were in the following ratio (10 mg DDBS, 1 mg EC, 10000mg H20). These solutions where then vibrated for 5 minutes</a:t>
            </a:r>
            <a:r>
              <a:rPr lang="en-US" sz="2800" dirty="0">
                <a:solidFill>
                  <a:prstClr val="black"/>
                </a:solidFill>
                <a:ea typeface="Calibri" panose="020F0502020204030204" pitchFamily="34" charset="0"/>
                <a:cs typeface="Times New Roman" panose="02020603050405020304" pitchFamily="18" charset="0"/>
              </a:rPr>
              <a:t> to create a homogeneous solution for proper drop casting onto the Glassy Carbon Electrode. </a:t>
            </a:r>
            <a:endParaRPr lang="en-US" altLang="en-US" sz="2800" dirty="0">
              <a:solidFill>
                <a:prstClr val="black"/>
              </a:solidFill>
              <a:cs typeface="Times New Roman" panose="02020603050405020304" pitchFamily="18" charset="0"/>
            </a:endParaRPr>
          </a:p>
        </p:txBody>
      </p:sp>
      <p:pic>
        <p:nvPicPr>
          <p:cNvPr id="43" name="Picture 42">
            <a:extLst>
              <a:ext uri="{FF2B5EF4-FFF2-40B4-BE49-F238E27FC236}">
                <a16:creationId xmlns:a16="http://schemas.microsoft.com/office/drawing/2014/main" id="{9E69F339-7278-4036-86E0-5BC8A895F99B}"/>
              </a:ext>
            </a:extLst>
          </p:cNvPr>
          <p:cNvPicPr/>
          <p:nvPr/>
        </p:nvPicPr>
        <p:blipFill rotWithShape="1">
          <a:blip r:embed="rId8">
            <a:extLst>
              <a:ext uri="{28A0092B-C50C-407E-A947-70E740481C1C}">
                <a14:useLocalDpi xmlns:a14="http://schemas.microsoft.com/office/drawing/2010/main" val="0"/>
              </a:ext>
            </a:extLst>
          </a:blip>
          <a:srcRect l="4251" t="4798" b="5241"/>
          <a:stretch/>
        </p:blipFill>
        <p:spPr bwMode="auto">
          <a:xfrm>
            <a:off x="29140399" y="5665879"/>
            <a:ext cx="6990931" cy="5194475"/>
          </a:xfrm>
          <a:prstGeom prst="rect">
            <a:avLst/>
          </a:prstGeom>
          <a:noFill/>
          <a:ln>
            <a:noFill/>
          </a:ln>
        </p:spPr>
      </p:pic>
      <p:graphicFrame>
        <p:nvGraphicFramePr>
          <p:cNvPr id="44" name="Chart 43">
            <a:extLst>
              <a:ext uri="{FF2B5EF4-FFF2-40B4-BE49-F238E27FC236}">
                <a16:creationId xmlns:a16="http://schemas.microsoft.com/office/drawing/2014/main" id="{00000000-0008-0000-0100-000005000000}"/>
              </a:ext>
            </a:extLst>
          </p:cNvPr>
          <p:cNvGraphicFramePr/>
          <p:nvPr>
            <p:extLst>
              <p:ext uri="{D42A27DB-BD31-4B8C-83A1-F6EECF244321}">
                <p14:modId xmlns:p14="http://schemas.microsoft.com/office/powerpoint/2010/main" val="1603902757"/>
              </p:ext>
            </p:extLst>
          </p:nvPr>
        </p:nvGraphicFramePr>
        <p:xfrm>
          <a:off x="35011821" y="5807976"/>
          <a:ext cx="8465181" cy="7715403"/>
        </p:xfrm>
        <a:graphic>
          <a:graphicData uri="http://schemas.openxmlformats.org/drawingml/2006/chart">
            <c:chart xmlns:c="http://schemas.openxmlformats.org/drawingml/2006/chart" xmlns:r="http://schemas.openxmlformats.org/officeDocument/2006/relationships" r:id="rId9"/>
          </a:graphicData>
        </a:graphic>
      </p:graphicFrame>
      <p:sp>
        <p:nvSpPr>
          <p:cNvPr id="6" name="TextBox 5">
            <a:extLst>
              <a:ext uri="{FF2B5EF4-FFF2-40B4-BE49-F238E27FC236}">
                <a16:creationId xmlns:a16="http://schemas.microsoft.com/office/drawing/2014/main" id="{55439DEC-38B5-4354-9A46-92AD8EEC27D3}"/>
              </a:ext>
            </a:extLst>
          </p:cNvPr>
          <p:cNvSpPr txBox="1"/>
          <p:nvPr/>
        </p:nvSpPr>
        <p:spPr>
          <a:xfrm>
            <a:off x="29354349" y="11578559"/>
            <a:ext cx="6429567" cy="31700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3200" b="1" dirty="0"/>
              <a:t>Levich Equation</a:t>
            </a:r>
          </a:p>
          <a:p>
            <a:pPr algn="ctr"/>
            <a:r>
              <a:rPr lang="en-US" sz="2400" dirty="0" err="1"/>
              <a:t>iL</a:t>
            </a:r>
            <a:r>
              <a:rPr lang="en-US" sz="2400" dirty="0"/>
              <a:t>=(0.620)*n*F*A*D^(2/3)*</a:t>
            </a:r>
            <a:r>
              <a:rPr lang="el-GR" sz="2400" dirty="0"/>
              <a:t>ω</a:t>
            </a:r>
            <a:r>
              <a:rPr lang="en-US" sz="2400" dirty="0"/>
              <a:t>^(1/2)*v^(-1/6)*C</a:t>
            </a:r>
            <a:endParaRPr lang="en-US" sz="1800" dirty="0"/>
          </a:p>
          <a:p>
            <a:pPr marL="342900" indent="-342900">
              <a:buFont typeface="Arial" panose="020B0604020202020204" pitchFamily="34" charset="0"/>
              <a:buChar char="•"/>
            </a:pPr>
            <a:r>
              <a:rPr lang="en-US" sz="1800" dirty="0" err="1"/>
              <a:t>iL</a:t>
            </a:r>
            <a:r>
              <a:rPr lang="en-US" sz="1800" dirty="0"/>
              <a:t>, is the </a:t>
            </a:r>
            <a:r>
              <a:rPr lang="en-US" sz="1800" dirty="0" err="1"/>
              <a:t>Levich</a:t>
            </a:r>
            <a:r>
              <a:rPr lang="en-US" sz="1800" dirty="0"/>
              <a:t> current</a:t>
            </a:r>
          </a:p>
          <a:p>
            <a:pPr marL="342900" indent="-342900">
              <a:buFont typeface="Arial" panose="020B0604020202020204" pitchFamily="34" charset="0"/>
              <a:buChar char="•"/>
            </a:pPr>
            <a:r>
              <a:rPr lang="en-US" sz="1800" dirty="0"/>
              <a:t>n, is the number of electrons transferred in the half reaction</a:t>
            </a:r>
          </a:p>
          <a:p>
            <a:pPr marL="342900" indent="-342900">
              <a:buFont typeface="Arial" panose="020B0604020202020204" pitchFamily="34" charset="0"/>
              <a:buChar char="•"/>
            </a:pPr>
            <a:r>
              <a:rPr lang="en-US" sz="1800" dirty="0"/>
              <a:t>F, is the Faraday constant</a:t>
            </a:r>
          </a:p>
          <a:p>
            <a:pPr marL="342900" indent="-342900">
              <a:buFont typeface="Arial" panose="020B0604020202020204" pitchFamily="34" charset="0"/>
              <a:buChar char="•"/>
            </a:pPr>
            <a:r>
              <a:rPr lang="en-US" sz="1800" dirty="0"/>
              <a:t>A, is the electrode area</a:t>
            </a:r>
          </a:p>
          <a:p>
            <a:pPr marL="342900" indent="-342900">
              <a:buFont typeface="Arial" panose="020B0604020202020204" pitchFamily="34" charset="0"/>
              <a:buChar char="•"/>
            </a:pPr>
            <a:r>
              <a:rPr lang="en-US" sz="1800" dirty="0"/>
              <a:t>D, is the diffusion coefficient</a:t>
            </a:r>
          </a:p>
          <a:p>
            <a:pPr marL="342900" indent="-342900">
              <a:buFont typeface="Arial" panose="020B0604020202020204" pitchFamily="34" charset="0"/>
              <a:buChar char="•"/>
            </a:pPr>
            <a:r>
              <a:rPr lang="el-GR" sz="1800" dirty="0"/>
              <a:t>ω</a:t>
            </a:r>
            <a:r>
              <a:rPr lang="en-US" sz="1800" dirty="0"/>
              <a:t>, is the angular rotation rate</a:t>
            </a:r>
          </a:p>
          <a:p>
            <a:pPr marL="342900" indent="-342900">
              <a:buFont typeface="Arial" panose="020B0604020202020204" pitchFamily="34" charset="0"/>
              <a:buChar char="•"/>
            </a:pPr>
            <a:r>
              <a:rPr lang="en-US" sz="1800" dirty="0"/>
              <a:t>v, is the kinematic viscosity</a:t>
            </a:r>
          </a:p>
          <a:p>
            <a:pPr marL="342900" indent="-342900">
              <a:buFont typeface="Arial" panose="020B0604020202020204" pitchFamily="34" charset="0"/>
              <a:buChar char="•"/>
            </a:pPr>
            <a:r>
              <a:rPr lang="en-US" sz="1800" dirty="0"/>
              <a:t>C, is the analyte concentration</a:t>
            </a:r>
          </a:p>
        </p:txBody>
      </p:sp>
      <p:pic>
        <p:nvPicPr>
          <p:cNvPr id="1026" name="Picture 2" descr="Image result for multiwalled carbon nanotubes electron scanning microscope">
            <a:extLst>
              <a:ext uri="{FF2B5EF4-FFF2-40B4-BE49-F238E27FC236}">
                <a16:creationId xmlns:a16="http://schemas.microsoft.com/office/drawing/2014/main" id="{9C432299-9DDB-4DD7-BD1D-06D47EDDC54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97347" y="20463869"/>
            <a:ext cx="9848794" cy="4346439"/>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a:extLst>
              <a:ext uri="{FF2B5EF4-FFF2-40B4-BE49-F238E27FC236}">
                <a16:creationId xmlns:a16="http://schemas.microsoft.com/office/drawing/2014/main" id="{AAB33ACE-D3FB-4057-9882-C0F02F0B574D}"/>
              </a:ext>
            </a:extLst>
          </p:cNvPr>
          <p:cNvSpPr txBox="1"/>
          <p:nvPr/>
        </p:nvSpPr>
        <p:spPr>
          <a:xfrm>
            <a:off x="29282521" y="15234202"/>
            <a:ext cx="6416872" cy="6555641"/>
          </a:xfrm>
          <a:prstGeom prst="rect">
            <a:avLst/>
          </a:prstGeom>
          <a:noFill/>
        </p:spPr>
        <p:txBody>
          <a:bodyPr wrap="square" rtlCol="0">
            <a:spAutoFit/>
          </a:bodyPr>
          <a:lstStyle/>
          <a:p>
            <a:r>
              <a:rPr lang="en-US" sz="2800" dirty="0">
                <a:solidFill>
                  <a:srgbClr val="000000"/>
                </a:solidFill>
                <a:cs typeface="Times New Roman" panose="02020603050405020304" pitchFamily="18" charset="0"/>
              </a:rPr>
              <a:t>    </a:t>
            </a:r>
            <a:r>
              <a:rPr lang="en-US" sz="2800" dirty="0" err="1">
                <a:solidFill>
                  <a:srgbClr val="000000"/>
                </a:solidFill>
                <a:cs typeface="Times New Roman" panose="02020603050405020304" pitchFamily="18" charset="0"/>
              </a:rPr>
              <a:t>Levich</a:t>
            </a:r>
            <a:r>
              <a:rPr lang="en-US" sz="2800" dirty="0">
                <a:solidFill>
                  <a:srgbClr val="000000"/>
                </a:solidFill>
                <a:cs typeface="Times New Roman" panose="02020603050405020304" pitchFamily="18" charset="0"/>
              </a:rPr>
              <a:t> Graphs are a series of voltammograms acquired over a range of different rotation rates. For a simple electrochemical system where the rate of the half reaction is governed by mass transport to the electrode surface. An intercept above zero, however, is an indication that the half-reaction is limited by sluggish kinetics rather than by mass transport. From figure 13, sample one was the only sample to produce 4 electrons in its half reaction. This sample also had the second highest impurity, which is the suspected cause of the greater electron transfer rates</a:t>
            </a:r>
            <a:r>
              <a:rPr lang="en-US" sz="2800" b="1" dirty="0">
                <a:solidFill>
                  <a:srgbClr val="000000"/>
                </a:solidFill>
                <a:cs typeface="Times New Roman" panose="02020603050405020304" pitchFamily="18" charset="0"/>
              </a:rPr>
              <a:t>.</a:t>
            </a:r>
            <a:endParaRPr lang="en-US" sz="2800" b="1" dirty="0">
              <a:cs typeface="Times New Roman" panose="02020603050405020304" pitchFamily="18" charset="0"/>
            </a:endParaRPr>
          </a:p>
        </p:txBody>
      </p:sp>
      <p:pic>
        <p:nvPicPr>
          <p:cNvPr id="46" name="Picture 45">
            <a:extLst>
              <a:ext uri="{FF2B5EF4-FFF2-40B4-BE49-F238E27FC236}">
                <a16:creationId xmlns:a16="http://schemas.microsoft.com/office/drawing/2014/main" id="{75D8B140-2932-436F-95C9-DBA5F57BF9A5}"/>
              </a:ext>
            </a:extLst>
          </p:cNvPr>
          <p:cNvPicPr>
            <a:picLocks noChangeAspect="1"/>
          </p:cNvPicPr>
          <p:nvPr/>
        </p:nvPicPr>
        <p:blipFill rotWithShape="1">
          <a:blip r:embed="rId11"/>
          <a:srcRect b="5778"/>
          <a:stretch/>
        </p:blipFill>
        <p:spPr>
          <a:xfrm>
            <a:off x="17792701" y="13155859"/>
            <a:ext cx="12329850" cy="8114795"/>
          </a:xfrm>
          <a:prstGeom prst="rect">
            <a:avLst/>
          </a:prstGeom>
        </p:spPr>
      </p:pic>
      <p:pic>
        <p:nvPicPr>
          <p:cNvPr id="48" name="Picture 47">
            <a:extLst>
              <a:ext uri="{FF2B5EF4-FFF2-40B4-BE49-F238E27FC236}">
                <a16:creationId xmlns:a16="http://schemas.microsoft.com/office/drawing/2014/main" id="{21954A0A-3D5D-47AC-909A-2737519AE9B5}"/>
              </a:ext>
            </a:extLst>
          </p:cNvPr>
          <p:cNvPicPr>
            <a:picLocks noChangeAspect="1"/>
          </p:cNvPicPr>
          <p:nvPr/>
        </p:nvPicPr>
        <p:blipFill>
          <a:blip r:embed="rId12"/>
          <a:stretch>
            <a:fillRect/>
          </a:stretch>
        </p:blipFill>
        <p:spPr>
          <a:xfrm>
            <a:off x="17637823" y="21378116"/>
            <a:ext cx="12625163" cy="7345853"/>
          </a:xfrm>
          <a:prstGeom prst="rect">
            <a:avLst/>
          </a:prstGeom>
        </p:spPr>
      </p:pic>
      <p:sp>
        <p:nvSpPr>
          <p:cNvPr id="21" name="TextBox 20">
            <a:extLst>
              <a:ext uri="{FF2B5EF4-FFF2-40B4-BE49-F238E27FC236}">
                <a16:creationId xmlns:a16="http://schemas.microsoft.com/office/drawing/2014/main" id="{AE0427FB-52F1-4A99-8D8C-71F327CB25C4}"/>
              </a:ext>
            </a:extLst>
          </p:cNvPr>
          <p:cNvSpPr txBox="1"/>
          <p:nvPr/>
        </p:nvSpPr>
        <p:spPr>
          <a:xfrm>
            <a:off x="6157599" y="18363521"/>
            <a:ext cx="8043981"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b="1" u="sng" dirty="0"/>
              <a:t>Alkaline Medium</a:t>
            </a:r>
          </a:p>
          <a:p>
            <a:r>
              <a:rPr lang="en-US" sz="2400" b="1" dirty="0"/>
              <a:t>Direct Path:           </a:t>
            </a:r>
            <a:r>
              <a:rPr lang="en-US" sz="2400" dirty="0"/>
              <a:t>O2 + 2H2O + 4e- </a:t>
            </a:r>
            <a:r>
              <a:rPr lang="en-US" sz="2400" dirty="0">
                <a:sym typeface="Wingdings" panose="05000000000000000000" pitchFamily="2" charset="2"/>
              </a:rPr>
              <a:t> 4OH-             E0=1.230 V</a:t>
            </a:r>
          </a:p>
          <a:p>
            <a:r>
              <a:rPr lang="en-US" sz="2400" b="1" dirty="0">
                <a:sym typeface="Wingdings" panose="05000000000000000000" pitchFamily="2" charset="2"/>
              </a:rPr>
              <a:t>Series Pathway:    </a:t>
            </a:r>
            <a:r>
              <a:rPr lang="en-US" sz="2400" dirty="0">
                <a:sym typeface="Wingdings" panose="05000000000000000000" pitchFamily="2" charset="2"/>
              </a:rPr>
              <a:t>O2 + H2O + 2e-  H2O- + OH-    E0= 0.695 V</a:t>
            </a:r>
          </a:p>
          <a:p>
            <a:r>
              <a:rPr lang="en-US" sz="2400" dirty="0">
                <a:sym typeface="Wingdings" panose="05000000000000000000" pitchFamily="2" charset="2"/>
              </a:rPr>
              <a:t>                                H02- + H2O + 2e-  3OH-             E0= 1.230 V</a:t>
            </a:r>
            <a:endParaRPr lang="en-US" sz="2400" dirty="0"/>
          </a:p>
        </p:txBody>
      </p:sp>
      <p:graphicFrame>
        <p:nvGraphicFramePr>
          <p:cNvPr id="22" name="Table 21">
            <a:extLst>
              <a:ext uri="{FF2B5EF4-FFF2-40B4-BE49-F238E27FC236}">
                <a16:creationId xmlns:a16="http://schemas.microsoft.com/office/drawing/2014/main" id="{A3E4510E-DEAC-4989-A7E9-AF429EC65249}"/>
              </a:ext>
            </a:extLst>
          </p:cNvPr>
          <p:cNvGraphicFramePr>
            <a:graphicFrameLocks noGrp="1"/>
          </p:cNvGraphicFramePr>
          <p:nvPr>
            <p:extLst>
              <p:ext uri="{D42A27DB-BD31-4B8C-83A1-F6EECF244321}">
                <p14:modId xmlns:p14="http://schemas.microsoft.com/office/powerpoint/2010/main" val="3355834020"/>
              </p:ext>
            </p:extLst>
          </p:nvPr>
        </p:nvGraphicFramePr>
        <p:xfrm>
          <a:off x="25515645" y="5716777"/>
          <a:ext cx="3074764" cy="5170594"/>
        </p:xfrm>
        <a:graphic>
          <a:graphicData uri="http://schemas.openxmlformats.org/drawingml/2006/table">
            <a:tbl>
              <a:tblPr firstRow="1" bandRow="1">
                <a:tableStyleId>{616DA210-FB5B-4158-B5E0-FEB733F419BA}</a:tableStyleId>
              </a:tblPr>
              <a:tblGrid>
                <a:gridCol w="1537382">
                  <a:extLst>
                    <a:ext uri="{9D8B030D-6E8A-4147-A177-3AD203B41FA5}">
                      <a16:colId xmlns:a16="http://schemas.microsoft.com/office/drawing/2014/main" val="1343065086"/>
                    </a:ext>
                  </a:extLst>
                </a:gridCol>
                <a:gridCol w="1537382">
                  <a:extLst>
                    <a:ext uri="{9D8B030D-6E8A-4147-A177-3AD203B41FA5}">
                      <a16:colId xmlns:a16="http://schemas.microsoft.com/office/drawing/2014/main" val="800569123"/>
                    </a:ext>
                  </a:extLst>
                </a:gridCol>
              </a:tblGrid>
              <a:tr h="1582834">
                <a:tc>
                  <a:txBody>
                    <a:bodyPr/>
                    <a:lstStyle/>
                    <a:p>
                      <a:r>
                        <a:rPr lang="en-US" sz="2800" dirty="0"/>
                        <a:t>Sample </a:t>
                      </a:r>
                    </a:p>
                  </a:txBody>
                  <a:tcPr/>
                </a:tc>
                <a:tc>
                  <a:txBody>
                    <a:bodyPr/>
                    <a:lstStyle/>
                    <a:p>
                      <a:r>
                        <a:rPr lang="en-US" sz="2800" dirty="0"/>
                        <a:t>Oxygen Impurity (%)</a:t>
                      </a:r>
                    </a:p>
                  </a:txBody>
                  <a:tcPr/>
                </a:tc>
                <a:extLst>
                  <a:ext uri="{0D108BD9-81ED-4DB2-BD59-A6C34878D82A}">
                    <a16:rowId xmlns:a16="http://schemas.microsoft.com/office/drawing/2014/main" val="776165284"/>
                  </a:ext>
                </a:extLst>
              </a:tr>
              <a:tr h="597960">
                <a:tc>
                  <a:txBody>
                    <a:bodyPr/>
                    <a:lstStyle/>
                    <a:p>
                      <a:r>
                        <a:rPr lang="en-US" sz="2800" dirty="0"/>
                        <a:t>1</a:t>
                      </a:r>
                    </a:p>
                  </a:txBody>
                  <a:tcPr/>
                </a:tc>
                <a:tc>
                  <a:txBody>
                    <a:bodyPr/>
                    <a:lstStyle/>
                    <a:p>
                      <a:r>
                        <a:rPr lang="en-US" sz="2800" dirty="0"/>
                        <a:t>3.16</a:t>
                      </a:r>
                    </a:p>
                  </a:txBody>
                  <a:tcPr/>
                </a:tc>
                <a:extLst>
                  <a:ext uri="{0D108BD9-81ED-4DB2-BD59-A6C34878D82A}">
                    <a16:rowId xmlns:a16="http://schemas.microsoft.com/office/drawing/2014/main" val="319076252"/>
                  </a:ext>
                </a:extLst>
              </a:tr>
              <a:tr h="597960">
                <a:tc>
                  <a:txBody>
                    <a:bodyPr/>
                    <a:lstStyle/>
                    <a:p>
                      <a:r>
                        <a:rPr lang="en-US" sz="2800" dirty="0"/>
                        <a:t>2</a:t>
                      </a:r>
                    </a:p>
                  </a:txBody>
                  <a:tcPr/>
                </a:tc>
                <a:tc>
                  <a:txBody>
                    <a:bodyPr/>
                    <a:lstStyle/>
                    <a:p>
                      <a:r>
                        <a:rPr lang="en-US" sz="2800" dirty="0"/>
                        <a:t>2.03</a:t>
                      </a:r>
                    </a:p>
                  </a:txBody>
                  <a:tcPr/>
                </a:tc>
                <a:extLst>
                  <a:ext uri="{0D108BD9-81ED-4DB2-BD59-A6C34878D82A}">
                    <a16:rowId xmlns:a16="http://schemas.microsoft.com/office/drawing/2014/main" val="1604835335"/>
                  </a:ext>
                </a:extLst>
              </a:tr>
              <a:tr h="597960">
                <a:tc>
                  <a:txBody>
                    <a:bodyPr/>
                    <a:lstStyle/>
                    <a:p>
                      <a:r>
                        <a:rPr lang="en-US" sz="2800" dirty="0"/>
                        <a:t>3</a:t>
                      </a:r>
                    </a:p>
                  </a:txBody>
                  <a:tcPr/>
                </a:tc>
                <a:tc>
                  <a:txBody>
                    <a:bodyPr/>
                    <a:lstStyle/>
                    <a:p>
                      <a:r>
                        <a:rPr lang="en-US" sz="2800" dirty="0"/>
                        <a:t>0.62</a:t>
                      </a:r>
                    </a:p>
                  </a:txBody>
                  <a:tcPr/>
                </a:tc>
                <a:extLst>
                  <a:ext uri="{0D108BD9-81ED-4DB2-BD59-A6C34878D82A}">
                    <a16:rowId xmlns:a16="http://schemas.microsoft.com/office/drawing/2014/main" val="3416871344"/>
                  </a:ext>
                </a:extLst>
              </a:tr>
              <a:tr h="597960">
                <a:tc>
                  <a:txBody>
                    <a:bodyPr/>
                    <a:lstStyle/>
                    <a:p>
                      <a:r>
                        <a:rPr lang="en-US" sz="2800" dirty="0"/>
                        <a:t>4</a:t>
                      </a:r>
                    </a:p>
                  </a:txBody>
                  <a:tcPr/>
                </a:tc>
                <a:tc>
                  <a:txBody>
                    <a:bodyPr/>
                    <a:lstStyle/>
                    <a:p>
                      <a:r>
                        <a:rPr lang="en-US" sz="2800" dirty="0"/>
                        <a:t>3.24</a:t>
                      </a:r>
                    </a:p>
                  </a:txBody>
                  <a:tcPr/>
                </a:tc>
                <a:extLst>
                  <a:ext uri="{0D108BD9-81ED-4DB2-BD59-A6C34878D82A}">
                    <a16:rowId xmlns:a16="http://schemas.microsoft.com/office/drawing/2014/main" val="1303959853"/>
                  </a:ext>
                </a:extLst>
              </a:tr>
              <a:tr h="597960">
                <a:tc>
                  <a:txBody>
                    <a:bodyPr/>
                    <a:lstStyle/>
                    <a:p>
                      <a:r>
                        <a:rPr lang="en-US" sz="2800" dirty="0"/>
                        <a:t>5</a:t>
                      </a:r>
                    </a:p>
                  </a:txBody>
                  <a:tcPr/>
                </a:tc>
                <a:tc>
                  <a:txBody>
                    <a:bodyPr/>
                    <a:lstStyle/>
                    <a:p>
                      <a:r>
                        <a:rPr lang="en-US" sz="2800" dirty="0"/>
                        <a:t>1.75</a:t>
                      </a:r>
                    </a:p>
                  </a:txBody>
                  <a:tcPr/>
                </a:tc>
                <a:extLst>
                  <a:ext uri="{0D108BD9-81ED-4DB2-BD59-A6C34878D82A}">
                    <a16:rowId xmlns:a16="http://schemas.microsoft.com/office/drawing/2014/main" val="424212027"/>
                  </a:ext>
                </a:extLst>
              </a:tr>
              <a:tr h="597960">
                <a:tc>
                  <a:txBody>
                    <a:bodyPr/>
                    <a:lstStyle/>
                    <a:p>
                      <a:r>
                        <a:rPr lang="en-US" sz="2800" dirty="0"/>
                        <a:t>6</a:t>
                      </a:r>
                    </a:p>
                  </a:txBody>
                  <a:tcPr/>
                </a:tc>
                <a:tc>
                  <a:txBody>
                    <a:bodyPr/>
                    <a:lstStyle/>
                    <a:p>
                      <a:r>
                        <a:rPr lang="en-US" sz="2800" dirty="0"/>
                        <a:t>0</a:t>
                      </a:r>
                    </a:p>
                  </a:txBody>
                  <a:tcPr/>
                </a:tc>
                <a:extLst>
                  <a:ext uri="{0D108BD9-81ED-4DB2-BD59-A6C34878D82A}">
                    <a16:rowId xmlns:a16="http://schemas.microsoft.com/office/drawing/2014/main" val="1944487344"/>
                  </a:ext>
                </a:extLst>
              </a:tr>
            </a:tbl>
          </a:graphicData>
        </a:graphic>
      </p:graphicFrame>
      <p:pic>
        <p:nvPicPr>
          <p:cNvPr id="26" name="Picture 25">
            <a:extLst>
              <a:ext uri="{FF2B5EF4-FFF2-40B4-BE49-F238E27FC236}">
                <a16:creationId xmlns:a16="http://schemas.microsoft.com/office/drawing/2014/main" id="{D3F0BACD-3B1F-4D2B-9009-2D73AB7997B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9483230" y="5689762"/>
            <a:ext cx="7089020" cy="6041711"/>
          </a:xfrm>
          <a:prstGeom prst="rect">
            <a:avLst/>
          </a:prstGeom>
        </p:spPr>
      </p:pic>
      <p:sp>
        <p:nvSpPr>
          <p:cNvPr id="27" name="TextBox 26">
            <a:extLst>
              <a:ext uri="{FF2B5EF4-FFF2-40B4-BE49-F238E27FC236}">
                <a16:creationId xmlns:a16="http://schemas.microsoft.com/office/drawing/2014/main" id="{0CCB0827-1712-4EA3-A815-D4C2ED67A0A1}"/>
              </a:ext>
            </a:extLst>
          </p:cNvPr>
          <p:cNvSpPr txBox="1"/>
          <p:nvPr/>
        </p:nvSpPr>
        <p:spPr>
          <a:xfrm>
            <a:off x="14700096" y="5625972"/>
            <a:ext cx="5783843" cy="3539430"/>
          </a:xfrm>
          <a:prstGeom prst="rect">
            <a:avLst/>
          </a:prstGeom>
          <a:noFill/>
        </p:spPr>
        <p:txBody>
          <a:bodyPr wrap="square" rtlCol="0">
            <a:spAutoFit/>
          </a:bodyPr>
          <a:lstStyle/>
          <a:p>
            <a:r>
              <a:rPr lang="en-US" sz="2800" dirty="0">
                <a:cs typeface="Times New Roman" panose="02020603050405020304" pitchFamily="18" charset="0"/>
              </a:rPr>
              <a:t>Sample 4 and 1 showed the highest oxygen impurity. These impurities are ingrained in the surface chemistry of the samples and changes their electro- catalytic properties. The intense SP Carbon peak also confirms that we measured our Carbon Samples accurately. </a:t>
            </a:r>
          </a:p>
        </p:txBody>
      </p:sp>
      <p:sp>
        <p:nvSpPr>
          <p:cNvPr id="28" name="TextBox 27">
            <a:extLst>
              <a:ext uri="{FF2B5EF4-FFF2-40B4-BE49-F238E27FC236}">
                <a16:creationId xmlns:a16="http://schemas.microsoft.com/office/drawing/2014/main" id="{28CC46D3-0B97-44B9-9848-95E1FA00151A}"/>
              </a:ext>
            </a:extLst>
          </p:cNvPr>
          <p:cNvSpPr txBox="1"/>
          <p:nvPr/>
        </p:nvSpPr>
        <p:spPr>
          <a:xfrm>
            <a:off x="25516299" y="11177340"/>
            <a:ext cx="3058257" cy="646331"/>
          </a:xfrm>
          <a:prstGeom prst="rect">
            <a:avLst/>
          </a:prstGeom>
          <a:noFill/>
        </p:spPr>
        <p:txBody>
          <a:bodyPr wrap="square" rtlCol="0">
            <a:spAutoFit/>
          </a:bodyPr>
          <a:lstStyle/>
          <a:p>
            <a:r>
              <a:rPr lang="en-US" sz="1800" u="sng" dirty="0">
                <a:cs typeface="Times New Roman" panose="02020603050405020304" pitchFamily="18" charset="0"/>
              </a:rPr>
              <a:t>Figure 7.</a:t>
            </a:r>
            <a:r>
              <a:rPr lang="en-US" sz="1800" dirty="0">
                <a:cs typeface="Times New Roman" panose="02020603050405020304" pitchFamily="18" charset="0"/>
              </a:rPr>
              <a:t> Table of Atomic Percentage of Oxygen Content</a:t>
            </a:r>
          </a:p>
        </p:txBody>
      </p:sp>
      <p:sp>
        <p:nvSpPr>
          <p:cNvPr id="19" name="TextBox 18"/>
          <p:cNvSpPr txBox="1"/>
          <p:nvPr/>
        </p:nvSpPr>
        <p:spPr>
          <a:xfrm>
            <a:off x="4522532" y="24786562"/>
            <a:ext cx="9784729" cy="369332"/>
          </a:xfrm>
          <a:prstGeom prst="rect">
            <a:avLst/>
          </a:prstGeom>
          <a:noFill/>
        </p:spPr>
        <p:txBody>
          <a:bodyPr wrap="square" rtlCol="0">
            <a:spAutoFit/>
          </a:bodyPr>
          <a:lstStyle/>
          <a:p>
            <a:pPr lvl="0" defTabSz="914400" eaLnBrk="0" fontAlgn="base" hangingPunct="0">
              <a:spcBef>
                <a:spcPct val="0"/>
              </a:spcBef>
              <a:spcAft>
                <a:spcPct val="0"/>
              </a:spcAft>
            </a:pPr>
            <a:r>
              <a:rPr lang="en-US" altLang="en-US" sz="1800" u="sng" dirty="0">
                <a:solidFill>
                  <a:prstClr val="black"/>
                </a:solidFill>
                <a:latin typeface="+mj-lt"/>
                <a:ea typeface="Calibri" panose="020F0502020204030204" pitchFamily="34" charset="0"/>
                <a:cs typeface="Times New Roman" panose="02020603050405020304" pitchFamily="18" charset="0"/>
              </a:rPr>
              <a:t>Figure 3.</a:t>
            </a:r>
            <a:r>
              <a:rPr lang="en-US" altLang="en-US" sz="1800" dirty="0">
                <a:solidFill>
                  <a:prstClr val="black"/>
                </a:solidFill>
                <a:latin typeface="+mj-lt"/>
                <a:ea typeface="Calibri" panose="020F0502020204030204" pitchFamily="34" charset="0"/>
                <a:cs typeface="Times New Roman" panose="02020603050405020304" pitchFamily="18" charset="0"/>
              </a:rPr>
              <a:t>  (Above Right) Scanning Electron Microscope image of Multi Walled Carbon Nanotubes [4]</a:t>
            </a:r>
            <a:endParaRPr lang="en-US" altLang="en-US" sz="1800" u="sng" dirty="0">
              <a:solidFill>
                <a:prstClr val="black"/>
              </a:solidFill>
              <a:latin typeface="+mj-lt"/>
              <a:ea typeface="Calibri" panose="020F0502020204030204" pitchFamily="34" charset="0"/>
              <a:cs typeface="Times New Roman" panose="02020603050405020304" pitchFamily="18" charset="0"/>
            </a:endParaRPr>
          </a:p>
        </p:txBody>
      </p:sp>
      <p:sp>
        <p:nvSpPr>
          <p:cNvPr id="20" name="TextBox 19"/>
          <p:cNvSpPr txBox="1"/>
          <p:nvPr/>
        </p:nvSpPr>
        <p:spPr>
          <a:xfrm>
            <a:off x="20554293" y="11669407"/>
            <a:ext cx="4787714" cy="369332"/>
          </a:xfrm>
          <a:prstGeom prst="rect">
            <a:avLst/>
          </a:prstGeom>
          <a:noFill/>
        </p:spPr>
        <p:txBody>
          <a:bodyPr wrap="square" rtlCol="0">
            <a:spAutoFit/>
          </a:bodyPr>
          <a:lstStyle/>
          <a:p>
            <a:pPr lvl="0"/>
            <a:r>
              <a:rPr lang="en-US" sz="1800" u="sng" dirty="0">
                <a:solidFill>
                  <a:prstClr val="black"/>
                </a:solidFill>
                <a:cs typeface="Times New Roman" panose="02020603050405020304" pitchFamily="18" charset="0"/>
              </a:rPr>
              <a:t>Figure 6.</a:t>
            </a:r>
            <a:r>
              <a:rPr lang="en-US" sz="1800" dirty="0">
                <a:solidFill>
                  <a:prstClr val="black"/>
                </a:solidFill>
                <a:cs typeface="Times New Roman" panose="02020603050405020304" pitchFamily="18" charset="0"/>
              </a:rPr>
              <a:t> XPS survey spectra  of six samples</a:t>
            </a:r>
          </a:p>
        </p:txBody>
      </p:sp>
      <p:sp>
        <p:nvSpPr>
          <p:cNvPr id="29" name="TextBox 28"/>
          <p:cNvSpPr txBox="1"/>
          <p:nvPr/>
        </p:nvSpPr>
        <p:spPr>
          <a:xfrm>
            <a:off x="21780706" y="28190670"/>
            <a:ext cx="4933950" cy="348813"/>
          </a:xfrm>
          <a:prstGeom prst="rect">
            <a:avLst/>
          </a:prstGeom>
          <a:noFill/>
        </p:spPr>
        <p:txBody>
          <a:bodyPr wrap="square" rtlCol="0">
            <a:spAutoFit/>
          </a:bodyPr>
          <a:lstStyle/>
          <a:p>
            <a:pPr lvl="0" algn="just">
              <a:lnSpc>
                <a:spcPts val="2000"/>
              </a:lnSpc>
            </a:pPr>
            <a:r>
              <a:rPr lang="en-US" sz="1800" u="sng" dirty="0">
                <a:solidFill>
                  <a:prstClr val="black"/>
                </a:solidFill>
                <a:cs typeface="Times New Roman" panose="02020603050405020304" pitchFamily="18" charset="0"/>
              </a:rPr>
              <a:t>Figure 9. </a:t>
            </a:r>
            <a:r>
              <a:rPr lang="en-US" sz="1800" dirty="0">
                <a:solidFill>
                  <a:prstClr val="black"/>
                </a:solidFill>
                <a:cs typeface="Times New Roman" panose="02020603050405020304" pitchFamily="18" charset="0"/>
              </a:rPr>
              <a:t> Linear Sweep at 1600 RPM on Samples</a:t>
            </a:r>
          </a:p>
        </p:txBody>
      </p:sp>
      <p:sp>
        <p:nvSpPr>
          <p:cNvPr id="31" name="TextBox 30"/>
          <p:cNvSpPr txBox="1"/>
          <p:nvPr/>
        </p:nvSpPr>
        <p:spPr>
          <a:xfrm>
            <a:off x="29328031" y="10908270"/>
            <a:ext cx="6209603" cy="646331"/>
          </a:xfrm>
          <a:prstGeom prst="rect">
            <a:avLst/>
          </a:prstGeom>
          <a:noFill/>
        </p:spPr>
        <p:txBody>
          <a:bodyPr wrap="square" rtlCol="0">
            <a:spAutoFit/>
          </a:bodyPr>
          <a:lstStyle/>
          <a:p>
            <a:pPr lvl="0"/>
            <a:r>
              <a:rPr lang="en-US" sz="1800" u="sng" dirty="0">
                <a:solidFill>
                  <a:prstClr val="black"/>
                </a:solidFill>
                <a:cs typeface="Times New Roman" panose="02020603050405020304" pitchFamily="18" charset="0"/>
              </a:rPr>
              <a:t>Figure 10.</a:t>
            </a:r>
            <a:r>
              <a:rPr lang="en-US" sz="1800" dirty="0">
                <a:solidFill>
                  <a:prstClr val="black"/>
                </a:solidFill>
                <a:cs typeface="Times New Roman" panose="02020603050405020304" pitchFamily="18" charset="0"/>
              </a:rPr>
              <a:t> American Convention of </a:t>
            </a:r>
            <a:r>
              <a:rPr lang="en-US" sz="1800" dirty="0" err="1">
                <a:solidFill>
                  <a:prstClr val="black"/>
                </a:solidFill>
                <a:cs typeface="Times New Roman" panose="02020603050405020304" pitchFamily="18" charset="0"/>
              </a:rPr>
              <a:t>Cathodic</a:t>
            </a:r>
            <a:r>
              <a:rPr lang="en-US" sz="1800" dirty="0">
                <a:solidFill>
                  <a:prstClr val="black"/>
                </a:solidFill>
                <a:cs typeface="Times New Roman" panose="02020603050405020304" pitchFamily="18" charset="0"/>
              </a:rPr>
              <a:t> Sweep with varying RPM tests [3]</a:t>
            </a:r>
          </a:p>
        </p:txBody>
      </p:sp>
      <p:sp>
        <p:nvSpPr>
          <p:cNvPr id="32" name="TextBox 31"/>
          <p:cNvSpPr txBox="1"/>
          <p:nvPr/>
        </p:nvSpPr>
        <p:spPr>
          <a:xfrm>
            <a:off x="29576600" y="14859402"/>
            <a:ext cx="5712467" cy="369332"/>
          </a:xfrm>
          <a:prstGeom prst="rect">
            <a:avLst/>
          </a:prstGeom>
          <a:noFill/>
        </p:spPr>
        <p:txBody>
          <a:bodyPr wrap="square" rtlCol="0">
            <a:spAutoFit/>
          </a:bodyPr>
          <a:lstStyle/>
          <a:p>
            <a:pPr lvl="0"/>
            <a:r>
              <a:rPr lang="en-US" sz="1800" u="sng" dirty="0">
                <a:solidFill>
                  <a:prstClr val="black"/>
                </a:solidFill>
                <a:cs typeface="Times New Roman" panose="02020603050405020304" pitchFamily="18" charset="0"/>
              </a:rPr>
              <a:t>Figure 11.</a:t>
            </a:r>
            <a:r>
              <a:rPr lang="en-US" sz="1800" dirty="0">
                <a:solidFill>
                  <a:prstClr val="black"/>
                </a:solidFill>
                <a:cs typeface="Times New Roman" panose="02020603050405020304" pitchFamily="18" charset="0"/>
              </a:rPr>
              <a:t> </a:t>
            </a:r>
            <a:r>
              <a:rPr lang="en-US" sz="1800" dirty="0" err="1">
                <a:solidFill>
                  <a:prstClr val="black"/>
                </a:solidFill>
                <a:cs typeface="Times New Roman" panose="02020603050405020304" pitchFamily="18" charset="0"/>
              </a:rPr>
              <a:t>Levich</a:t>
            </a:r>
            <a:r>
              <a:rPr lang="en-US" sz="1800" dirty="0">
                <a:solidFill>
                  <a:prstClr val="black"/>
                </a:solidFill>
                <a:cs typeface="Times New Roman" panose="02020603050405020304" pitchFamily="18" charset="0"/>
              </a:rPr>
              <a:t> Equation with Constants Defined</a:t>
            </a:r>
          </a:p>
        </p:txBody>
      </p:sp>
      <p:sp>
        <p:nvSpPr>
          <p:cNvPr id="33" name="TextBox 32"/>
          <p:cNvSpPr txBox="1"/>
          <p:nvPr/>
        </p:nvSpPr>
        <p:spPr>
          <a:xfrm>
            <a:off x="36471640" y="12882346"/>
            <a:ext cx="6731971" cy="646331"/>
          </a:xfrm>
          <a:prstGeom prst="rect">
            <a:avLst/>
          </a:prstGeom>
          <a:noFill/>
        </p:spPr>
        <p:txBody>
          <a:bodyPr wrap="square" rtlCol="0">
            <a:spAutoFit/>
          </a:bodyPr>
          <a:lstStyle/>
          <a:p>
            <a:pPr lvl="0"/>
            <a:r>
              <a:rPr lang="en-US" sz="1800" u="sng" dirty="0">
                <a:solidFill>
                  <a:prstClr val="black"/>
                </a:solidFill>
                <a:cs typeface="Times New Roman" panose="02020603050405020304" pitchFamily="18" charset="0"/>
              </a:rPr>
              <a:t>Figure 12.</a:t>
            </a:r>
            <a:r>
              <a:rPr lang="en-US" sz="1800" dirty="0">
                <a:solidFill>
                  <a:prstClr val="black"/>
                </a:solidFill>
                <a:cs typeface="Times New Roman" panose="02020603050405020304" pitchFamily="18" charset="0"/>
              </a:rPr>
              <a:t> </a:t>
            </a:r>
            <a:r>
              <a:rPr lang="en-US" sz="1800" dirty="0" err="1">
                <a:solidFill>
                  <a:prstClr val="black"/>
                </a:solidFill>
                <a:cs typeface="Times New Roman" panose="02020603050405020304" pitchFamily="18" charset="0"/>
              </a:rPr>
              <a:t>Levich</a:t>
            </a:r>
            <a:r>
              <a:rPr lang="en-US" sz="1800" dirty="0">
                <a:solidFill>
                  <a:prstClr val="black"/>
                </a:solidFill>
                <a:cs typeface="Times New Roman" panose="02020603050405020304" pitchFamily="18" charset="0"/>
              </a:rPr>
              <a:t> plot of varying currents at constant potentials across multiple RPMs </a:t>
            </a:r>
          </a:p>
        </p:txBody>
      </p:sp>
      <p:sp>
        <p:nvSpPr>
          <p:cNvPr id="34" name="TextBox 33"/>
          <p:cNvSpPr txBox="1"/>
          <p:nvPr/>
        </p:nvSpPr>
        <p:spPr>
          <a:xfrm>
            <a:off x="31764041" y="5693084"/>
            <a:ext cx="2035278" cy="523220"/>
          </a:xfrm>
          <a:prstGeom prst="rect">
            <a:avLst/>
          </a:prstGeom>
          <a:noFill/>
        </p:spPr>
        <p:txBody>
          <a:bodyPr wrap="square" rtlCol="0">
            <a:spAutoFit/>
          </a:bodyPr>
          <a:lstStyle/>
          <a:p>
            <a:r>
              <a:rPr lang="en-US" sz="2800" b="1" dirty="0"/>
              <a:t>Sample 1</a:t>
            </a:r>
          </a:p>
        </p:txBody>
      </p:sp>
      <p:sp>
        <p:nvSpPr>
          <p:cNvPr id="35" name="TextBox 34"/>
          <p:cNvSpPr txBox="1"/>
          <p:nvPr/>
        </p:nvSpPr>
        <p:spPr>
          <a:xfrm>
            <a:off x="15081273" y="11863382"/>
            <a:ext cx="4210050" cy="369332"/>
          </a:xfrm>
          <a:prstGeom prst="rect">
            <a:avLst/>
          </a:prstGeom>
          <a:noFill/>
        </p:spPr>
        <p:txBody>
          <a:bodyPr wrap="square" rtlCol="0">
            <a:spAutoFit/>
          </a:bodyPr>
          <a:lstStyle/>
          <a:p>
            <a:r>
              <a:rPr lang="en-US" sz="1800" u="sng" dirty="0"/>
              <a:t>Figure 5. </a:t>
            </a:r>
            <a:r>
              <a:rPr lang="en-US" sz="1800" dirty="0"/>
              <a:t>SP Carbon Peak of Sample 1 CNTs</a:t>
            </a:r>
          </a:p>
        </p:txBody>
      </p:sp>
      <p:pic>
        <p:nvPicPr>
          <p:cNvPr id="5" name="Picture 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5006442" y="8536684"/>
            <a:ext cx="4432288" cy="3380120"/>
          </a:xfrm>
          <a:prstGeom prst="rect">
            <a:avLst/>
          </a:prstGeom>
        </p:spPr>
      </p:pic>
    </p:spTree>
    <p:extLst>
      <p:ext uri="{BB962C8B-B14F-4D97-AF65-F5344CB8AC3E}">
        <p14:creationId xmlns:p14="http://schemas.microsoft.com/office/powerpoint/2010/main" val="183221739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100880</TotalTime>
  <Words>1840</Words>
  <Application>Microsoft Office PowerPoint</Application>
  <PresentationFormat>Custom</PresentationFormat>
  <Paragraphs>178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Wingdings</vt:lpstr>
      <vt:lpstr>Office Theme</vt:lpstr>
      <vt:lpstr>PowerPoint Presentation</vt:lpstr>
    </vt:vector>
  </TitlesOfParts>
  <Company>Missouri University of Science and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Mohammadighaleni, Mahdi (S&amp;T-Student)</dc:creator>
  <cp:lastModifiedBy>Paul Royster</cp:lastModifiedBy>
  <cp:revision>578</cp:revision>
  <cp:lastPrinted>2018-03-30T21:58:49Z</cp:lastPrinted>
  <dcterms:created xsi:type="dcterms:W3CDTF">2016-05-09T21:22:47Z</dcterms:created>
  <dcterms:modified xsi:type="dcterms:W3CDTF">2021-09-05T15:22:01Z</dcterms:modified>
</cp:coreProperties>
</file>