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
  </p:notesMasterIdLst>
  <p:sldIdLst>
    <p:sldId id="256" r:id="rId2"/>
  </p:sldIdLst>
  <p:sldSz cx="43891200" cy="29260800"/>
  <p:notesSz cx="6858000" cy="9144000"/>
  <p:defaultTextStyle>
    <a:defPPr>
      <a:defRPr lang="en-US"/>
    </a:defPPr>
    <a:lvl1pPr marL="0" algn="l" defTabSz="2090044" rtl="0" eaLnBrk="1" latinLnBrk="0" hangingPunct="1">
      <a:defRPr sz="8200" kern="1200">
        <a:solidFill>
          <a:schemeClr val="tx1"/>
        </a:solidFill>
        <a:latin typeface="+mn-lt"/>
        <a:ea typeface="+mn-ea"/>
        <a:cs typeface="+mn-cs"/>
      </a:defRPr>
    </a:lvl1pPr>
    <a:lvl2pPr marL="2090044" algn="l" defTabSz="2090044" rtl="0" eaLnBrk="1" latinLnBrk="0" hangingPunct="1">
      <a:defRPr sz="8200" kern="1200">
        <a:solidFill>
          <a:schemeClr val="tx1"/>
        </a:solidFill>
        <a:latin typeface="+mn-lt"/>
        <a:ea typeface="+mn-ea"/>
        <a:cs typeface="+mn-cs"/>
      </a:defRPr>
    </a:lvl2pPr>
    <a:lvl3pPr marL="4180088" algn="l" defTabSz="2090044" rtl="0" eaLnBrk="1" latinLnBrk="0" hangingPunct="1">
      <a:defRPr sz="8200" kern="1200">
        <a:solidFill>
          <a:schemeClr val="tx1"/>
        </a:solidFill>
        <a:latin typeface="+mn-lt"/>
        <a:ea typeface="+mn-ea"/>
        <a:cs typeface="+mn-cs"/>
      </a:defRPr>
    </a:lvl3pPr>
    <a:lvl4pPr marL="6270132" algn="l" defTabSz="2090044" rtl="0" eaLnBrk="1" latinLnBrk="0" hangingPunct="1">
      <a:defRPr sz="8200" kern="1200">
        <a:solidFill>
          <a:schemeClr val="tx1"/>
        </a:solidFill>
        <a:latin typeface="+mn-lt"/>
        <a:ea typeface="+mn-ea"/>
        <a:cs typeface="+mn-cs"/>
      </a:defRPr>
    </a:lvl4pPr>
    <a:lvl5pPr marL="8360176" algn="l" defTabSz="2090044" rtl="0" eaLnBrk="1" latinLnBrk="0" hangingPunct="1">
      <a:defRPr sz="8200" kern="1200">
        <a:solidFill>
          <a:schemeClr val="tx1"/>
        </a:solidFill>
        <a:latin typeface="+mn-lt"/>
        <a:ea typeface="+mn-ea"/>
        <a:cs typeface="+mn-cs"/>
      </a:defRPr>
    </a:lvl5pPr>
    <a:lvl6pPr marL="10450220" algn="l" defTabSz="2090044" rtl="0" eaLnBrk="1" latinLnBrk="0" hangingPunct="1">
      <a:defRPr sz="8200" kern="1200">
        <a:solidFill>
          <a:schemeClr val="tx1"/>
        </a:solidFill>
        <a:latin typeface="+mn-lt"/>
        <a:ea typeface="+mn-ea"/>
        <a:cs typeface="+mn-cs"/>
      </a:defRPr>
    </a:lvl6pPr>
    <a:lvl7pPr marL="12540264" algn="l" defTabSz="2090044" rtl="0" eaLnBrk="1" latinLnBrk="0" hangingPunct="1">
      <a:defRPr sz="8200" kern="1200">
        <a:solidFill>
          <a:schemeClr val="tx1"/>
        </a:solidFill>
        <a:latin typeface="+mn-lt"/>
        <a:ea typeface="+mn-ea"/>
        <a:cs typeface="+mn-cs"/>
      </a:defRPr>
    </a:lvl7pPr>
    <a:lvl8pPr marL="14630309" algn="l" defTabSz="2090044" rtl="0" eaLnBrk="1" latinLnBrk="0" hangingPunct="1">
      <a:defRPr sz="8200" kern="1200">
        <a:solidFill>
          <a:schemeClr val="tx1"/>
        </a:solidFill>
        <a:latin typeface="+mn-lt"/>
        <a:ea typeface="+mn-ea"/>
        <a:cs typeface="+mn-cs"/>
      </a:defRPr>
    </a:lvl8pPr>
    <a:lvl9pPr marL="16720353" algn="l" defTabSz="2090044" rtl="0" eaLnBrk="1" latinLnBrk="0" hangingPunct="1">
      <a:defRPr sz="82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9216">
          <p15:clr>
            <a:srgbClr val="A4A3A4"/>
          </p15:clr>
        </p15:guide>
        <p15:guide id="2" pos="13824">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9710" autoAdjust="0"/>
  </p:normalViewPr>
  <p:slideViewPr>
    <p:cSldViewPr snapToGrid="0" snapToObjects="1">
      <p:cViewPr varScale="1">
        <p:scale>
          <a:sx n="25" d="100"/>
          <a:sy n="25" d="100"/>
        </p:scale>
        <p:origin x="102" y="204"/>
      </p:cViewPr>
      <p:guideLst>
        <p:guide orient="horz" pos="9216"/>
        <p:guide pos="13824"/>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619895A-D19F-6F4C-9591-477D15B110C1}" type="datetimeFigureOut">
              <a:rPr lang="en-US" smtClean="0"/>
              <a:t>6/9/2016</a:t>
            </a:fld>
            <a:endParaRPr lang="en-US"/>
          </a:p>
        </p:txBody>
      </p:sp>
      <p:sp>
        <p:nvSpPr>
          <p:cNvPr id="4" name="Slide Image Placeholder 3"/>
          <p:cNvSpPr>
            <a:spLocks noGrp="1" noRot="1" noChangeAspect="1"/>
          </p:cNvSpPr>
          <p:nvPr>
            <p:ph type="sldImg" idx="2"/>
          </p:nvPr>
        </p:nvSpPr>
        <p:spPr>
          <a:xfrm>
            <a:off x="857250" y="685800"/>
            <a:ext cx="51435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D7E154C-5769-B741-B338-D43358E82485}" type="slidenum">
              <a:rPr lang="en-US" smtClean="0"/>
              <a:t>‹#›</a:t>
            </a:fld>
            <a:endParaRPr lang="en-US"/>
          </a:p>
        </p:txBody>
      </p:sp>
    </p:spTree>
    <p:extLst>
      <p:ext uri="{BB962C8B-B14F-4D97-AF65-F5344CB8AC3E}">
        <p14:creationId xmlns:p14="http://schemas.microsoft.com/office/powerpoint/2010/main" val="3656158089"/>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D7E154C-5769-B741-B338-D43358E82485}" type="slidenum">
              <a:rPr lang="en-US" smtClean="0"/>
              <a:t>1</a:t>
            </a:fld>
            <a:endParaRPr lang="en-US"/>
          </a:p>
        </p:txBody>
      </p:sp>
    </p:spTree>
    <p:extLst>
      <p:ext uri="{BB962C8B-B14F-4D97-AF65-F5344CB8AC3E}">
        <p14:creationId xmlns:p14="http://schemas.microsoft.com/office/powerpoint/2010/main" val="129800006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291840" y="9089815"/>
            <a:ext cx="37307520" cy="6272107"/>
          </a:xfrm>
        </p:spPr>
        <p:txBody>
          <a:bodyPr/>
          <a:lstStyle/>
          <a:p>
            <a:r>
              <a:rPr lang="en-US" smtClean="0"/>
              <a:t>Click to edit Master title style</a:t>
            </a:r>
            <a:endParaRPr lang="en-US"/>
          </a:p>
        </p:txBody>
      </p:sp>
      <p:sp>
        <p:nvSpPr>
          <p:cNvPr id="3" name="Subtitle 2"/>
          <p:cNvSpPr>
            <a:spLocks noGrp="1"/>
          </p:cNvSpPr>
          <p:nvPr>
            <p:ph type="subTitle" idx="1"/>
          </p:nvPr>
        </p:nvSpPr>
        <p:spPr>
          <a:xfrm>
            <a:off x="6583680" y="16581120"/>
            <a:ext cx="30723840" cy="7477760"/>
          </a:xfrm>
        </p:spPr>
        <p:txBody>
          <a:bodyPr/>
          <a:lstStyle>
            <a:lvl1pPr marL="0" indent="0" algn="ctr">
              <a:buNone/>
              <a:defRPr>
                <a:solidFill>
                  <a:schemeClr val="tx1">
                    <a:tint val="75000"/>
                  </a:schemeClr>
                </a:solidFill>
              </a:defRPr>
            </a:lvl1pPr>
            <a:lvl2pPr marL="2090044" indent="0" algn="ctr">
              <a:buNone/>
              <a:defRPr>
                <a:solidFill>
                  <a:schemeClr val="tx1">
                    <a:tint val="75000"/>
                  </a:schemeClr>
                </a:solidFill>
              </a:defRPr>
            </a:lvl2pPr>
            <a:lvl3pPr marL="4180088" indent="0" algn="ctr">
              <a:buNone/>
              <a:defRPr>
                <a:solidFill>
                  <a:schemeClr val="tx1">
                    <a:tint val="75000"/>
                  </a:schemeClr>
                </a:solidFill>
              </a:defRPr>
            </a:lvl3pPr>
            <a:lvl4pPr marL="6270132" indent="0" algn="ctr">
              <a:buNone/>
              <a:defRPr>
                <a:solidFill>
                  <a:schemeClr val="tx1">
                    <a:tint val="75000"/>
                  </a:schemeClr>
                </a:solidFill>
              </a:defRPr>
            </a:lvl4pPr>
            <a:lvl5pPr marL="8360176" indent="0" algn="ctr">
              <a:buNone/>
              <a:defRPr>
                <a:solidFill>
                  <a:schemeClr val="tx1">
                    <a:tint val="75000"/>
                  </a:schemeClr>
                </a:solidFill>
              </a:defRPr>
            </a:lvl5pPr>
            <a:lvl6pPr marL="10450220" indent="0" algn="ctr">
              <a:buNone/>
              <a:defRPr>
                <a:solidFill>
                  <a:schemeClr val="tx1">
                    <a:tint val="75000"/>
                  </a:schemeClr>
                </a:solidFill>
              </a:defRPr>
            </a:lvl6pPr>
            <a:lvl7pPr marL="12540264" indent="0" algn="ctr">
              <a:buNone/>
              <a:defRPr>
                <a:solidFill>
                  <a:schemeClr val="tx1">
                    <a:tint val="75000"/>
                  </a:schemeClr>
                </a:solidFill>
              </a:defRPr>
            </a:lvl7pPr>
            <a:lvl8pPr marL="14630309" indent="0" algn="ctr">
              <a:buNone/>
              <a:defRPr>
                <a:solidFill>
                  <a:schemeClr val="tx1">
                    <a:tint val="75000"/>
                  </a:schemeClr>
                </a:solidFill>
              </a:defRPr>
            </a:lvl8pPr>
            <a:lvl9pPr marL="16720353"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AD8C56CC-6E22-0141-86E2-FB09DD94E29A}" type="datetimeFigureOut">
              <a:rPr lang="en-US" smtClean="0"/>
              <a:t>6/9/2016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3E1239-F3CD-D542-A031-8804ACB97194}" type="slidenum">
              <a:rPr lang="en-US" smtClean="0"/>
              <a:t>‹#›</a:t>
            </a:fld>
            <a:endParaRPr lang="en-US"/>
          </a:p>
        </p:txBody>
      </p:sp>
    </p:spTree>
    <p:extLst>
      <p:ext uri="{BB962C8B-B14F-4D97-AF65-F5344CB8AC3E}">
        <p14:creationId xmlns:p14="http://schemas.microsoft.com/office/powerpoint/2010/main" val="335021228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D8C56CC-6E22-0141-86E2-FB09DD94E29A}" type="datetimeFigureOut">
              <a:rPr lang="en-US" smtClean="0"/>
              <a:t>6/9/2016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3E1239-F3CD-D542-A031-8804ACB97194}" type="slidenum">
              <a:rPr lang="en-US" smtClean="0"/>
              <a:t>‹#›</a:t>
            </a:fld>
            <a:endParaRPr lang="en-US"/>
          </a:p>
        </p:txBody>
      </p:sp>
    </p:spTree>
    <p:extLst>
      <p:ext uri="{BB962C8B-B14F-4D97-AF65-F5344CB8AC3E}">
        <p14:creationId xmlns:p14="http://schemas.microsoft.com/office/powerpoint/2010/main" val="229040558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52742905" y="4998722"/>
            <a:ext cx="47404018" cy="10652421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0530843" y="4998722"/>
            <a:ext cx="141480542" cy="10652421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D8C56CC-6E22-0141-86E2-FB09DD94E29A}" type="datetimeFigureOut">
              <a:rPr lang="en-US" smtClean="0"/>
              <a:t>6/9/2016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3E1239-F3CD-D542-A031-8804ACB97194}" type="slidenum">
              <a:rPr lang="en-US" smtClean="0"/>
              <a:t>‹#›</a:t>
            </a:fld>
            <a:endParaRPr lang="en-US"/>
          </a:p>
        </p:txBody>
      </p:sp>
    </p:spTree>
    <p:extLst>
      <p:ext uri="{BB962C8B-B14F-4D97-AF65-F5344CB8AC3E}">
        <p14:creationId xmlns:p14="http://schemas.microsoft.com/office/powerpoint/2010/main" val="35535116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D8C56CC-6E22-0141-86E2-FB09DD94E29A}" type="datetimeFigureOut">
              <a:rPr lang="en-US" smtClean="0"/>
              <a:t>6/9/2016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3E1239-F3CD-D542-A031-8804ACB97194}" type="slidenum">
              <a:rPr lang="en-US" smtClean="0"/>
              <a:t>‹#›</a:t>
            </a:fld>
            <a:endParaRPr lang="en-US"/>
          </a:p>
        </p:txBody>
      </p:sp>
    </p:spTree>
    <p:extLst>
      <p:ext uri="{BB962C8B-B14F-4D97-AF65-F5344CB8AC3E}">
        <p14:creationId xmlns:p14="http://schemas.microsoft.com/office/powerpoint/2010/main" val="20261884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467102" y="18802775"/>
            <a:ext cx="37307520" cy="5811520"/>
          </a:xfrm>
        </p:spPr>
        <p:txBody>
          <a:bodyPr anchor="t"/>
          <a:lstStyle>
            <a:lvl1pPr algn="l">
              <a:defRPr sz="18300" b="1" cap="all"/>
            </a:lvl1pPr>
          </a:lstStyle>
          <a:p>
            <a:r>
              <a:rPr lang="en-US" smtClean="0"/>
              <a:t>Click to edit Master title style</a:t>
            </a:r>
            <a:endParaRPr lang="en-US"/>
          </a:p>
        </p:txBody>
      </p:sp>
      <p:sp>
        <p:nvSpPr>
          <p:cNvPr id="3" name="Text Placeholder 2"/>
          <p:cNvSpPr>
            <a:spLocks noGrp="1"/>
          </p:cNvSpPr>
          <p:nvPr>
            <p:ph type="body" idx="1"/>
          </p:nvPr>
        </p:nvSpPr>
        <p:spPr>
          <a:xfrm>
            <a:off x="3467102" y="12401978"/>
            <a:ext cx="37307520" cy="6400798"/>
          </a:xfrm>
        </p:spPr>
        <p:txBody>
          <a:bodyPr anchor="b"/>
          <a:lstStyle>
            <a:lvl1pPr marL="0" indent="0">
              <a:buNone/>
              <a:defRPr sz="9100">
                <a:solidFill>
                  <a:schemeClr val="tx1">
                    <a:tint val="75000"/>
                  </a:schemeClr>
                </a:solidFill>
              </a:defRPr>
            </a:lvl1pPr>
            <a:lvl2pPr marL="2090044" indent="0">
              <a:buNone/>
              <a:defRPr sz="8200">
                <a:solidFill>
                  <a:schemeClr val="tx1">
                    <a:tint val="75000"/>
                  </a:schemeClr>
                </a:solidFill>
              </a:defRPr>
            </a:lvl2pPr>
            <a:lvl3pPr marL="4180088" indent="0">
              <a:buNone/>
              <a:defRPr sz="7300">
                <a:solidFill>
                  <a:schemeClr val="tx1">
                    <a:tint val="75000"/>
                  </a:schemeClr>
                </a:solidFill>
              </a:defRPr>
            </a:lvl3pPr>
            <a:lvl4pPr marL="6270132" indent="0">
              <a:buNone/>
              <a:defRPr sz="6400">
                <a:solidFill>
                  <a:schemeClr val="tx1">
                    <a:tint val="75000"/>
                  </a:schemeClr>
                </a:solidFill>
              </a:defRPr>
            </a:lvl4pPr>
            <a:lvl5pPr marL="8360176" indent="0">
              <a:buNone/>
              <a:defRPr sz="6400">
                <a:solidFill>
                  <a:schemeClr val="tx1">
                    <a:tint val="75000"/>
                  </a:schemeClr>
                </a:solidFill>
              </a:defRPr>
            </a:lvl5pPr>
            <a:lvl6pPr marL="10450220" indent="0">
              <a:buNone/>
              <a:defRPr sz="6400">
                <a:solidFill>
                  <a:schemeClr val="tx1">
                    <a:tint val="75000"/>
                  </a:schemeClr>
                </a:solidFill>
              </a:defRPr>
            </a:lvl6pPr>
            <a:lvl7pPr marL="12540264" indent="0">
              <a:buNone/>
              <a:defRPr sz="6400">
                <a:solidFill>
                  <a:schemeClr val="tx1">
                    <a:tint val="75000"/>
                  </a:schemeClr>
                </a:solidFill>
              </a:defRPr>
            </a:lvl7pPr>
            <a:lvl8pPr marL="14630309" indent="0">
              <a:buNone/>
              <a:defRPr sz="6400">
                <a:solidFill>
                  <a:schemeClr val="tx1">
                    <a:tint val="75000"/>
                  </a:schemeClr>
                </a:solidFill>
              </a:defRPr>
            </a:lvl8pPr>
            <a:lvl9pPr marL="16720353" indent="0">
              <a:buNone/>
              <a:defRPr sz="6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D8C56CC-6E22-0141-86E2-FB09DD94E29A}" type="datetimeFigureOut">
              <a:rPr lang="en-US" smtClean="0"/>
              <a:t>6/9/2016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3E1239-F3CD-D542-A031-8804ACB97194}" type="slidenum">
              <a:rPr lang="en-US" smtClean="0"/>
              <a:t>‹#›</a:t>
            </a:fld>
            <a:endParaRPr lang="en-US"/>
          </a:p>
        </p:txBody>
      </p:sp>
    </p:spTree>
    <p:extLst>
      <p:ext uri="{BB962C8B-B14F-4D97-AF65-F5344CB8AC3E}">
        <p14:creationId xmlns:p14="http://schemas.microsoft.com/office/powerpoint/2010/main" val="34608507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0530842" y="29132109"/>
            <a:ext cx="94442280" cy="82390827"/>
          </a:xfrm>
        </p:spPr>
        <p:txBody>
          <a:bodyPr/>
          <a:lstStyle>
            <a:lvl1pPr>
              <a:defRPr sz="12800"/>
            </a:lvl1pPr>
            <a:lvl2pPr>
              <a:defRPr sz="11000"/>
            </a:lvl2pPr>
            <a:lvl3pPr>
              <a:defRPr sz="9100"/>
            </a:lvl3pPr>
            <a:lvl4pPr>
              <a:defRPr sz="8200"/>
            </a:lvl4pPr>
            <a:lvl5pPr>
              <a:defRPr sz="8200"/>
            </a:lvl5pPr>
            <a:lvl6pPr>
              <a:defRPr sz="8200"/>
            </a:lvl6pPr>
            <a:lvl7pPr>
              <a:defRPr sz="8200"/>
            </a:lvl7pPr>
            <a:lvl8pPr>
              <a:defRPr sz="8200"/>
            </a:lvl8pPr>
            <a:lvl9pPr>
              <a:defRPr sz="8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105704642" y="29132109"/>
            <a:ext cx="94442280" cy="82390827"/>
          </a:xfrm>
        </p:spPr>
        <p:txBody>
          <a:bodyPr/>
          <a:lstStyle>
            <a:lvl1pPr>
              <a:defRPr sz="12800"/>
            </a:lvl1pPr>
            <a:lvl2pPr>
              <a:defRPr sz="11000"/>
            </a:lvl2pPr>
            <a:lvl3pPr>
              <a:defRPr sz="9100"/>
            </a:lvl3pPr>
            <a:lvl4pPr>
              <a:defRPr sz="8200"/>
            </a:lvl4pPr>
            <a:lvl5pPr>
              <a:defRPr sz="8200"/>
            </a:lvl5pPr>
            <a:lvl6pPr>
              <a:defRPr sz="8200"/>
            </a:lvl6pPr>
            <a:lvl7pPr>
              <a:defRPr sz="8200"/>
            </a:lvl7pPr>
            <a:lvl8pPr>
              <a:defRPr sz="8200"/>
            </a:lvl8pPr>
            <a:lvl9pPr>
              <a:defRPr sz="8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AD8C56CC-6E22-0141-86E2-FB09DD94E29A}" type="datetimeFigureOut">
              <a:rPr lang="en-US" smtClean="0"/>
              <a:t>6/9/2016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93E1239-F3CD-D542-A031-8804ACB97194}" type="slidenum">
              <a:rPr lang="en-US" smtClean="0"/>
              <a:t>‹#›</a:t>
            </a:fld>
            <a:endParaRPr lang="en-US"/>
          </a:p>
        </p:txBody>
      </p:sp>
    </p:spTree>
    <p:extLst>
      <p:ext uri="{BB962C8B-B14F-4D97-AF65-F5344CB8AC3E}">
        <p14:creationId xmlns:p14="http://schemas.microsoft.com/office/powerpoint/2010/main" val="31518919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194560" y="1171789"/>
            <a:ext cx="39502080" cy="48768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2194560" y="6549816"/>
            <a:ext cx="19392902" cy="2729651"/>
          </a:xfrm>
        </p:spPr>
        <p:txBody>
          <a:bodyPr anchor="b"/>
          <a:lstStyle>
            <a:lvl1pPr marL="0" indent="0">
              <a:buNone/>
              <a:defRPr sz="11000" b="1"/>
            </a:lvl1pPr>
            <a:lvl2pPr marL="2090044" indent="0">
              <a:buNone/>
              <a:defRPr sz="9100" b="1"/>
            </a:lvl2pPr>
            <a:lvl3pPr marL="4180088" indent="0">
              <a:buNone/>
              <a:defRPr sz="8200" b="1"/>
            </a:lvl3pPr>
            <a:lvl4pPr marL="6270132" indent="0">
              <a:buNone/>
              <a:defRPr sz="7300" b="1"/>
            </a:lvl4pPr>
            <a:lvl5pPr marL="8360176" indent="0">
              <a:buNone/>
              <a:defRPr sz="7300" b="1"/>
            </a:lvl5pPr>
            <a:lvl6pPr marL="10450220" indent="0">
              <a:buNone/>
              <a:defRPr sz="7300" b="1"/>
            </a:lvl6pPr>
            <a:lvl7pPr marL="12540264" indent="0">
              <a:buNone/>
              <a:defRPr sz="7300" b="1"/>
            </a:lvl7pPr>
            <a:lvl8pPr marL="14630309" indent="0">
              <a:buNone/>
              <a:defRPr sz="7300" b="1"/>
            </a:lvl8pPr>
            <a:lvl9pPr marL="16720353" indent="0">
              <a:buNone/>
              <a:defRPr sz="7300" b="1"/>
            </a:lvl9pPr>
          </a:lstStyle>
          <a:p>
            <a:pPr lvl="0"/>
            <a:r>
              <a:rPr lang="en-US" smtClean="0"/>
              <a:t>Click to edit Master text styles</a:t>
            </a:r>
          </a:p>
        </p:txBody>
      </p:sp>
      <p:sp>
        <p:nvSpPr>
          <p:cNvPr id="4" name="Content Placeholder 3"/>
          <p:cNvSpPr>
            <a:spLocks noGrp="1"/>
          </p:cNvSpPr>
          <p:nvPr>
            <p:ph sz="half" idx="2"/>
          </p:nvPr>
        </p:nvSpPr>
        <p:spPr>
          <a:xfrm>
            <a:off x="2194560" y="9279467"/>
            <a:ext cx="19392902" cy="16858829"/>
          </a:xfrm>
        </p:spPr>
        <p:txBody>
          <a:bodyPr/>
          <a:lstStyle>
            <a:lvl1pPr>
              <a:defRPr sz="11000"/>
            </a:lvl1pPr>
            <a:lvl2pPr>
              <a:defRPr sz="9100"/>
            </a:lvl2pPr>
            <a:lvl3pPr>
              <a:defRPr sz="8200"/>
            </a:lvl3pPr>
            <a:lvl4pPr>
              <a:defRPr sz="7300"/>
            </a:lvl4pPr>
            <a:lvl5pPr>
              <a:defRPr sz="7300"/>
            </a:lvl5pPr>
            <a:lvl6pPr>
              <a:defRPr sz="7300"/>
            </a:lvl6pPr>
            <a:lvl7pPr>
              <a:defRPr sz="7300"/>
            </a:lvl7pPr>
            <a:lvl8pPr>
              <a:defRPr sz="7300"/>
            </a:lvl8pPr>
            <a:lvl9pPr>
              <a:defRPr sz="7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22296122" y="6549816"/>
            <a:ext cx="19400520" cy="2729651"/>
          </a:xfrm>
        </p:spPr>
        <p:txBody>
          <a:bodyPr anchor="b"/>
          <a:lstStyle>
            <a:lvl1pPr marL="0" indent="0">
              <a:buNone/>
              <a:defRPr sz="11000" b="1"/>
            </a:lvl1pPr>
            <a:lvl2pPr marL="2090044" indent="0">
              <a:buNone/>
              <a:defRPr sz="9100" b="1"/>
            </a:lvl2pPr>
            <a:lvl3pPr marL="4180088" indent="0">
              <a:buNone/>
              <a:defRPr sz="8200" b="1"/>
            </a:lvl3pPr>
            <a:lvl4pPr marL="6270132" indent="0">
              <a:buNone/>
              <a:defRPr sz="7300" b="1"/>
            </a:lvl4pPr>
            <a:lvl5pPr marL="8360176" indent="0">
              <a:buNone/>
              <a:defRPr sz="7300" b="1"/>
            </a:lvl5pPr>
            <a:lvl6pPr marL="10450220" indent="0">
              <a:buNone/>
              <a:defRPr sz="7300" b="1"/>
            </a:lvl6pPr>
            <a:lvl7pPr marL="12540264" indent="0">
              <a:buNone/>
              <a:defRPr sz="7300" b="1"/>
            </a:lvl7pPr>
            <a:lvl8pPr marL="14630309" indent="0">
              <a:buNone/>
              <a:defRPr sz="7300" b="1"/>
            </a:lvl8pPr>
            <a:lvl9pPr marL="16720353" indent="0">
              <a:buNone/>
              <a:defRPr sz="7300" b="1"/>
            </a:lvl9pPr>
          </a:lstStyle>
          <a:p>
            <a:pPr lvl="0"/>
            <a:r>
              <a:rPr lang="en-US" smtClean="0"/>
              <a:t>Click to edit Master text styles</a:t>
            </a:r>
          </a:p>
        </p:txBody>
      </p:sp>
      <p:sp>
        <p:nvSpPr>
          <p:cNvPr id="6" name="Content Placeholder 5"/>
          <p:cNvSpPr>
            <a:spLocks noGrp="1"/>
          </p:cNvSpPr>
          <p:nvPr>
            <p:ph sz="quarter" idx="4"/>
          </p:nvPr>
        </p:nvSpPr>
        <p:spPr>
          <a:xfrm>
            <a:off x="22296122" y="9279467"/>
            <a:ext cx="19400520" cy="16858829"/>
          </a:xfrm>
        </p:spPr>
        <p:txBody>
          <a:bodyPr/>
          <a:lstStyle>
            <a:lvl1pPr>
              <a:defRPr sz="11000"/>
            </a:lvl1pPr>
            <a:lvl2pPr>
              <a:defRPr sz="9100"/>
            </a:lvl2pPr>
            <a:lvl3pPr>
              <a:defRPr sz="8200"/>
            </a:lvl3pPr>
            <a:lvl4pPr>
              <a:defRPr sz="7300"/>
            </a:lvl4pPr>
            <a:lvl5pPr>
              <a:defRPr sz="7300"/>
            </a:lvl5pPr>
            <a:lvl6pPr>
              <a:defRPr sz="7300"/>
            </a:lvl6pPr>
            <a:lvl7pPr>
              <a:defRPr sz="7300"/>
            </a:lvl7pPr>
            <a:lvl8pPr>
              <a:defRPr sz="7300"/>
            </a:lvl8pPr>
            <a:lvl9pPr>
              <a:defRPr sz="7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D8C56CC-6E22-0141-86E2-FB09DD94E29A}" type="datetimeFigureOut">
              <a:rPr lang="en-US" smtClean="0"/>
              <a:t>6/9/2016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93E1239-F3CD-D542-A031-8804ACB97194}" type="slidenum">
              <a:rPr lang="en-US" smtClean="0"/>
              <a:t>‹#›</a:t>
            </a:fld>
            <a:endParaRPr lang="en-US"/>
          </a:p>
        </p:txBody>
      </p:sp>
    </p:spTree>
    <p:extLst>
      <p:ext uri="{BB962C8B-B14F-4D97-AF65-F5344CB8AC3E}">
        <p14:creationId xmlns:p14="http://schemas.microsoft.com/office/powerpoint/2010/main" val="5108133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D8C56CC-6E22-0141-86E2-FB09DD94E29A}" type="datetimeFigureOut">
              <a:rPr lang="en-US" smtClean="0"/>
              <a:t>6/9/2016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93E1239-F3CD-D542-A031-8804ACB97194}" type="slidenum">
              <a:rPr lang="en-US" smtClean="0"/>
              <a:t>‹#›</a:t>
            </a:fld>
            <a:endParaRPr lang="en-US"/>
          </a:p>
        </p:txBody>
      </p:sp>
    </p:spTree>
    <p:extLst>
      <p:ext uri="{BB962C8B-B14F-4D97-AF65-F5344CB8AC3E}">
        <p14:creationId xmlns:p14="http://schemas.microsoft.com/office/powerpoint/2010/main" val="20497266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D8C56CC-6E22-0141-86E2-FB09DD94E29A}" type="datetimeFigureOut">
              <a:rPr lang="en-US" smtClean="0"/>
              <a:t>6/9/2016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93E1239-F3CD-D542-A031-8804ACB97194}" type="slidenum">
              <a:rPr lang="en-US" smtClean="0"/>
              <a:t>‹#›</a:t>
            </a:fld>
            <a:endParaRPr lang="en-US"/>
          </a:p>
        </p:txBody>
      </p:sp>
    </p:spTree>
    <p:extLst>
      <p:ext uri="{BB962C8B-B14F-4D97-AF65-F5344CB8AC3E}">
        <p14:creationId xmlns:p14="http://schemas.microsoft.com/office/powerpoint/2010/main" val="34841473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94563" y="1165013"/>
            <a:ext cx="14439902" cy="4958080"/>
          </a:xfrm>
        </p:spPr>
        <p:txBody>
          <a:bodyPr anchor="b"/>
          <a:lstStyle>
            <a:lvl1pPr algn="l">
              <a:defRPr sz="9100" b="1"/>
            </a:lvl1pPr>
          </a:lstStyle>
          <a:p>
            <a:r>
              <a:rPr lang="en-US" smtClean="0"/>
              <a:t>Click to edit Master title style</a:t>
            </a:r>
            <a:endParaRPr lang="en-US"/>
          </a:p>
        </p:txBody>
      </p:sp>
      <p:sp>
        <p:nvSpPr>
          <p:cNvPr id="3" name="Content Placeholder 2"/>
          <p:cNvSpPr>
            <a:spLocks noGrp="1"/>
          </p:cNvSpPr>
          <p:nvPr>
            <p:ph idx="1"/>
          </p:nvPr>
        </p:nvSpPr>
        <p:spPr>
          <a:xfrm>
            <a:off x="17160240" y="1165016"/>
            <a:ext cx="24536400" cy="24973282"/>
          </a:xfrm>
        </p:spPr>
        <p:txBody>
          <a:bodyPr/>
          <a:lstStyle>
            <a:lvl1pPr>
              <a:defRPr sz="14600"/>
            </a:lvl1pPr>
            <a:lvl2pPr>
              <a:defRPr sz="12800"/>
            </a:lvl2pPr>
            <a:lvl3pPr>
              <a:defRPr sz="11000"/>
            </a:lvl3pPr>
            <a:lvl4pPr>
              <a:defRPr sz="9100"/>
            </a:lvl4pPr>
            <a:lvl5pPr>
              <a:defRPr sz="9100"/>
            </a:lvl5pPr>
            <a:lvl6pPr>
              <a:defRPr sz="9100"/>
            </a:lvl6pPr>
            <a:lvl7pPr>
              <a:defRPr sz="9100"/>
            </a:lvl7pPr>
            <a:lvl8pPr>
              <a:defRPr sz="9100"/>
            </a:lvl8pPr>
            <a:lvl9pPr>
              <a:defRPr sz="91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2194563" y="6123096"/>
            <a:ext cx="14439902" cy="20015202"/>
          </a:xfrm>
        </p:spPr>
        <p:txBody>
          <a:bodyPr/>
          <a:lstStyle>
            <a:lvl1pPr marL="0" indent="0">
              <a:buNone/>
              <a:defRPr sz="6400"/>
            </a:lvl1pPr>
            <a:lvl2pPr marL="2090044" indent="0">
              <a:buNone/>
              <a:defRPr sz="5500"/>
            </a:lvl2pPr>
            <a:lvl3pPr marL="4180088" indent="0">
              <a:buNone/>
              <a:defRPr sz="4600"/>
            </a:lvl3pPr>
            <a:lvl4pPr marL="6270132" indent="0">
              <a:buNone/>
              <a:defRPr sz="4100"/>
            </a:lvl4pPr>
            <a:lvl5pPr marL="8360176" indent="0">
              <a:buNone/>
              <a:defRPr sz="4100"/>
            </a:lvl5pPr>
            <a:lvl6pPr marL="10450220" indent="0">
              <a:buNone/>
              <a:defRPr sz="4100"/>
            </a:lvl6pPr>
            <a:lvl7pPr marL="12540264" indent="0">
              <a:buNone/>
              <a:defRPr sz="4100"/>
            </a:lvl7pPr>
            <a:lvl8pPr marL="14630309" indent="0">
              <a:buNone/>
              <a:defRPr sz="4100"/>
            </a:lvl8pPr>
            <a:lvl9pPr marL="16720353" indent="0">
              <a:buNone/>
              <a:defRPr sz="41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D8C56CC-6E22-0141-86E2-FB09DD94E29A}" type="datetimeFigureOut">
              <a:rPr lang="en-US" smtClean="0"/>
              <a:t>6/9/2016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93E1239-F3CD-D542-A031-8804ACB97194}" type="slidenum">
              <a:rPr lang="en-US" smtClean="0"/>
              <a:t>‹#›</a:t>
            </a:fld>
            <a:endParaRPr lang="en-US"/>
          </a:p>
        </p:txBody>
      </p:sp>
    </p:spTree>
    <p:extLst>
      <p:ext uri="{BB962C8B-B14F-4D97-AF65-F5344CB8AC3E}">
        <p14:creationId xmlns:p14="http://schemas.microsoft.com/office/powerpoint/2010/main" val="115795808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02982" y="20482560"/>
            <a:ext cx="26334720" cy="2418082"/>
          </a:xfrm>
        </p:spPr>
        <p:txBody>
          <a:bodyPr anchor="b"/>
          <a:lstStyle>
            <a:lvl1pPr algn="l">
              <a:defRPr sz="9100" b="1"/>
            </a:lvl1pPr>
          </a:lstStyle>
          <a:p>
            <a:r>
              <a:rPr lang="en-US" smtClean="0"/>
              <a:t>Click to edit Master title style</a:t>
            </a:r>
            <a:endParaRPr lang="en-US"/>
          </a:p>
        </p:txBody>
      </p:sp>
      <p:sp>
        <p:nvSpPr>
          <p:cNvPr id="3" name="Picture Placeholder 2"/>
          <p:cNvSpPr>
            <a:spLocks noGrp="1"/>
          </p:cNvSpPr>
          <p:nvPr>
            <p:ph type="pic" idx="1"/>
          </p:nvPr>
        </p:nvSpPr>
        <p:spPr>
          <a:xfrm>
            <a:off x="8602982" y="2614507"/>
            <a:ext cx="26334720" cy="17556480"/>
          </a:xfrm>
        </p:spPr>
        <p:txBody>
          <a:bodyPr/>
          <a:lstStyle>
            <a:lvl1pPr marL="0" indent="0">
              <a:buNone/>
              <a:defRPr sz="14600"/>
            </a:lvl1pPr>
            <a:lvl2pPr marL="2090044" indent="0">
              <a:buNone/>
              <a:defRPr sz="12800"/>
            </a:lvl2pPr>
            <a:lvl3pPr marL="4180088" indent="0">
              <a:buNone/>
              <a:defRPr sz="11000"/>
            </a:lvl3pPr>
            <a:lvl4pPr marL="6270132" indent="0">
              <a:buNone/>
              <a:defRPr sz="9100"/>
            </a:lvl4pPr>
            <a:lvl5pPr marL="8360176" indent="0">
              <a:buNone/>
              <a:defRPr sz="9100"/>
            </a:lvl5pPr>
            <a:lvl6pPr marL="10450220" indent="0">
              <a:buNone/>
              <a:defRPr sz="9100"/>
            </a:lvl6pPr>
            <a:lvl7pPr marL="12540264" indent="0">
              <a:buNone/>
              <a:defRPr sz="9100"/>
            </a:lvl7pPr>
            <a:lvl8pPr marL="14630309" indent="0">
              <a:buNone/>
              <a:defRPr sz="9100"/>
            </a:lvl8pPr>
            <a:lvl9pPr marL="16720353" indent="0">
              <a:buNone/>
              <a:defRPr sz="9100"/>
            </a:lvl9pPr>
          </a:lstStyle>
          <a:p>
            <a:endParaRPr lang="en-US"/>
          </a:p>
        </p:txBody>
      </p:sp>
      <p:sp>
        <p:nvSpPr>
          <p:cNvPr id="4" name="Text Placeholder 3"/>
          <p:cNvSpPr>
            <a:spLocks noGrp="1"/>
          </p:cNvSpPr>
          <p:nvPr>
            <p:ph type="body" sz="half" idx="2"/>
          </p:nvPr>
        </p:nvSpPr>
        <p:spPr>
          <a:xfrm>
            <a:off x="8602982" y="22900642"/>
            <a:ext cx="26334720" cy="3434078"/>
          </a:xfrm>
        </p:spPr>
        <p:txBody>
          <a:bodyPr/>
          <a:lstStyle>
            <a:lvl1pPr marL="0" indent="0">
              <a:buNone/>
              <a:defRPr sz="6400"/>
            </a:lvl1pPr>
            <a:lvl2pPr marL="2090044" indent="0">
              <a:buNone/>
              <a:defRPr sz="5500"/>
            </a:lvl2pPr>
            <a:lvl3pPr marL="4180088" indent="0">
              <a:buNone/>
              <a:defRPr sz="4600"/>
            </a:lvl3pPr>
            <a:lvl4pPr marL="6270132" indent="0">
              <a:buNone/>
              <a:defRPr sz="4100"/>
            </a:lvl4pPr>
            <a:lvl5pPr marL="8360176" indent="0">
              <a:buNone/>
              <a:defRPr sz="4100"/>
            </a:lvl5pPr>
            <a:lvl6pPr marL="10450220" indent="0">
              <a:buNone/>
              <a:defRPr sz="4100"/>
            </a:lvl6pPr>
            <a:lvl7pPr marL="12540264" indent="0">
              <a:buNone/>
              <a:defRPr sz="4100"/>
            </a:lvl7pPr>
            <a:lvl8pPr marL="14630309" indent="0">
              <a:buNone/>
              <a:defRPr sz="4100"/>
            </a:lvl8pPr>
            <a:lvl9pPr marL="16720353" indent="0">
              <a:buNone/>
              <a:defRPr sz="41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D8C56CC-6E22-0141-86E2-FB09DD94E29A}" type="datetimeFigureOut">
              <a:rPr lang="en-US" smtClean="0"/>
              <a:t>6/9/2016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93E1239-F3CD-D542-A031-8804ACB97194}" type="slidenum">
              <a:rPr lang="en-US" smtClean="0"/>
              <a:t>‹#›</a:t>
            </a:fld>
            <a:endParaRPr lang="en-US"/>
          </a:p>
        </p:txBody>
      </p:sp>
    </p:spTree>
    <p:extLst>
      <p:ext uri="{BB962C8B-B14F-4D97-AF65-F5344CB8AC3E}">
        <p14:creationId xmlns:p14="http://schemas.microsoft.com/office/powerpoint/2010/main" val="342200919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194560" y="1171789"/>
            <a:ext cx="39502080" cy="4876800"/>
          </a:xfrm>
          <a:prstGeom prst="rect">
            <a:avLst/>
          </a:prstGeom>
        </p:spPr>
        <p:txBody>
          <a:bodyPr vert="horz" lIns="418009" tIns="209004" rIns="418009" bIns="209004"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2194560" y="6827522"/>
            <a:ext cx="39502080" cy="19310775"/>
          </a:xfrm>
          <a:prstGeom prst="rect">
            <a:avLst/>
          </a:prstGeom>
        </p:spPr>
        <p:txBody>
          <a:bodyPr vert="horz" lIns="418009" tIns="209004" rIns="418009" bIns="209004"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2194560" y="27120429"/>
            <a:ext cx="10241280" cy="1557867"/>
          </a:xfrm>
          <a:prstGeom prst="rect">
            <a:avLst/>
          </a:prstGeom>
        </p:spPr>
        <p:txBody>
          <a:bodyPr vert="horz" lIns="418009" tIns="209004" rIns="418009" bIns="209004" rtlCol="0" anchor="ctr"/>
          <a:lstStyle>
            <a:lvl1pPr algn="l">
              <a:defRPr sz="5500">
                <a:solidFill>
                  <a:schemeClr val="tx1">
                    <a:tint val="75000"/>
                  </a:schemeClr>
                </a:solidFill>
              </a:defRPr>
            </a:lvl1pPr>
          </a:lstStyle>
          <a:p>
            <a:fld id="{AD8C56CC-6E22-0141-86E2-FB09DD94E29A}" type="datetimeFigureOut">
              <a:rPr lang="en-US" smtClean="0"/>
              <a:t>6/9/2016</a:t>
            </a:fld>
            <a:endParaRPr lang="en-US"/>
          </a:p>
        </p:txBody>
      </p:sp>
      <p:sp>
        <p:nvSpPr>
          <p:cNvPr id="5" name="Footer Placeholder 4"/>
          <p:cNvSpPr>
            <a:spLocks noGrp="1"/>
          </p:cNvSpPr>
          <p:nvPr>
            <p:ph type="ftr" sz="quarter" idx="3"/>
          </p:nvPr>
        </p:nvSpPr>
        <p:spPr>
          <a:xfrm>
            <a:off x="14996160" y="27120429"/>
            <a:ext cx="13898880" cy="1557867"/>
          </a:xfrm>
          <a:prstGeom prst="rect">
            <a:avLst/>
          </a:prstGeom>
        </p:spPr>
        <p:txBody>
          <a:bodyPr vert="horz" lIns="418009" tIns="209004" rIns="418009" bIns="209004" rtlCol="0" anchor="ctr"/>
          <a:lstStyle>
            <a:lvl1pPr algn="ctr">
              <a:defRPr sz="55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31455360" y="27120429"/>
            <a:ext cx="10241280" cy="1557867"/>
          </a:xfrm>
          <a:prstGeom prst="rect">
            <a:avLst/>
          </a:prstGeom>
        </p:spPr>
        <p:txBody>
          <a:bodyPr vert="horz" lIns="418009" tIns="209004" rIns="418009" bIns="209004" rtlCol="0" anchor="ctr"/>
          <a:lstStyle>
            <a:lvl1pPr algn="r">
              <a:defRPr sz="5500">
                <a:solidFill>
                  <a:schemeClr val="tx1">
                    <a:tint val="75000"/>
                  </a:schemeClr>
                </a:solidFill>
              </a:defRPr>
            </a:lvl1pPr>
          </a:lstStyle>
          <a:p>
            <a:fld id="{C93E1239-F3CD-D542-A031-8804ACB97194}" type="slidenum">
              <a:rPr lang="en-US" smtClean="0"/>
              <a:t>‹#›</a:t>
            </a:fld>
            <a:endParaRPr lang="en-US"/>
          </a:p>
        </p:txBody>
      </p:sp>
    </p:spTree>
    <p:extLst>
      <p:ext uri="{BB962C8B-B14F-4D97-AF65-F5344CB8AC3E}">
        <p14:creationId xmlns:p14="http://schemas.microsoft.com/office/powerpoint/2010/main" val="12669473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2090044" rtl="0" eaLnBrk="1" latinLnBrk="0" hangingPunct="1">
        <a:spcBef>
          <a:spcPct val="0"/>
        </a:spcBef>
        <a:buNone/>
        <a:defRPr sz="20100" kern="1200">
          <a:solidFill>
            <a:schemeClr val="tx1"/>
          </a:solidFill>
          <a:latin typeface="+mj-lt"/>
          <a:ea typeface="+mj-ea"/>
          <a:cs typeface="+mj-cs"/>
        </a:defRPr>
      </a:lvl1pPr>
    </p:titleStyle>
    <p:bodyStyle>
      <a:lvl1pPr marL="1567533" indent="-1567533" algn="l" defTabSz="2090044" rtl="0" eaLnBrk="1" latinLnBrk="0" hangingPunct="1">
        <a:spcBef>
          <a:spcPct val="20000"/>
        </a:spcBef>
        <a:buFont typeface="Arial"/>
        <a:buChar char="•"/>
        <a:defRPr sz="14600" kern="1200">
          <a:solidFill>
            <a:schemeClr val="tx1"/>
          </a:solidFill>
          <a:latin typeface="+mn-lt"/>
          <a:ea typeface="+mn-ea"/>
          <a:cs typeface="+mn-cs"/>
        </a:defRPr>
      </a:lvl1pPr>
      <a:lvl2pPr marL="3396322" indent="-1306278" algn="l" defTabSz="2090044" rtl="0" eaLnBrk="1" latinLnBrk="0" hangingPunct="1">
        <a:spcBef>
          <a:spcPct val="20000"/>
        </a:spcBef>
        <a:buFont typeface="Arial"/>
        <a:buChar char="–"/>
        <a:defRPr sz="12800" kern="1200">
          <a:solidFill>
            <a:schemeClr val="tx1"/>
          </a:solidFill>
          <a:latin typeface="+mn-lt"/>
          <a:ea typeface="+mn-ea"/>
          <a:cs typeface="+mn-cs"/>
        </a:defRPr>
      </a:lvl2pPr>
      <a:lvl3pPr marL="5225110" indent="-1045022" algn="l" defTabSz="2090044" rtl="0" eaLnBrk="1" latinLnBrk="0" hangingPunct="1">
        <a:spcBef>
          <a:spcPct val="20000"/>
        </a:spcBef>
        <a:buFont typeface="Arial"/>
        <a:buChar char="•"/>
        <a:defRPr sz="11000" kern="1200">
          <a:solidFill>
            <a:schemeClr val="tx1"/>
          </a:solidFill>
          <a:latin typeface="+mn-lt"/>
          <a:ea typeface="+mn-ea"/>
          <a:cs typeface="+mn-cs"/>
        </a:defRPr>
      </a:lvl3pPr>
      <a:lvl4pPr marL="7315154" indent="-1045022" algn="l" defTabSz="2090044" rtl="0" eaLnBrk="1" latinLnBrk="0" hangingPunct="1">
        <a:spcBef>
          <a:spcPct val="20000"/>
        </a:spcBef>
        <a:buFont typeface="Arial"/>
        <a:buChar char="–"/>
        <a:defRPr sz="9100" kern="1200">
          <a:solidFill>
            <a:schemeClr val="tx1"/>
          </a:solidFill>
          <a:latin typeface="+mn-lt"/>
          <a:ea typeface="+mn-ea"/>
          <a:cs typeface="+mn-cs"/>
        </a:defRPr>
      </a:lvl4pPr>
      <a:lvl5pPr marL="9405198" indent="-1045022" algn="l" defTabSz="2090044" rtl="0" eaLnBrk="1" latinLnBrk="0" hangingPunct="1">
        <a:spcBef>
          <a:spcPct val="20000"/>
        </a:spcBef>
        <a:buFont typeface="Arial"/>
        <a:buChar char="»"/>
        <a:defRPr sz="9100" kern="1200">
          <a:solidFill>
            <a:schemeClr val="tx1"/>
          </a:solidFill>
          <a:latin typeface="+mn-lt"/>
          <a:ea typeface="+mn-ea"/>
          <a:cs typeface="+mn-cs"/>
        </a:defRPr>
      </a:lvl5pPr>
      <a:lvl6pPr marL="11495242" indent="-1045022" algn="l" defTabSz="2090044" rtl="0" eaLnBrk="1" latinLnBrk="0" hangingPunct="1">
        <a:spcBef>
          <a:spcPct val="20000"/>
        </a:spcBef>
        <a:buFont typeface="Arial"/>
        <a:buChar char="•"/>
        <a:defRPr sz="9100" kern="1200">
          <a:solidFill>
            <a:schemeClr val="tx1"/>
          </a:solidFill>
          <a:latin typeface="+mn-lt"/>
          <a:ea typeface="+mn-ea"/>
          <a:cs typeface="+mn-cs"/>
        </a:defRPr>
      </a:lvl6pPr>
      <a:lvl7pPr marL="13585287" indent="-1045022" algn="l" defTabSz="2090044" rtl="0" eaLnBrk="1" latinLnBrk="0" hangingPunct="1">
        <a:spcBef>
          <a:spcPct val="20000"/>
        </a:spcBef>
        <a:buFont typeface="Arial"/>
        <a:buChar char="•"/>
        <a:defRPr sz="9100" kern="1200">
          <a:solidFill>
            <a:schemeClr val="tx1"/>
          </a:solidFill>
          <a:latin typeface="+mn-lt"/>
          <a:ea typeface="+mn-ea"/>
          <a:cs typeface="+mn-cs"/>
        </a:defRPr>
      </a:lvl7pPr>
      <a:lvl8pPr marL="15675331" indent="-1045022" algn="l" defTabSz="2090044" rtl="0" eaLnBrk="1" latinLnBrk="0" hangingPunct="1">
        <a:spcBef>
          <a:spcPct val="20000"/>
        </a:spcBef>
        <a:buFont typeface="Arial"/>
        <a:buChar char="•"/>
        <a:defRPr sz="9100" kern="1200">
          <a:solidFill>
            <a:schemeClr val="tx1"/>
          </a:solidFill>
          <a:latin typeface="+mn-lt"/>
          <a:ea typeface="+mn-ea"/>
          <a:cs typeface="+mn-cs"/>
        </a:defRPr>
      </a:lvl8pPr>
      <a:lvl9pPr marL="17765375" indent="-1045022" algn="l" defTabSz="2090044" rtl="0" eaLnBrk="1" latinLnBrk="0" hangingPunct="1">
        <a:spcBef>
          <a:spcPct val="20000"/>
        </a:spcBef>
        <a:buFont typeface="Arial"/>
        <a:buChar char="•"/>
        <a:defRPr sz="9100" kern="1200">
          <a:solidFill>
            <a:schemeClr val="tx1"/>
          </a:solidFill>
          <a:latin typeface="+mn-lt"/>
          <a:ea typeface="+mn-ea"/>
          <a:cs typeface="+mn-cs"/>
        </a:defRPr>
      </a:lvl9pPr>
    </p:bodyStyle>
    <p:otherStyle>
      <a:defPPr>
        <a:defRPr lang="en-US"/>
      </a:defPPr>
      <a:lvl1pPr marL="0" algn="l" defTabSz="2090044" rtl="0" eaLnBrk="1" latinLnBrk="0" hangingPunct="1">
        <a:defRPr sz="8200" kern="1200">
          <a:solidFill>
            <a:schemeClr val="tx1"/>
          </a:solidFill>
          <a:latin typeface="+mn-lt"/>
          <a:ea typeface="+mn-ea"/>
          <a:cs typeface="+mn-cs"/>
        </a:defRPr>
      </a:lvl1pPr>
      <a:lvl2pPr marL="2090044" algn="l" defTabSz="2090044" rtl="0" eaLnBrk="1" latinLnBrk="0" hangingPunct="1">
        <a:defRPr sz="8200" kern="1200">
          <a:solidFill>
            <a:schemeClr val="tx1"/>
          </a:solidFill>
          <a:latin typeface="+mn-lt"/>
          <a:ea typeface="+mn-ea"/>
          <a:cs typeface="+mn-cs"/>
        </a:defRPr>
      </a:lvl2pPr>
      <a:lvl3pPr marL="4180088" algn="l" defTabSz="2090044" rtl="0" eaLnBrk="1" latinLnBrk="0" hangingPunct="1">
        <a:defRPr sz="8200" kern="1200">
          <a:solidFill>
            <a:schemeClr val="tx1"/>
          </a:solidFill>
          <a:latin typeface="+mn-lt"/>
          <a:ea typeface="+mn-ea"/>
          <a:cs typeface="+mn-cs"/>
        </a:defRPr>
      </a:lvl3pPr>
      <a:lvl4pPr marL="6270132" algn="l" defTabSz="2090044" rtl="0" eaLnBrk="1" latinLnBrk="0" hangingPunct="1">
        <a:defRPr sz="8200" kern="1200">
          <a:solidFill>
            <a:schemeClr val="tx1"/>
          </a:solidFill>
          <a:latin typeface="+mn-lt"/>
          <a:ea typeface="+mn-ea"/>
          <a:cs typeface="+mn-cs"/>
        </a:defRPr>
      </a:lvl4pPr>
      <a:lvl5pPr marL="8360176" algn="l" defTabSz="2090044" rtl="0" eaLnBrk="1" latinLnBrk="0" hangingPunct="1">
        <a:defRPr sz="8200" kern="1200">
          <a:solidFill>
            <a:schemeClr val="tx1"/>
          </a:solidFill>
          <a:latin typeface="+mn-lt"/>
          <a:ea typeface="+mn-ea"/>
          <a:cs typeface="+mn-cs"/>
        </a:defRPr>
      </a:lvl5pPr>
      <a:lvl6pPr marL="10450220" algn="l" defTabSz="2090044" rtl="0" eaLnBrk="1" latinLnBrk="0" hangingPunct="1">
        <a:defRPr sz="8200" kern="1200">
          <a:solidFill>
            <a:schemeClr val="tx1"/>
          </a:solidFill>
          <a:latin typeface="+mn-lt"/>
          <a:ea typeface="+mn-ea"/>
          <a:cs typeface="+mn-cs"/>
        </a:defRPr>
      </a:lvl6pPr>
      <a:lvl7pPr marL="12540264" algn="l" defTabSz="2090044" rtl="0" eaLnBrk="1" latinLnBrk="0" hangingPunct="1">
        <a:defRPr sz="8200" kern="1200">
          <a:solidFill>
            <a:schemeClr val="tx1"/>
          </a:solidFill>
          <a:latin typeface="+mn-lt"/>
          <a:ea typeface="+mn-ea"/>
          <a:cs typeface="+mn-cs"/>
        </a:defRPr>
      </a:lvl7pPr>
      <a:lvl8pPr marL="14630309" algn="l" defTabSz="2090044" rtl="0" eaLnBrk="1" latinLnBrk="0" hangingPunct="1">
        <a:defRPr sz="8200" kern="1200">
          <a:solidFill>
            <a:schemeClr val="tx1"/>
          </a:solidFill>
          <a:latin typeface="+mn-lt"/>
          <a:ea typeface="+mn-ea"/>
          <a:cs typeface="+mn-cs"/>
        </a:defRPr>
      </a:lvl8pPr>
      <a:lvl9pPr marL="16720353" algn="l" defTabSz="2090044" rtl="0" eaLnBrk="1" latinLnBrk="0" hangingPunct="1">
        <a:defRPr sz="82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10" Type="http://schemas.openxmlformats.org/officeDocument/2006/relationships/image" Target="../media/image8.png"/><Relationship Id="rId4" Type="http://schemas.openxmlformats.org/officeDocument/2006/relationships/image" Target="../media/image2.png"/><Relationship Id="rId9"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ounded Rectangle 4"/>
          <p:cNvSpPr/>
          <p:nvPr/>
        </p:nvSpPr>
        <p:spPr>
          <a:xfrm>
            <a:off x="1057371" y="607443"/>
            <a:ext cx="41901553" cy="4365598"/>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solidFill>
                <a:srgbClr val="FF0000"/>
              </a:solidFill>
            </a:endParaRPr>
          </a:p>
        </p:txBody>
      </p:sp>
      <p:sp>
        <p:nvSpPr>
          <p:cNvPr id="6" name="TextBox 5"/>
          <p:cNvSpPr txBox="1"/>
          <p:nvPr/>
        </p:nvSpPr>
        <p:spPr>
          <a:xfrm>
            <a:off x="2979816" y="1057636"/>
            <a:ext cx="36539363" cy="2616101"/>
          </a:xfrm>
          <a:prstGeom prst="rect">
            <a:avLst/>
          </a:prstGeom>
          <a:noFill/>
        </p:spPr>
        <p:txBody>
          <a:bodyPr wrap="square" rtlCol="0">
            <a:spAutoFit/>
          </a:bodyPr>
          <a:lstStyle/>
          <a:p>
            <a:pPr algn="ctr"/>
            <a:r>
              <a:rPr lang="en-US" dirty="0" smtClean="0">
                <a:solidFill>
                  <a:srgbClr val="000000"/>
                </a:solidFill>
              </a:rPr>
              <a:t>Determining Gene Specific Chromatin Differences in Sulfolobus solfataricus:</a:t>
            </a:r>
          </a:p>
          <a:p>
            <a:pPr algn="ctr"/>
            <a:r>
              <a:rPr lang="en-US" dirty="0" smtClean="0">
                <a:solidFill>
                  <a:srgbClr val="000000"/>
                </a:solidFill>
              </a:rPr>
              <a:t>Expression </a:t>
            </a:r>
            <a:r>
              <a:rPr lang="en-US" dirty="0">
                <a:solidFill>
                  <a:srgbClr val="000000"/>
                </a:solidFill>
              </a:rPr>
              <a:t>of </a:t>
            </a:r>
            <a:r>
              <a:rPr lang="en-US" dirty="0" err="1">
                <a:solidFill>
                  <a:srgbClr val="000000"/>
                </a:solidFill>
              </a:rPr>
              <a:t>MerR</a:t>
            </a:r>
            <a:r>
              <a:rPr lang="en-US" dirty="0">
                <a:solidFill>
                  <a:srgbClr val="000000"/>
                </a:solidFill>
              </a:rPr>
              <a:t> Protein for Targeted-</a:t>
            </a:r>
            <a:r>
              <a:rPr lang="en-US" dirty="0" err="1">
                <a:solidFill>
                  <a:srgbClr val="000000"/>
                </a:solidFill>
              </a:rPr>
              <a:t>ChIP</a:t>
            </a:r>
            <a:r>
              <a:rPr lang="en-US" dirty="0">
                <a:solidFill>
                  <a:srgbClr val="000000"/>
                </a:solidFill>
              </a:rPr>
              <a:t> Antibody </a:t>
            </a:r>
            <a:r>
              <a:rPr lang="en-US" dirty="0" smtClean="0">
                <a:solidFill>
                  <a:srgbClr val="000000"/>
                </a:solidFill>
              </a:rPr>
              <a:t>Production</a:t>
            </a:r>
          </a:p>
        </p:txBody>
      </p:sp>
      <p:sp>
        <p:nvSpPr>
          <p:cNvPr id="7" name="Rounded Rectangle 6"/>
          <p:cNvSpPr/>
          <p:nvPr/>
        </p:nvSpPr>
        <p:spPr>
          <a:xfrm>
            <a:off x="494423" y="10254364"/>
            <a:ext cx="20174809" cy="18275058"/>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dirty="0"/>
          </a:p>
        </p:txBody>
      </p:sp>
      <p:pic>
        <p:nvPicPr>
          <p:cNvPr id="2" name="Picture 1" descr="SARC Mutations.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950278" y="18597175"/>
            <a:ext cx="5312321" cy="4486063"/>
          </a:xfrm>
          <a:prstGeom prst="rect">
            <a:avLst/>
          </a:prstGeom>
        </p:spPr>
      </p:pic>
      <p:pic>
        <p:nvPicPr>
          <p:cNvPr id="3" name="Picture 2" descr="Screen Shot 2016-03-17 at 4.20.27 PM.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2950279" y="23787016"/>
            <a:ext cx="5514745" cy="3698123"/>
          </a:xfrm>
          <a:prstGeom prst="rect">
            <a:avLst/>
          </a:prstGeom>
        </p:spPr>
      </p:pic>
      <p:pic>
        <p:nvPicPr>
          <p:cNvPr id="4" name="Picture 3" descr="Untitled.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979816" y="18132796"/>
            <a:ext cx="6875384" cy="7842105"/>
          </a:xfrm>
          <a:prstGeom prst="rect">
            <a:avLst/>
          </a:prstGeom>
        </p:spPr>
      </p:pic>
      <p:sp>
        <p:nvSpPr>
          <p:cNvPr id="8" name="Rounded Rectangle 7"/>
          <p:cNvSpPr/>
          <p:nvPr/>
        </p:nvSpPr>
        <p:spPr>
          <a:xfrm>
            <a:off x="1057371" y="5266522"/>
            <a:ext cx="18416230" cy="4763791"/>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9" name="Rounded Rectangle 8"/>
          <p:cNvSpPr/>
          <p:nvPr/>
        </p:nvSpPr>
        <p:spPr>
          <a:xfrm>
            <a:off x="21302096" y="23985098"/>
            <a:ext cx="15031040" cy="4544323"/>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10" name="Rounded Rectangle 9"/>
          <p:cNvSpPr/>
          <p:nvPr/>
        </p:nvSpPr>
        <p:spPr>
          <a:xfrm>
            <a:off x="21145182" y="5231720"/>
            <a:ext cx="21943894" cy="7857863"/>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11" name="Rounded Rectangle 10"/>
          <p:cNvSpPr/>
          <p:nvPr/>
        </p:nvSpPr>
        <p:spPr>
          <a:xfrm>
            <a:off x="21237073" y="13318617"/>
            <a:ext cx="21943894" cy="10437224"/>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12" name="TextBox 11"/>
          <p:cNvSpPr txBox="1"/>
          <p:nvPr/>
        </p:nvSpPr>
        <p:spPr>
          <a:xfrm>
            <a:off x="8037909" y="10609945"/>
            <a:ext cx="5432385" cy="1354217"/>
          </a:xfrm>
          <a:prstGeom prst="rect">
            <a:avLst/>
          </a:prstGeom>
          <a:noFill/>
        </p:spPr>
        <p:txBody>
          <a:bodyPr wrap="square" rtlCol="0">
            <a:spAutoFit/>
          </a:bodyPr>
          <a:lstStyle/>
          <a:p>
            <a:r>
              <a:rPr lang="en-US" dirty="0" smtClean="0"/>
              <a:t>Background</a:t>
            </a:r>
            <a:endParaRPr lang="en-US" dirty="0"/>
          </a:p>
        </p:txBody>
      </p:sp>
      <p:sp>
        <p:nvSpPr>
          <p:cNvPr id="14" name="TextBox 13"/>
          <p:cNvSpPr txBox="1"/>
          <p:nvPr/>
        </p:nvSpPr>
        <p:spPr>
          <a:xfrm>
            <a:off x="8518773" y="5020382"/>
            <a:ext cx="3898107" cy="1354217"/>
          </a:xfrm>
          <a:prstGeom prst="rect">
            <a:avLst/>
          </a:prstGeom>
          <a:noFill/>
        </p:spPr>
        <p:txBody>
          <a:bodyPr wrap="square" rtlCol="0">
            <a:spAutoFit/>
          </a:bodyPr>
          <a:lstStyle/>
          <a:p>
            <a:r>
              <a:rPr lang="en-US" dirty="0" smtClean="0"/>
              <a:t>Abstract</a:t>
            </a:r>
            <a:endParaRPr lang="en-US" dirty="0"/>
          </a:p>
        </p:txBody>
      </p:sp>
      <p:sp>
        <p:nvSpPr>
          <p:cNvPr id="15" name="TextBox 14"/>
          <p:cNvSpPr txBox="1"/>
          <p:nvPr/>
        </p:nvSpPr>
        <p:spPr>
          <a:xfrm>
            <a:off x="29912399" y="5422315"/>
            <a:ext cx="3463506" cy="1354217"/>
          </a:xfrm>
          <a:prstGeom prst="rect">
            <a:avLst/>
          </a:prstGeom>
          <a:noFill/>
        </p:spPr>
        <p:txBody>
          <a:bodyPr wrap="square" rtlCol="0">
            <a:spAutoFit/>
          </a:bodyPr>
          <a:lstStyle/>
          <a:p>
            <a:r>
              <a:rPr lang="en-US" dirty="0" smtClean="0"/>
              <a:t>Results</a:t>
            </a:r>
            <a:endParaRPr lang="en-US" dirty="0"/>
          </a:p>
        </p:txBody>
      </p:sp>
      <p:sp>
        <p:nvSpPr>
          <p:cNvPr id="16" name="TextBox 15"/>
          <p:cNvSpPr txBox="1"/>
          <p:nvPr/>
        </p:nvSpPr>
        <p:spPr>
          <a:xfrm>
            <a:off x="27963769" y="24051298"/>
            <a:ext cx="2319539" cy="769441"/>
          </a:xfrm>
          <a:prstGeom prst="rect">
            <a:avLst/>
          </a:prstGeom>
          <a:noFill/>
        </p:spPr>
        <p:txBody>
          <a:bodyPr wrap="square" rtlCol="0">
            <a:spAutoFit/>
          </a:bodyPr>
          <a:lstStyle/>
          <a:p>
            <a:r>
              <a:rPr lang="en-US" sz="4400" dirty="0" smtClean="0"/>
              <a:t>Methods</a:t>
            </a:r>
            <a:endParaRPr lang="en-US" sz="4400" dirty="0"/>
          </a:p>
        </p:txBody>
      </p:sp>
      <p:sp>
        <p:nvSpPr>
          <p:cNvPr id="17" name="TextBox 16"/>
          <p:cNvSpPr txBox="1"/>
          <p:nvPr/>
        </p:nvSpPr>
        <p:spPr>
          <a:xfrm>
            <a:off x="25965109" y="13584632"/>
            <a:ext cx="12102670" cy="1354217"/>
          </a:xfrm>
          <a:prstGeom prst="rect">
            <a:avLst/>
          </a:prstGeom>
          <a:noFill/>
        </p:spPr>
        <p:txBody>
          <a:bodyPr wrap="square" rtlCol="0">
            <a:spAutoFit/>
          </a:bodyPr>
          <a:lstStyle/>
          <a:p>
            <a:r>
              <a:rPr lang="en-US" dirty="0" smtClean="0"/>
              <a:t>Discussion and Future Goals</a:t>
            </a:r>
            <a:endParaRPr lang="en-US" dirty="0"/>
          </a:p>
        </p:txBody>
      </p:sp>
      <p:sp>
        <p:nvSpPr>
          <p:cNvPr id="18" name="TextBox 17"/>
          <p:cNvSpPr txBox="1"/>
          <p:nvPr/>
        </p:nvSpPr>
        <p:spPr>
          <a:xfrm>
            <a:off x="1698791" y="12443252"/>
            <a:ext cx="18438326" cy="6093977"/>
          </a:xfrm>
          <a:prstGeom prst="rect">
            <a:avLst/>
          </a:prstGeom>
          <a:noFill/>
        </p:spPr>
        <p:txBody>
          <a:bodyPr wrap="square" rtlCol="0">
            <a:spAutoFit/>
          </a:bodyPr>
          <a:lstStyle/>
          <a:p>
            <a:r>
              <a:rPr lang="en-US" sz="2600" dirty="0" smtClean="0"/>
              <a:t>      </a:t>
            </a:r>
            <a:r>
              <a:rPr lang="en-US" sz="2600" dirty="0"/>
              <a:t>Sulfolobus solfataricus is a </a:t>
            </a:r>
            <a:r>
              <a:rPr lang="en-US" sz="2600" dirty="0" err="1"/>
              <a:t>thermoacidophile</a:t>
            </a:r>
            <a:r>
              <a:rPr lang="en-US" sz="2600" dirty="0"/>
              <a:t> </a:t>
            </a:r>
            <a:r>
              <a:rPr lang="en-US" sz="2600" dirty="0" err="1"/>
              <a:t>crenarchaeon</a:t>
            </a:r>
            <a:r>
              <a:rPr lang="en-US" sz="2600" dirty="0"/>
              <a:t> with an optimum temperature of 80C and pH of 3.0. </a:t>
            </a:r>
            <a:r>
              <a:rPr lang="en-US" sz="2600" dirty="0" smtClean="0"/>
              <a:t>Three </a:t>
            </a:r>
            <a:r>
              <a:rPr lang="en-US" sz="2600" dirty="0"/>
              <a:t>separate lineages </a:t>
            </a:r>
            <a:r>
              <a:rPr lang="en-US" sz="2600" dirty="0" smtClean="0"/>
              <a:t>of super </a:t>
            </a:r>
            <a:r>
              <a:rPr lang="en-US" sz="2600" dirty="0"/>
              <a:t>acid resistant strains of the </a:t>
            </a:r>
            <a:r>
              <a:rPr lang="en-US" sz="2600" dirty="0" err="1"/>
              <a:t>crenarchaeaon</a:t>
            </a:r>
            <a:r>
              <a:rPr lang="en-US" sz="2600" dirty="0"/>
              <a:t> (SARC) </a:t>
            </a:r>
            <a:r>
              <a:rPr lang="en-US" sz="2600" i="1" dirty="0"/>
              <a:t>Sulfolobus solfataricus </a:t>
            </a:r>
            <a:r>
              <a:rPr lang="en-US" sz="2600" dirty="0"/>
              <a:t>have been previously derived through adaptive laboratory evolution by serial passaging in increasing acid. This resulted in mutant strains which are capable of growth at pH 1, which greatly exceeds the capacity of the parental. These SARC strains have inheritable phenotypes and </a:t>
            </a:r>
            <a:r>
              <a:rPr lang="en-US" sz="2600" dirty="0" err="1"/>
              <a:t>transcriptomes</a:t>
            </a:r>
            <a:r>
              <a:rPr lang="en-US" sz="2600" dirty="0"/>
              <a:t>, </a:t>
            </a:r>
            <a:r>
              <a:rPr lang="en-US" sz="2600" dirty="0" smtClean="0"/>
              <a:t>however genomic </a:t>
            </a:r>
            <a:r>
              <a:rPr lang="en-US" sz="2600" dirty="0"/>
              <a:t>analysis of 3 independently evolved SARC strains showed no conserved mutations. This suggests that the novel phenotype isn’t due to changes in the genomic sequence.</a:t>
            </a:r>
          </a:p>
          <a:p>
            <a:r>
              <a:rPr lang="en-US" sz="2600" dirty="0"/>
              <a:t>      Many abundant chromatin proteins are known to exist in </a:t>
            </a:r>
            <a:r>
              <a:rPr lang="en-US" sz="2600" i="1" dirty="0"/>
              <a:t>Sulfolobus solfataricus</a:t>
            </a:r>
            <a:r>
              <a:rPr lang="en-US" sz="2600" dirty="0"/>
              <a:t>. While there are no conserved genetic mutations in the SARC genome that accounts for the change in phenotype observed, it has been found that the abundant chromatin proteins Cren7 and Ssso7d are </a:t>
            </a:r>
            <a:r>
              <a:rPr lang="en-US" sz="2600" dirty="0" err="1"/>
              <a:t>hypomethylated</a:t>
            </a:r>
            <a:r>
              <a:rPr lang="en-US" sz="2600" dirty="0"/>
              <a:t> in the SARC strains as compared to the parental. The conservation of phenotype, </a:t>
            </a:r>
            <a:r>
              <a:rPr lang="en-US" sz="2600" dirty="0" err="1"/>
              <a:t>transcriptomics</a:t>
            </a:r>
            <a:r>
              <a:rPr lang="en-US" sz="2600" dirty="0"/>
              <a:t> and chromatin modification state and lack of conservation in mutations, suggest a potential relationship between the modification states of chromatin and the heritable phenotype of </a:t>
            </a:r>
            <a:r>
              <a:rPr lang="en-US" sz="2600" dirty="0" smtClean="0"/>
              <a:t>SARC. The </a:t>
            </a:r>
            <a:r>
              <a:rPr lang="en-US" sz="2600" dirty="0"/>
              <a:t>mercury resistance operon in </a:t>
            </a:r>
            <a:r>
              <a:rPr lang="en-US" sz="2600" i="1" dirty="0"/>
              <a:t>Sulfolobus solfataricus </a:t>
            </a:r>
            <a:r>
              <a:rPr lang="en-US" sz="2600" dirty="0"/>
              <a:t>transcribes genes that are responsible for detoxifying high levels of mercury in the cell. The operon</a:t>
            </a:r>
            <a:r>
              <a:rPr lang="en-US" sz="2600" i="1" dirty="0"/>
              <a:t> </a:t>
            </a:r>
            <a:r>
              <a:rPr lang="en-US" sz="2600" dirty="0"/>
              <a:t>is induced as a stress response in the SARC strains, however it is not part of the conserved transcriptome of the SARC strains as it reverts back to normal levels of expression when the SARC strains are grown at pH 3. The operon has a repressor (MerR) which has been shown to very tightly bind its operator (</a:t>
            </a:r>
            <a:r>
              <a:rPr lang="en-US" sz="2600" i="1" dirty="0"/>
              <a:t>merO), </a:t>
            </a:r>
            <a:r>
              <a:rPr lang="en-US" sz="2600" dirty="0"/>
              <a:t>a characteristic which will be utilized in future experiments. </a:t>
            </a:r>
          </a:p>
        </p:txBody>
      </p:sp>
      <p:sp>
        <p:nvSpPr>
          <p:cNvPr id="13" name="TextBox 12"/>
          <p:cNvSpPr txBox="1"/>
          <p:nvPr/>
        </p:nvSpPr>
        <p:spPr>
          <a:xfrm>
            <a:off x="21656552" y="24743769"/>
            <a:ext cx="14325588" cy="3785652"/>
          </a:xfrm>
          <a:prstGeom prst="rect">
            <a:avLst/>
          </a:prstGeom>
          <a:noFill/>
        </p:spPr>
        <p:txBody>
          <a:bodyPr wrap="square" rtlCol="0">
            <a:spAutoFit/>
          </a:bodyPr>
          <a:lstStyle/>
          <a:p>
            <a:pPr algn="just"/>
            <a:r>
              <a:rPr lang="en-US" sz="2400" dirty="0"/>
              <a:t>MerR was cloned into the pet28b+ vector and transformed into Rosetta 2 E. coli strains. The E. Coli was then grown in liquid LB media with 100 μg/mL kanamycin and 25 μg/mL chloramphenicol and induced with 1mM IPTG to produce MerR. 50 mL of the induced media was then pelleted and </a:t>
            </a:r>
            <a:r>
              <a:rPr lang="en-US" sz="2400" dirty="0" err="1"/>
              <a:t>resuspended</a:t>
            </a:r>
            <a:r>
              <a:rPr lang="en-US" sz="2400" dirty="0"/>
              <a:t> in </a:t>
            </a:r>
            <a:r>
              <a:rPr lang="en-US" sz="2400" dirty="0" err="1"/>
              <a:t>lysis</a:t>
            </a:r>
            <a:r>
              <a:rPr lang="en-US" sz="2400" dirty="0"/>
              <a:t> buffer (20 </a:t>
            </a:r>
            <a:r>
              <a:rPr lang="en-US" sz="2400" dirty="0" err="1"/>
              <a:t>mM</a:t>
            </a:r>
            <a:r>
              <a:rPr lang="en-US" sz="2400" dirty="0"/>
              <a:t> NaPO</a:t>
            </a:r>
            <a:r>
              <a:rPr lang="en-US" sz="2400" baseline="-25000" dirty="0"/>
              <a:t>4</a:t>
            </a:r>
            <a:r>
              <a:rPr lang="en-US" sz="2400" dirty="0"/>
              <a:t>, 0.5 M </a:t>
            </a:r>
            <a:r>
              <a:rPr lang="en-US" sz="2400" dirty="0" err="1"/>
              <a:t>NaCl</a:t>
            </a:r>
            <a:r>
              <a:rPr lang="en-US" sz="2400" dirty="0"/>
              <a:t>, 20 </a:t>
            </a:r>
            <a:r>
              <a:rPr lang="en-US" sz="2400" dirty="0" err="1"/>
              <a:t>mM</a:t>
            </a:r>
            <a:r>
              <a:rPr lang="en-US" sz="2400" dirty="0"/>
              <a:t> </a:t>
            </a:r>
            <a:r>
              <a:rPr lang="en-US" sz="2400" dirty="0" err="1"/>
              <a:t>Imizadole</a:t>
            </a:r>
            <a:r>
              <a:rPr lang="en-US" sz="2400" dirty="0"/>
              <a:t> and 1 </a:t>
            </a:r>
            <a:r>
              <a:rPr lang="en-US" sz="2400" dirty="0" err="1"/>
              <a:t>mM</a:t>
            </a:r>
            <a:r>
              <a:rPr lang="en-US" sz="2400" dirty="0"/>
              <a:t> </a:t>
            </a:r>
            <a:r>
              <a:rPr lang="en-US" sz="2400" dirty="0" err="1"/>
              <a:t>Mercaptoethanol</a:t>
            </a:r>
            <a:r>
              <a:rPr lang="en-US" sz="2400" dirty="0"/>
              <a:t> at pH 7.4). The solution was centrifuged at 8000 G for 30 minutes at 4°C to precipitate insoluble materials and the supernatant transferred to a new tube. Since MerR is a </a:t>
            </a:r>
            <a:r>
              <a:rPr lang="en-US" sz="2400" dirty="0" err="1"/>
              <a:t>thermophilic</a:t>
            </a:r>
            <a:r>
              <a:rPr lang="en-US" sz="2400" dirty="0"/>
              <a:t> protein expressed in the </a:t>
            </a:r>
            <a:r>
              <a:rPr lang="en-US" sz="2400" dirty="0" err="1"/>
              <a:t>mesophile</a:t>
            </a:r>
            <a:r>
              <a:rPr lang="en-US" sz="2400" dirty="0"/>
              <a:t> </a:t>
            </a:r>
            <a:r>
              <a:rPr lang="en-US" sz="2400" dirty="0" err="1"/>
              <a:t>E.coli</a:t>
            </a:r>
            <a:r>
              <a:rPr lang="en-US" sz="2400" dirty="0"/>
              <a:t>, the difference in temperature stability can be used as a purification step. The supernatant was subjected to heat fractionation by incubation in tubes in 90°C H</a:t>
            </a:r>
            <a:r>
              <a:rPr lang="en-US" sz="2400" baseline="-25000" dirty="0"/>
              <a:t>2</a:t>
            </a:r>
            <a:r>
              <a:rPr lang="en-US" sz="2400" dirty="0"/>
              <a:t>O for one hour, which denatured the majority of </a:t>
            </a:r>
            <a:r>
              <a:rPr lang="en-US" sz="2400" dirty="0" err="1"/>
              <a:t>E.coli</a:t>
            </a:r>
            <a:r>
              <a:rPr lang="en-US" sz="2400" dirty="0"/>
              <a:t> proteins. The samples were then centrifuged one final time at 8000 G for 30 minutes at 4°C and the supernatant was transferred to a new tube. Purified extract was run on a 16% SDS-PAGE gel and bands were visualized using </a:t>
            </a:r>
            <a:r>
              <a:rPr lang="en-US" sz="2400" dirty="0" err="1"/>
              <a:t>Coomassie</a:t>
            </a:r>
            <a:r>
              <a:rPr lang="en-US" sz="2400" dirty="0"/>
              <a:t> Blue. </a:t>
            </a:r>
          </a:p>
        </p:txBody>
      </p:sp>
      <p:sp>
        <p:nvSpPr>
          <p:cNvPr id="20" name="TextBox 19"/>
          <p:cNvSpPr txBox="1"/>
          <p:nvPr/>
        </p:nvSpPr>
        <p:spPr>
          <a:xfrm>
            <a:off x="31727992" y="8274374"/>
            <a:ext cx="3295826" cy="2923877"/>
          </a:xfrm>
          <a:prstGeom prst="rect">
            <a:avLst/>
          </a:prstGeom>
          <a:noFill/>
        </p:spPr>
        <p:txBody>
          <a:bodyPr wrap="square" rtlCol="0">
            <a:spAutoFit/>
          </a:bodyPr>
          <a:lstStyle/>
          <a:p>
            <a:r>
              <a:rPr lang="en-US" sz="2000" u="sng" dirty="0" smtClean="0"/>
              <a:t>Lanes</a:t>
            </a:r>
          </a:p>
          <a:p>
            <a:r>
              <a:rPr lang="en-US" sz="2000" dirty="0" smtClean="0"/>
              <a:t>pET28b+:</a:t>
            </a:r>
            <a:r>
              <a:rPr lang="en-US" sz="2000" dirty="0" err="1" smtClean="0"/>
              <a:t>MerR</a:t>
            </a:r>
            <a:r>
              <a:rPr lang="en-US" sz="2000" dirty="0" smtClean="0"/>
              <a:t>(new start codon) in Rosetta 2</a:t>
            </a:r>
          </a:p>
          <a:p>
            <a:r>
              <a:rPr lang="en-US" sz="2000" dirty="0"/>
              <a:t>1</a:t>
            </a:r>
            <a:r>
              <a:rPr lang="en-US" sz="2000" dirty="0" smtClean="0"/>
              <a:t>- Crude</a:t>
            </a:r>
          </a:p>
          <a:p>
            <a:r>
              <a:rPr lang="en-US" sz="2000" dirty="0"/>
              <a:t>2</a:t>
            </a:r>
            <a:r>
              <a:rPr lang="en-US" sz="2000" dirty="0" smtClean="0"/>
              <a:t>- Heat fractionated</a:t>
            </a:r>
          </a:p>
          <a:p>
            <a:endParaRPr lang="en-US" sz="2000" dirty="0"/>
          </a:p>
          <a:p>
            <a:r>
              <a:rPr lang="en-US" sz="2000" u="sng" dirty="0"/>
              <a:t>Expected Masses </a:t>
            </a:r>
            <a:r>
              <a:rPr lang="en-US" sz="2000" u="sng" dirty="0" err="1"/>
              <a:t>KDa</a:t>
            </a:r>
            <a:endParaRPr lang="en-US" sz="2000" u="sng" dirty="0"/>
          </a:p>
          <a:p>
            <a:r>
              <a:rPr lang="en-US" sz="2000" dirty="0" err="1"/>
              <a:t>MerR</a:t>
            </a:r>
            <a:r>
              <a:rPr lang="en-US" sz="2000" dirty="0"/>
              <a:t>                  12 </a:t>
            </a:r>
            <a:r>
              <a:rPr lang="en-US" sz="2000" dirty="0" err="1"/>
              <a:t>KDa</a:t>
            </a:r>
            <a:endParaRPr lang="en-US" sz="2000" dirty="0"/>
          </a:p>
          <a:p>
            <a:endParaRPr lang="en-US" sz="2400" dirty="0"/>
          </a:p>
        </p:txBody>
      </p:sp>
      <p:sp>
        <p:nvSpPr>
          <p:cNvPr id="22" name="TextBox 21"/>
          <p:cNvSpPr txBox="1"/>
          <p:nvPr/>
        </p:nvSpPr>
        <p:spPr>
          <a:xfrm>
            <a:off x="21656553" y="15039641"/>
            <a:ext cx="20922289" cy="6186310"/>
          </a:xfrm>
          <a:prstGeom prst="rect">
            <a:avLst/>
          </a:prstGeom>
          <a:noFill/>
        </p:spPr>
        <p:txBody>
          <a:bodyPr wrap="square" rtlCol="0">
            <a:spAutoFit/>
          </a:bodyPr>
          <a:lstStyle/>
          <a:p>
            <a:pPr algn="just"/>
            <a:r>
              <a:rPr lang="en-US" sz="3600" dirty="0"/>
              <a:t>Recombinant MerR protein was successfully overproduced and purified. Scaled up cultures will produce enough MerR for use as an antigen for antibody production </a:t>
            </a:r>
            <a:r>
              <a:rPr lang="en-US" sz="3600" dirty="0" smtClean="0"/>
              <a:t>in </a:t>
            </a:r>
            <a:r>
              <a:rPr lang="en-US" sz="3600" dirty="0"/>
              <a:t>a mammalian host. These antibodies will be used in a method called targeted </a:t>
            </a:r>
            <a:r>
              <a:rPr lang="en-US" sz="3600" dirty="0" err="1"/>
              <a:t>ChIP</a:t>
            </a:r>
            <a:r>
              <a:rPr lang="en-US" sz="3600" dirty="0"/>
              <a:t>, which will allow us to isolate specific gene regions and their associated chromatin. This chromatin can then be analyzed to determine how chromatin identity and modification state correlate with heritable </a:t>
            </a:r>
            <a:r>
              <a:rPr lang="en-US" sz="3600" dirty="0" err="1"/>
              <a:t>transcriptomic</a:t>
            </a:r>
            <a:r>
              <a:rPr lang="en-US" sz="3600" dirty="0"/>
              <a:t> </a:t>
            </a:r>
            <a:r>
              <a:rPr lang="en-US" sz="3600" dirty="0" smtClean="0"/>
              <a:t>patterns. Genes </a:t>
            </a:r>
            <a:r>
              <a:rPr lang="en-US" sz="3600" dirty="0"/>
              <a:t>in the SARC transcriptome that were highly </a:t>
            </a:r>
            <a:r>
              <a:rPr lang="en-US" sz="3600" dirty="0" err="1"/>
              <a:t>upregulated</a:t>
            </a:r>
            <a:r>
              <a:rPr lang="en-US" sz="3600" dirty="0"/>
              <a:t>, </a:t>
            </a:r>
            <a:r>
              <a:rPr lang="en-US" sz="3600" dirty="0" err="1"/>
              <a:t>downregulated</a:t>
            </a:r>
            <a:r>
              <a:rPr lang="en-US" sz="3600" dirty="0"/>
              <a:t> and unaltered will be tested. We will then use targeted </a:t>
            </a:r>
            <a:r>
              <a:rPr lang="en-US" sz="3600" dirty="0" err="1"/>
              <a:t>ChIP</a:t>
            </a:r>
            <a:r>
              <a:rPr lang="en-US" sz="3600" dirty="0"/>
              <a:t> on these genes. This method is based on the idea that we can clone in </a:t>
            </a:r>
            <a:r>
              <a:rPr lang="en-US" sz="3600" i="1" dirty="0"/>
              <a:t>merO</a:t>
            </a:r>
            <a:r>
              <a:rPr lang="en-US" sz="3600" dirty="0"/>
              <a:t> next to genes of interest, and using the high binding affinity between </a:t>
            </a:r>
            <a:r>
              <a:rPr lang="en-US" sz="3600" i="1" dirty="0"/>
              <a:t>merO </a:t>
            </a:r>
            <a:r>
              <a:rPr lang="en-US" sz="3600" dirty="0"/>
              <a:t>and MerR we will be able to </a:t>
            </a:r>
            <a:r>
              <a:rPr lang="en-US" sz="3600" dirty="0" err="1"/>
              <a:t>immunoprecipitate</a:t>
            </a:r>
            <a:r>
              <a:rPr lang="en-US" sz="3600" dirty="0"/>
              <a:t> out regions of DNA that contain </a:t>
            </a:r>
            <a:r>
              <a:rPr lang="en-US" sz="3600" i="1" dirty="0"/>
              <a:t>merO</a:t>
            </a:r>
            <a:r>
              <a:rPr lang="en-US" sz="3600" dirty="0"/>
              <a:t>. Once these regions are successfully isolated, the chromatin proteins will be removed and run through both intact mass and fragmented peptide mass spectrometry to determine the quantity of the proteins, the identities of the proteins and their modification states </a:t>
            </a:r>
            <a:r>
              <a:rPr lang="en-US" sz="3600" dirty="0" smtClean="0"/>
              <a:t>.</a:t>
            </a:r>
            <a:endParaRPr lang="en-US" sz="3600" dirty="0"/>
          </a:p>
        </p:txBody>
      </p:sp>
      <p:pic>
        <p:nvPicPr>
          <p:cNvPr id="23" name="Picture 22" descr="Screen Shot 2016-03-30 at 11.39.29 AM.pn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5067714" y="6412326"/>
            <a:ext cx="2336774" cy="5955005"/>
          </a:xfrm>
          <a:prstGeom prst="rect">
            <a:avLst/>
          </a:prstGeom>
        </p:spPr>
      </p:pic>
      <p:sp>
        <p:nvSpPr>
          <p:cNvPr id="24" name="TextBox 23"/>
          <p:cNvSpPr txBox="1"/>
          <p:nvPr/>
        </p:nvSpPr>
        <p:spPr>
          <a:xfrm>
            <a:off x="37838589" y="8274374"/>
            <a:ext cx="5120335" cy="2862322"/>
          </a:xfrm>
          <a:prstGeom prst="rect">
            <a:avLst/>
          </a:prstGeom>
          <a:noFill/>
        </p:spPr>
        <p:txBody>
          <a:bodyPr wrap="square" rtlCol="0">
            <a:spAutoFit/>
          </a:bodyPr>
          <a:lstStyle/>
          <a:p>
            <a:r>
              <a:rPr lang="en-US" sz="2000" u="sng" dirty="0" smtClean="0"/>
              <a:t>Lanes</a:t>
            </a:r>
          </a:p>
          <a:p>
            <a:r>
              <a:rPr lang="en-US" sz="2000" dirty="0" smtClean="0"/>
              <a:t>M- </a:t>
            </a:r>
            <a:r>
              <a:rPr lang="en-US" sz="2000" dirty="0" err="1" smtClean="0"/>
              <a:t>Generuler</a:t>
            </a:r>
            <a:r>
              <a:rPr lang="en-US" sz="2000" dirty="0" smtClean="0"/>
              <a:t> 1 kb Plus ladder</a:t>
            </a:r>
          </a:p>
          <a:p>
            <a:r>
              <a:rPr lang="en-US" sz="2000" dirty="0" smtClean="0"/>
              <a:t>1- pET28b+: </a:t>
            </a:r>
            <a:r>
              <a:rPr lang="en-US" sz="2000" dirty="0" err="1" smtClean="0"/>
              <a:t>MerR</a:t>
            </a:r>
            <a:r>
              <a:rPr lang="en-US" sz="2000" dirty="0" smtClean="0"/>
              <a:t> isolate double digested with </a:t>
            </a:r>
            <a:r>
              <a:rPr lang="en-US" sz="2000" dirty="0" err="1" smtClean="0"/>
              <a:t>NcoI</a:t>
            </a:r>
            <a:r>
              <a:rPr lang="en-US" sz="2000" dirty="0" smtClean="0"/>
              <a:t>/</a:t>
            </a:r>
            <a:r>
              <a:rPr lang="en-US" sz="2000" dirty="0" err="1" smtClean="0"/>
              <a:t>XhoI</a:t>
            </a:r>
            <a:endParaRPr lang="en-US" sz="2000" dirty="0" smtClean="0"/>
          </a:p>
          <a:p>
            <a:r>
              <a:rPr lang="en-US" sz="2000" dirty="0" smtClean="0"/>
              <a:t>2- pET28b+: </a:t>
            </a:r>
            <a:r>
              <a:rPr lang="en-US" sz="2000" dirty="0" err="1" smtClean="0"/>
              <a:t>MerR</a:t>
            </a:r>
            <a:r>
              <a:rPr lang="en-US" sz="2000" dirty="0" smtClean="0"/>
              <a:t> isolate single cut with </a:t>
            </a:r>
            <a:r>
              <a:rPr lang="en-US" sz="2000" dirty="0" err="1" smtClean="0"/>
              <a:t>NcoI</a:t>
            </a:r>
            <a:endParaRPr lang="en-US" sz="2000" dirty="0" smtClean="0"/>
          </a:p>
          <a:p>
            <a:endParaRPr lang="en-US" sz="2000" dirty="0"/>
          </a:p>
          <a:p>
            <a:r>
              <a:rPr lang="en-US" sz="2000" u="sng" dirty="0" smtClean="0"/>
              <a:t>Expected Masses kb</a:t>
            </a:r>
          </a:p>
          <a:p>
            <a:r>
              <a:rPr lang="en-US" sz="2000" dirty="0" err="1" smtClean="0"/>
              <a:t>MerR</a:t>
            </a:r>
            <a:r>
              <a:rPr lang="en-US" sz="2000" dirty="0" smtClean="0"/>
              <a:t>                   350 </a:t>
            </a:r>
            <a:r>
              <a:rPr lang="en-US" sz="2000" dirty="0" err="1" smtClean="0"/>
              <a:t>bp</a:t>
            </a:r>
            <a:endParaRPr lang="en-US" sz="2000" dirty="0" smtClean="0"/>
          </a:p>
          <a:p>
            <a:r>
              <a:rPr lang="en-US" sz="2000" dirty="0" smtClean="0"/>
              <a:t>pET28b+          ~5,400 </a:t>
            </a:r>
            <a:r>
              <a:rPr lang="en-US" sz="2000" dirty="0" err="1" smtClean="0"/>
              <a:t>bp</a:t>
            </a:r>
            <a:endParaRPr lang="en-US" sz="2000" dirty="0"/>
          </a:p>
        </p:txBody>
      </p:sp>
      <p:pic>
        <p:nvPicPr>
          <p:cNvPr id="26" name="Picture 25" descr="Screen Shot 2016-03-30 at 12.00.08 PM.pn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1656552" y="7459715"/>
            <a:ext cx="5452752" cy="4504447"/>
          </a:xfrm>
          <a:prstGeom prst="rect">
            <a:avLst/>
          </a:prstGeom>
        </p:spPr>
      </p:pic>
      <p:sp>
        <p:nvSpPr>
          <p:cNvPr id="27" name="TextBox 26"/>
          <p:cNvSpPr txBox="1"/>
          <p:nvPr/>
        </p:nvSpPr>
        <p:spPr>
          <a:xfrm>
            <a:off x="22727696" y="8654014"/>
            <a:ext cx="341887" cy="263530"/>
          </a:xfrm>
          <a:prstGeom prst="rect">
            <a:avLst/>
          </a:prstGeom>
          <a:noFill/>
        </p:spPr>
        <p:txBody>
          <a:bodyPr wrap="square" rtlCol="0">
            <a:prstTxWarp prst="textArchUp">
              <a:avLst/>
            </a:prstTxWarp>
            <a:spAutoFit/>
          </a:bodyPr>
          <a:lstStyle/>
          <a:p>
            <a:r>
              <a:rPr lang="en-US" sz="800" dirty="0" smtClean="0"/>
              <a:t>Kan</a:t>
            </a:r>
            <a:endParaRPr lang="en-US" sz="800" dirty="0"/>
          </a:p>
        </p:txBody>
      </p:sp>
      <p:sp>
        <p:nvSpPr>
          <p:cNvPr id="25" name="TextBox 24"/>
          <p:cNvSpPr txBox="1"/>
          <p:nvPr/>
        </p:nvSpPr>
        <p:spPr>
          <a:xfrm>
            <a:off x="1698791" y="6412326"/>
            <a:ext cx="17401234" cy="3323987"/>
          </a:xfrm>
          <a:prstGeom prst="rect">
            <a:avLst/>
          </a:prstGeom>
          <a:noFill/>
        </p:spPr>
        <p:txBody>
          <a:bodyPr wrap="square" rtlCol="0">
            <a:spAutoFit/>
          </a:bodyPr>
          <a:lstStyle/>
          <a:p>
            <a:pPr algn="just"/>
            <a:r>
              <a:rPr lang="en-US" sz="3000" dirty="0"/>
              <a:t>In this project the repressor protein MerR from the  </a:t>
            </a:r>
            <a:r>
              <a:rPr lang="en-US" sz="3000" i="1" dirty="0"/>
              <a:t>Sulfolobus solfataricus</a:t>
            </a:r>
            <a:r>
              <a:rPr lang="en-US" sz="3000" dirty="0"/>
              <a:t> mercury resistance operon was cloned into pET28b and transformed into  Rosetta 2 </a:t>
            </a:r>
            <a:r>
              <a:rPr lang="en-US" sz="3000" i="1" dirty="0"/>
              <a:t>E. coli </a:t>
            </a:r>
            <a:r>
              <a:rPr lang="en-US" sz="3000" dirty="0"/>
              <a:t>strains for overexpression and purification. Large quantities of recombinant MerR will be used for subsequent injection into a mammalian host for antibody production. These antibodies will be used in targeted-</a:t>
            </a:r>
            <a:r>
              <a:rPr lang="en-US" sz="3000" dirty="0" err="1"/>
              <a:t>ChIP</a:t>
            </a:r>
            <a:r>
              <a:rPr lang="en-US" sz="3000" dirty="0"/>
              <a:t> studies in which gene specific chromatin modification states will be analyzed. The overproduction of MerR is part of a larger project where future research could produce data on whether gene expression levels and chromatin modification states could be correlated at an individual gene level, possibly suggesting a novel epigenetic mechanism in Archaea.</a:t>
            </a:r>
          </a:p>
        </p:txBody>
      </p:sp>
      <p:pic>
        <p:nvPicPr>
          <p:cNvPr id="28" name="Picture 27" descr="Screen Shot 2016-03-30 at 1.30.21 PM.png"/>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27455431" y="7207120"/>
            <a:ext cx="4026872" cy="5058386"/>
          </a:xfrm>
          <a:prstGeom prst="rect">
            <a:avLst/>
          </a:prstGeom>
        </p:spPr>
      </p:pic>
      <p:sp>
        <p:nvSpPr>
          <p:cNvPr id="29" name="TextBox 28"/>
          <p:cNvSpPr txBox="1"/>
          <p:nvPr/>
        </p:nvSpPr>
        <p:spPr>
          <a:xfrm>
            <a:off x="26771486" y="10164053"/>
            <a:ext cx="813122" cy="369332"/>
          </a:xfrm>
          <a:prstGeom prst="rect">
            <a:avLst/>
          </a:prstGeom>
          <a:noFill/>
        </p:spPr>
        <p:txBody>
          <a:bodyPr wrap="square" rtlCol="0">
            <a:spAutoFit/>
          </a:bodyPr>
          <a:lstStyle/>
          <a:p>
            <a:r>
              <a:rPr lang="en-US" sz="1800" dirty="0" err="1" smtClean="0"/>
              <a:t>MerR</a:t>
            </a:r>
            <a:endParaRPr lang="en-US" sz="1800" dirty="0"/>
          </a:p>
        </p:txBody>
      </p:sp>
      <p:pic>
        <p:nvPicPr>
          <p:cNvPr id="30" name="Picture 29" descr="Screen Shot 2016-03-30 at 1.57.12 PM.png"/>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22157542" y="21225951"/>
            <a:ext cx="6706554" cy="2413293"/>
          </a:xfrm>
          <a:prstGeom prst="rect">
            <a:avLst/>
          </a:prstGeom>
        </p:spPr>
      </p:pic>
      <p:sp>
        <p:nvSpPr>
          <p:cNvPr id="31" name="TextBox 30"/>
          <p:cNvSpPr txBox="1"/>
          <p:nvPr/>
        </p:nvSpPr>
        <p:spPr>
          <a:xfrm>
            <a:off x="29125677" y="21184499"/>
            <a:ext cx="13712926" cy="2923877"/>
          </a:xfrm>
          <a:prstGeom prst="rect">
            <a:avLst/>
          </a:prstGeom>
          <a:noFill/>
        </p:spPr>
        <p:txBody>
          <a:bodyPr wrap="square" rtlCol="0">
            <a:spAutoFit/>
          </a:bodyPr>
          <a:lstStyle/>
          <a:p>
            <a:pPr algn="just"/>
            <a:r>
              <a:rPr lang="en-US" sz="3400" dirty="0" smtClean="0"/>
              <a:t>We </a:t>
            </a:r>
            <a:r>
              <a:rPr lang="en-US" sz="3400" dirty="0"/>
              <a:t>hope to use this data to establish a correlation between the expression level and chromatin modification states of individual genes. This could provide solid evidence for a novel mechanism of epigenetics in Archaea.</a:t>
            </a:r>
          </a:p>
          <a:p>
            <a:endParaRPr lang="en-US" dirty="0"/>
          </a:p>
        </p:txBody>
      </p:sp>
      <p:sp>
        <p:nvSpPr>
          <p:cNvPr id="32" name="TextBox 31"/>
          <p:cNvSpPr txBox="1"/>
          <p:nvPr/>
        </p:nvSpPr>
        <p:spPr>
          <a:xfrm>
            <a:off x="13180221" y="3821873"/>
            <a:ext cx="17103087" cy="769441"/>
          </a:xfrm>
          <a:prstGeom prst="rect">
            <a:avLst/>
          </a:prstGeom>
          <a:noFill/>
        </p:spPr>
        <p:txBody>
          <a:bodyPr wrap="square" rtlCol="0">
            <a:spAutoFit/>
          </a:bodyPr>
          <a:lstStyle/>
          <a:p>
            <a:r>
              <a:rPr lang="en-US" sz="4400" dirty="0" smtClean="0"/>
              <a:t>Erica North, Sophie Payne, Sam McCarthy, Tyler Johnson, Paul Blum</a:t>
            </a:r>
            <a:endParaRPr lang="en-US" sz="4400" dirty="0"/>
          </a:p>
        </p:txBody>
      </p:sp>
      <p:pic>
        <p:nvPicPr>
          <p:cNvPr id="33" name="Picture 32" descr="UNL logo.png"/>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1370731" y="913336"/>
            <a:ext cx="3368915" cy="1381255"/>
          </a:xfrm>
          <a:prstGeom prst="rect">
            <a:avLst/>
          </a:prstGeom>
        </p:spPr>
      </p:pic>
      <p:sp>
        <p:nvSpPr>
          <p:cNvPr id="19" name="TextBox 18"/>
          <p:cNvSpPr txBox="1"/>
          <p:nvPr/>
        </p:nvSpPr>
        <p:spPr>
          <a:xfrm>
            <a:off x="12560286" y="23061769"/>
            <a:ext cx="6539739" cy="923330"/>
          </a:xfrm>
          <a:prstGeom prst="rect">
            <a:avLst/>
          </a:prstGeom>
          <a:noFill/>
        </p:spPr>
        <p:txBody>
          <a:bodyPr wrap="square" rtlCol="0">
            <a:spAutoFit/>
          </a:bodyPr>
          <a:lstStyle/>
          <a:p>
            <a:pPr algn="just"/>
            <a:r>
              <a:rPr lang="en-US" sz="1800" dirty="0" smtClean="0"/>
              <a:t>Fig. 2 Conservation of the overlapping mutations are presented as a </a:t>
            </a:r>
            <a:r>
              <a:rPr lang="en-US" sz="1800" dirty="0" err="1" smtClean="0"/>
              <a:t>venn</a:t>
            </a:r>
            <a:r>
              <a:rPr lang="en-US" sz="1800" dirty="0" smtClean="0"/>
              <a:t> diagram. Overlapping regions indicate common mutations. No common mutations  were seen between lineages.</a:t>
            </a:r>
            <a:endParaRPr lang="en-US" sz="1800" dirty="0"/>
          </a:p>
        </p:txBody>
      </p:sp>
      <p:sp>
        <p:nvSpPr>
          <p:cNvPr id="34" name="TextBox 33"/>
          <p:cNvSpPr txBox="1"/>
          <p:nvPr/>
        </p:nvSpPr>
        <p:spPr>
          <a:xfrm>
            <a:off x="2328395" y="25738048"/>
            <a:ext cx="8425707" cy="923330"/>
          </a:xfrm>
          <a:prstGeom prst="rect">
            <a:avLst/>
          </a:prstGeom>
          <a:noFill/>
        </p:spPr>
        <p:txBody>
          <a:bodyPr wrap="square" rtlCol="0">
            <a:spAutoFit/>
          </a:bodyPr>
          <a:lstStyle/>
          <a:p>
            <a:pPr algn="just"/>
            <a:r>
              <a:rPr lang="en-US" sz="1800" dirty="0" smtClean="0"/>
              <a:t>Fig. 1 Evolution of SARC strains to extreme </a:t>
            </a:r>
            <a:r>
              <a:rPr lang="en-US" sz="1800" dirty="0" err="1" smtClean="0"/>
              <a:t>thermoacidophily</a:t>
            </a:r>
            <a:r>
              <a:rPr lang="en-US" sz="1800" dirty="0"/>
              <a:t> </a:t>
            </a:r>
            <a:r>
              <a:rPr lang="en-US" sz="1800" dirty="0" smtClean="0"/>
              <a:t>through adaptive laboratory evolution by serial passaging in acid. The strains saw a 178 fold increase in acid resistance.</a:t>
            </a:r>
            <a:endParaRPr lang="en-US" sz="1800" dirty="0"/>
          </a:p>
        </p:txBody>
      </p:sp>
      <p:sp>
        <p:nvSpPr>
          <p:cNvPr id="35" name="TextBox 34"/>
          <p:cNvSpPr txBox="1"/>
          <p:nvPr/>
        </p:nvSpPr>
        <p:spPr>
          <a:xfrm>
            <a:off x="12219258" y="27485139"/>
            <a:ext cx="6880768" cy="646331"/>
          </a:xfrm>
          <a:prstGeom prst="rect">
            <a:avLst/>
          </a:prstGeom>
          <a:noFill/>
        </p:spPr>
        <p:txBody>
          <a:bodyPr wrap="square" rtlCol="0">
            <a:spAutoFit/>
          </a:bodyPr>
          <a:lstStyle/>
          <a:p>
            <a:r>
              <a:rPr lang="en-US" sz="1800" dirty="0" smtClean="0"/>
              <a:t>Fig. 3 </a:t>
            </a:r>
            <a:r>
              <a:rPr lang="en-US" sz="1800" dirty="0" err="1" smtClean="0"/>
              <a:t>Hypomethylation</a:t>
            </a:r>
            <a:r>
              <a:rPr lang="en-US" sz="1800" dirty="0" smtClean="0"/>
              <a:t> of Cren7 occurred independently in all evolved cell lines.  </a:t>
            </a:r>
            <a:endParaRPr lang="en-US" sz="1800" dirty="0"/>
          </a:p>
        </p:txBody>
      </p:sp>
      <p:sp>
        <p:nvSpPr>
          <p:cNvPr id="36" name="TextBox 35"/>
          <p:cNvSpPr txBox="1"/>
          <p:nvPr/>
        </p:nvSpPr>
        <p:spPr>
          <a:xfrm>
            <a:off x="22898640" y="12443252"/>
            <a:ext cx="19105337" cy="646331"/>
          </a:xfrm>
          <a:prstGeom prst="rect">
            <a:avLst/>
          </a:prstGeom>
          <a:noFill/>
        </p:spPr>
        <p:txBody>
          <a:bodyPr wrap="square" rtlCol="0">
            <a:spAutoFit/>
          </a:bodyPr>
          <a:lstStyle/>
          <a:p>
            <a:r>
              <a:rPr lang="en-US" sz="1800" dirty="0" smtClean="0"/>
              <a:t>Fig. 4 MerR was successfully cloned into pet28b+ as proven by the dropout on the DNA gel seen at 350 </a:t>
            </a:r>
            <a:r>
              <a:rPr lang="en-US" sz="1800" dirty="0" err="1" smtClean="0"/>
              <a:t>bp.</a:t>
            </a:r>
            <a:r>
              <a:rPr lang="en-US" sz="1800" dirty="0" smtClean="0"/>
              <a:t> It was successfully recovered in both the crude and heat fractionated samples, and purified in the heat fractionated sample.</a:t>
            </a:r>
            <a:endParaRPr lang="en-US" sz="1800" dirty="0"/>
          </a:p>
        </p:txBody>
      </p:sp>
      <p:sp>
        <p:nvSpPr>
          <p:cNvPr id="37" name="TextBox 36"/>
          <p:cNvSpPr txBox="1"/>
          <p:nvPr/>
        </p:nvSpPr>
        <p:spPr>
          <a:xfrm>
            <a:off x="24327539" y="22773231"/>
            <a:ext cx="4536557" cy="923330"/>
          </a:xfrm>
          <a:prstGeom prst="rect">
            <a:avLst/>
          </a:prstGeom>
          <a:noFill/>
        </p:spPr>
        <p:txBody>
          <a:bodyPr wrap="square" rtlCol="0">
            <a:spAutoFit/>
          </a:bodyPr>
          <a:lstStyle/>
          <a:p>
            <a:r>
              <a:rPr lang="en-US" sz="1800" dirty="0" smtClean="0"/>
              <a:t>Fig. 5 Antibody bound to MerR which is bound to </a:t>
            </a:r>
            <a:r>
              <a:rPr lang="en-US" sz="1800" i="1" dirty="0"/>
              <a:t>m</a:t>
            </a:r>
            <a:r>
              <a:rPr lang="en-US" sz="1800" i="1" dirty="0" smtClean="0"/>
              <a:t>erO</a:t>
            </a:r>
            <a:r>
              <a:rPr lang="en-US" sz="1800" dirty="0" smtClean="0"/>
              <a:t>. This will allow us to use targeted </a:t>
            </a:r>
            <a:r>
              <a:rPr lang="en-US" sz="1800" dirty="0" err="1" smtClean="0"/>
              <a:t>ChIP</a:t>
            </a:r>
            <a:r>
              <a:rPr lang="en-US" sz="1800" dirty="0" smtClean="0"/>
              <a:t> to pull down genes of interest.</a:t>
            </a:r>
            <a:endParaRPr lang="en-US" sz="1800" dirty="0"/>
          </a:p>
        </p:txBody>
      </p:sp>
      <p:sp>
        <p:nvSpPr>
          <p:cNvPr id="21" name="Rounded Rectangle 20"/>
          <p:cNvSpPr/>
          <p:nvPr/>
        </p:nvSpPr>
        <p:spPr>
          <a:xfrm>
            <a:off x="36650656" y="24051297"/>
            <a:ext cx="5928186" cy="4478123"/>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38" name="TextBox 37"/>
          <p:cNvSpPr txBox="1"/>
          <p:nvPr/>
        </p:nvSpPr>
        <p:spPr>
          <a:xfrm>
            <a:off x="36842564" y="24740383"/>
            <a:ext cx="5353229" cy="3785652"/>
          </a:xfrm>
          <a:prstGeom prst="rect">
            <a:avLst/>
          </a:prstGeom>
          <a:noFill/>
        </p:spPr>
        <p:txBody>
          <a:bodyPr wrap="square" rtlCol="0">
            <a:spAutoFit/>
          </a:bodyPr>
          <a:lstStyle/>
          <a:p>
            <a:pPr algn="just"/>
            <a:r>
              <a:rPr lang="en-US" sz="1600" dirty="0" err="1" smtClean="0"/>
              <a:t>Rudrappa</a:t>
            </a:r>
            <a:r>
              <a:rPr lang="en-US" sz="1600" dirty="0" smtClean="0"/>
              <a:t>, D., A. Yao, D. White, B. </a:t>
            </a:r>
            <a:r>
              <a:rPr lang="en-US" sz="1600" dirty="0" err="1" smtClean="0"/>
              <a:t>Pavlik</a:t>
            </a:r>
            <a:r>
              <a:rPr lang="en-US" sz="1600" dirty="0" smtClean="0"/>
              <a:t>, R. Singh, Marc </a:t>
            </a:r>
            <a:r>
              <a:rPr lang="en-US" sz="1600" dirty="0" err="1" smtClean="0"/>
              <a:t>Facciotti</a:t>
            </a:r>
            <a:r>
              <a:rPr lang="en-US" sz="1600" dirty="0" smtClean="0"/>
              <a:t>, and P. Blum. "</a:t>
            </a:r>
            <a:r>
              <a:rPr lang="en-US" sz="1600" dirty="0" err="1" smtClean="0"/>
              <a:t>Dentification</a:t>
            </a:r>
            <a:r>
              <a:rPr lang="en-US" sz="1600" dirty="0" smtClean="0"/>
              <a:t> of an Archaeal Mercury </a:t>
            </a:r>
            <a:r>
              <a:rPr lang="en-US" sz="1600" dirty="0" err="1" smtClean="0"/>
              <a:t>Regulon</a:t>
            </a:r>
            <a:r>
              <a:rPr lang="en-US" sz="1600" dirty="0" smtClean="0"/>
              <a:t> by Chromatin </a:t>
            </a:r>
            <a:r>
              <a:rPr lang="en-US" sz="1600" dirty="0" err="1" smtClean="0"/>
              <a:t>Immunoprecipitation</a:t>
            </a:r>
            <a:r>
              <a:rPr lang="en-US" sz="1600" dirty="0" smtClean="0"/>
              <a:t>." </a:t>
            </a:r>
            <a:r>
              <a:rPr lang="en-US" sz="1600" i="1" dirty="0" err="1" smtClean="0"/>
              <a:t>Mic.microbiologyresearch.org</a:t>
            </a:r>
            <a:r>
              <a:rPr lang="en-US" sz="1600" dirty="0" smtClean="0"/>
              <a:t>. Microbiology Society, 01 Dec. 2015. Web.</a:t>
            </a:r>
          </a:p>
          <a:p>
            <a:pPr algn="just"/>
            <a:r>
              <a:rPr lang="en-US" sz="1600" dirty="0" err="1" smtClean="0"/>
              <a:t>Mccarthy</a:t>
            </a:r>
            <a:r>
              <a:rPr lang="en-US" sz="1600" dirty="0" smtClean="0"/>
              <a:t>, Samuel, Tyler Johnson, Benjamin J. </a:t>
            </a:r>
            <a:r>
              <a:rPr lang="en-US" sz="1600" dirty="0" err="1" smtClean="0"/>
              <a:t>Pavlik</a:t>
            </a:r>
            <a:r>
              <a:rPr lang="en-US" sz="1600" dirty="0" smtClean="0"/>
              <a:t>, Sophie Payne, Wendy </a:t>
            </a:r>
            <a:r>
              <a:rPr lang="en-US" sz="1600" dirty="0" err="1" smtClean="0"/>
              <a:t>Schackwitz</a:t>
            </a:r>
            <a:r>
              <a:rPr lang="en-US" sz="1600" dirty="0" smtClean="0"/>
              <a:t>, Joel Martin, Anna </a:t>
            </a:r>
            <a:r>
              <a:rPr lang="en-US" sz="1600" dirty="0" err="1" smtClean="0"/>
              <a:t>Lipzen</a:t>
            </a:r>
            <a:r>
              <a:rPr lang="en-US" sz="1600" dirty="0" smtClean="0"/>
              <a:t>, Erica </a:t>
            </a:r>
            <a:r>
              <a:rPr lang="en-US" sz="1600" dirty="0" err="1" smtClean="0"/>
              <a:t>Keffeler</a:t>
            </a:r>
            <a:r>
              <a:rPr lang="en-US" sz="1600" dirty="0" smtClean="0"/>
              <a:t>, and Paul Blum. "Expanding the Limits of </a:t>
            </a:r>
            <a:r>
              <a:rPr lang="en-US" sz="1600" dirty="0" err="1" smtClean="0"/>
              <a:t>Thermoacidophily</a:t>
            </a:r>
            <a:r>
              <a:rPr lang="en-US" sz="1600" dirty="0" smtClean="0"/>
              <a:t> in the Archaeon Sulfolobus Solfataricus by Adaptive Evolution." </a:t>
            </a:r>
            <a:r>
              <a:rPr lang="en-US" sz="1600" i="1" dirty="0" smtClean="0"/>
              <a:t>Applied and Environmental Microbiology Appl. Environ. </a:t>
            </a:r>
            <a:r>
              <a:rPr lang="en-US" sz="1600" i="1" dirty="0" err="1" smtClean="0"/>
              <a:t>Microbiol</a:t>
            </a:r>
            <a:r>
              <a:rPr lang="en-US" sz="1600" i="1" dirty="0" smtClean="0"/>
              <a:t>.</a:t>
            </a:r>
            <a:r>
              <a:rPr lang="en-US" sz="1600" dirty="0" smtClean="0"/>
              <a:t> 82.3 (2015): 857-67. </a:t>
            </a:r>
            <a:r>
              <a:rPr lang="en-US" sz="1600" i="1" dirty="0" smtClean="0"/>
              <a:t>PubMed</a:t>
            </a:r>
            <a:r>
              <a:rPr lang="en-US" sz="1600" dirty="0" smtClean="0"/>
              <a:t>. Web.</a:t>
            </a:r>
          </a:p>
          <a:p>
            <a:pPr algn="just"/>
            <a:r>
              <a:rPr lang="en-US" sz="1600" dirty="0" err="1" smtClean="0"/>
              <a:t>Pourfarzad</a:t>
            </a:r>
            <a:r>
              <a:rPr lang="en-US" sz="1600" dirty="0" smtClean="0"/>
              <a:t>, F., et al., </a:t>
            </a:r>
            <a:r>
              <a:rPr lang="en-US" sz="1600" i="1" dirty="0" smtClean="0"/>
              <a:t>Locus-specific proteomics by </a:t>
            </a:r>
            <a:r>
              <a:rPr lang="en-US" sz="1600" i="1" dirty="0" err="1" smtClean="0"/>
              <a:t>TChP</a:t>
            </a:r>
            <a:r>
              <a:rPr lang="en-US" sz="1600" i="1" dirty="0" smtClean="0"/>
              <a:t>: targeted chromatin purification.</a:t>
            </a:r>
            <a:r>
              <a:rPr lang="en-US" sz="1600" dirty="0" smtClean="0"/>
              <a:t> Cell Rep, 2013. </a:t>
            </a:r>
            <a:r>
              <a:rPr lang="en-US" sz="1600" b="1" dirty="0" smtClean="0"/>
              <a:t>4</a:t>
            </a:r>
            <a:r>
              <a:rPr lang="en-US" sz="1600" dirty="0" smtClean="0"/>
              <a:t>(3): p. 589-600.</a:t>
            </a:r>
          </a:p>
          <a:p>
            <a:endParaRPr lang="en-US" sz="1600" dirty="0"/>
          </a:p>
        </p:txBody>
      </p:sp>
      <p:sp>
        <p:nvSpPr>
          <p:cNvPr id="40" name="TextBox 39"/>
          <p:cNvSpPr txBox="1"/>
          <p:nvPr/>
        </p:nvSpPr>
        <p:spPr>
          <a:xfrm>
            <a:off x="38359409" y="24149828"/>
            <a:ext cx="3314162" cy="769441"/>
          </a:xfrm>
          <a:prstGeom prst="rect">
            <a:avLst/>
          </a:prstGeom>
          <a:noFill/>
        </p:spPr>
        <p:txBody>
          <a:bodyPr wrap="square" rtlCol="0">
            <a:spAutoFit/>
          </a:bodyPr>
          <a:lstStyle/>
          <a:p>
            <a:r>
              <a:rPr lang="en-US" sz="4400" dirty="0" smtClean="0"/>
              <a:t>References</a:t>
            </a:r>
            <a:endParaRPr lang="en-US" sz="4400" dirty="0"/>
          </a:p>
        </p:txBody>
      </p:sp>
    </p:spTree>
    <p:extLst>
      <p:ext uri="{BB962C8B-B14F-4D97-AF65-F5344CB8AC3E}">
        <p14:creationId xmlns:p14="http://schemas.microsoft.com/office/powerpoint/2010/main" val="269242231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391</TotalTime>
  <Words>1120</Words>
  <Application>Microsoft Office PowerPoint</Application>
  <PresentationFormat>Custom</PresentationFormat>
  <Paragraphs>41</Paragraphs>
  <Slides>1</Slides>
  <Notes>1</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vt:i4>
      </vt:variant>
    </vt:vector>
  </HeadingPairs>
  <TitlesOfParts>
    <vt:vector size="4" baseType="lpstr">
      <vt:lpstr>Arial</vt:lpstr>
      <vt:lpstr>Calibri</vt:lpstr>
      <vt:lpstr>Office Theme</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Erica North</dc:creator>
  <cp:lastModifiedBy>Paul Royster</cp:lastModifiedBy>
  <cp:revision>29</cp:revision>
  <dcterms:created xsi:type="dcterms:W3CDTF">2016-03-17T20:20:58Z</dcterms:created>
  <dcterms:modified xsi:type="dcterms:W3CDTF">2016-06-09T15:21:12Z</dcterms:modified>
</cp:coreProperties>
</file>