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heme/theme2.xml" ContentType="application/vnd.openxmlformats-officedocument.them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1.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58" r:id="rId3"/>
    <p:sldId id="259" r:id="rId4"/>
    <p:sldId id="260" r:id="rId5"/>
    <p:sldId id="261" r:id="rId6"/>
    <p:sldId id="262" r:id="rId7"/>
    <p:sldId id="263" r:id="rId8"/>
    <p:sldId id="264" r:id="rId9"/>
    <p:sldId id="265" r:id="rId10"/>
    <p:sldId id="266" r:id="rId11"/>
    <p:sldId id="267" r:id="rId12"/>
    <p:sldId id="272" r:id="rId13"/>
    <p:sldId id="268" r:id="rId14"/>
    <p:sldId id="269" r:id="rId15"/>
    <p:sldId id="270" r:id="rId16"/>
  </p:sldIdLst>
  <p:sldSz cx="9144000" cy="6858000" type="screen4x3"/>
  <p:notesSz cx="6858000" cy="9144000"/>
  <p:custDataLst>
    <p:tags r:id="rId18"/>
  </p:custDataLst>
  <p:defaultTextStyle>
    <a:defPPr>
      <a:defRPr lang="en-US"/>
    </a:defPPr>
    <a:lvl1pPr marL="0" algn="l" defTabSz="914400" rtl="0" eaLnBrk="1" latinLnBrk="0" hangingPunct="1">
      <a:defRPr lang="en-GB" sz="800" b="0" i="0" kern="1200">
        <a:solidFill>
          <a:schemeClr val="tx1"/>
        </a:solidFill>
        <a:latin typeface="Arial"/>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558"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815F8F7-B7D3-4D63-9218-275C22A32619}" type="datetimeFigureOut">
              <a:rPr lang="en-GB" smtClean="0"/>
              <a:pPr/>
              <a:t>16/05/2018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0C2FFF-A3FE-41AA-927A-483BBB658AF5}" type="slidenum">
              <a:rPr lang="en-GB" smtClean="0"/>
              <a:pPr/>
              <a:t>‹#›</a:t>
            </a:fld>
            <a:endParaRPr lang="en-GB"/>
          </a:p>
        </p:txBody>
      </p:sp>
    </p:spTree>
    <p:extLst>
      <p:ext uri="{BB962C8B-B14F-4D97-AF65-F5344CB8AC3E}">
        <p14:creationId xmlns:p14="http://schemas.microsoft.com/office/powerpoint/2010/main" val="2599207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61EA0C1B-DDD5-4209-93BD-B1DF1FF2066A}" type="slidenum">
              <a:rPr lang="en-US" smtClean="0"/>
              <a:pPr/>
              <a:t>2</a:t>
            </a:fld>
            <a:endParaRPr lang="en-US" smtClean="0"/>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76800823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14.xml"/><Relationship Id="rId7" Type="http://schemas.openxmlformats.org/officeDocument/2006/relationships/image" Target="../media/image3.jpeg"/><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image" Target="../media/image2.jpeg"/><Relationship Id="rId5" Type="http://schemas.openxmlformats.org/officeDocument/2006/relationships/slideMaster" Target="../slideMasters/slideMaster1.xml"/><Relationship Id="rId4" Type="http://schemas.openxmlformats.org/officeDocument/2006/relationships/tags" Target="../tags/tag15.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122" name="Rectangle 2"/>
          <p:cNvSpPr>
            <a:spLocks noChangeArrowheads="1"/>
          </p:cNvSpPr>
          <p:nvPr/>
        </p:nvSpPr>
        <p:spPr bwMode="blackWhite">
          <a:xfrm>
            <a:off x="0" y="0"/>
            <a:ext cx="9144000" cy="2330450"/>
          </a:xfrm>
          <a:prstGeom prst="rect">
            <a:avLst/>
          </a:prstGeom>
          <a:solidFill>
            <a:srgbClr val="000000"/>
          </a:solidFill>
          <a:ln w="9525">
            <a:noFill/>
            <a:miter lim="800000"/>
            <a:headEnd/>
            <a:tailEnd/>
          </a:ln>
        </p:spPr>
        <p:txBody>
          <a:bodyPr/>
          <a:lstStyle/>
          <a:p>
            <a:endParaRPr lang="en-US"/>
          </a:p>
        </p:txBody>
      </p:sp>
      <p:sp>
        <p:nvSpPr>
          <p:cNvPr id="5124" name="Rectangle 4"/>
          <p:cNvSpPr>
            <a:spLocks noGrp="1" noChangeArrowheads="1"/>
          </p:cNvSpPr>
          <p:nvPr>
            <p:ph type="ctrTitle" sz="quarter"/>
            <p:custDataLst>
              <p:tags r:id="rId1"/>
            </p:custDataLst>
          </p:nvPr>
        </p:nvSpPr>
        <p:spPr bwMode="invGray">
          <a:xfrm>
            <a:off x="328351" y="1461541"/>
            <a:ext cx="8390551" cy="467820"/>
          </a:xfrm>
          <a:solidFill>
            <a:schemeClr val="tx1"/>
          </a:solidFill>
        </p:spPr>
        <p:txBody>
          <a:bodyPr anchor="ctr"/>
          <a:lstStyle>
            <a:lvl1pPr algn="r" eaLnBrk="0" hangingPunct="0">
              <a:defRPr sz="3200" b="0">
                <a:ea typeface="ヒラギノ角ゴ Pro W3" pitchFamily="-64" charset="-128"/>
              </a:defRPr>
            </a:lvl1pPr>
          </a:lstStyle>
          <a:p>
            <a:r>
              <a:rPr lang="en-US" smtClean="0"/>
              <a:t>Click to edit Master title style</a:t>
            </a:r>
            <a:endParaRPr lang="en-US"/>
          </a:p>
        </p:txBody>
      </p:sp>
      <p:sp>
        <p:nvSpPr>
          <p:cNvPr id="5125" name="Rectangle 5"/>
          <p:cNvSpPr>
            <a:spLocks noGrp="1" noChangeArrowheads="1"/>
          </p:cNvSpPr>
          <p:nvPr>
            <p:ph type="subTitle" sz="quarter" idx="1"/>
            <p:custDataLst>
              <p:tags r:id="rId2"/>
            </p:custDataLst>
          </p:nvPr>
        </p:nvSpPr>
        <p:spPr bwMode="auto">
          <a:xfrm>
            <a:off x="294639" y="4908550"/>
            <a:ext cx="8499024" cy="184666"/>
          </a:xfrm>
          <a:ln/>
        </p:spPr>
        <p:txBody>
          <a:bodyPr/>
          <a:lstStyle>
            <a:lvl1pPr marL="0" indent="0" algn="ctr">
              <a:buFont typeface="Webdings" pitchFamily="18" charset="2"/>
              <a:buNone/>
              <a:defRPr sz="1200" b="1"/>
            </a:lvl1pPr>
          </a:lstStyle>
          <a:p>
            <a:r>
              <a:rPr lang="en-US" smtClean="0"/>
              <a:t>Click to edit Master subtitle style</a:t>
            </a:r>
            <a:endParaRPr lang="en-US"/>
          </a:p>
        </p:txBody>
      </p:sp>
      <p:sp>
        <p:nvSpPr>
          <p:cNvPr id="5131" name="Text Box 11"/>
          <p:cNvSpPr txBox="1">
            <a:spLocks noChangeArrowheads="1"/>
          </p:cNvSpPr>
          <p:nvPr>
            <p:custDataLst>
              <p:tags r:id="rId3"/>
            </p:custDataLst>
          </p:nvPr>
        </p:nvSpPr>
        <p:spPr bwMode="auto">
          <a:xfrm>
            <a:off x="5469105" y="455614"/>
            <a:ext cx="3409577" cy="365125"/>
          </a:xfrm>
          <a:prstGeom prst="rect">
            <a:avLst/>
          </a:prstGeom>
          <a:noFill/>
          <a:ln w="9525">
            <a:noFill/>
            <a:miter lim="800000"/>
            <a:headEnd/>
            <a:tailEnd/>
          </a:ln>
          <a:effectLst/>
        </p:spPr>
        <p:txBody>
          <a:bodyPr/>
          <a:lstStyle/>
          <a:p>
            <a:pPr algn="r">
              <a:spcBef>
                <a:spcPct val="50000"/>
              </a:spcBef>
            </a:pPr>
            <a:r>
              <a:rPr lang="en-US" sz="1400" b="1" smtClean="0">
                <a:solidFill>
                  <a:srgbClr val="AEBC22"/>
                </a:solidFill>
              </a:rPr>
              <a:t>September 2014</a:t>
            </a:r>
            <a:endParaRPr lang="en-US" sz="1400" b="1">
              <a:solidFill>
                <a:srgbClr val="AEBC22"/>
              </a:solidFill>
            </a:endParaRPr>
          </a:p>
        </p:txBody>
      </p:sp>
      <p:sp>
        <p:nvSpPr>
          <p:cNvPr id="5134" name="Text Box 14"/>
          <p:cNvSpPr txBox="1">
            <a:spLocks noChangeArrowheads="1"/>
          </p:cNvSpPr>
          <p:nvPr/>
        </p:nvSpPr>
        <p:spPr bwMode="auto">
          <a:xfrm>
            <a:off x="505722" y="6361116"/>
            <a:ext cx="8147219" cy="257175"/>
          </a:xfrm>
          <a:prstGeom prst="rect">
            <a:avLst/>
          </a:prstGeom>
          <a:noFill/>
          <a:ln w="9525">
            <a:noFill/>
            <a:miter lim="800000"/>
            <a:headEnd/>
            <a:tailEnd/>
          </a:ln>
          <a:effectLst/>
        </p:spPr>
        <p:txBody>
          <a:bodyPr>
            <a:spAutoFit/>
          </a:bodyPr>
          <a:lstStyle/>
          <a:p>
            <a:pPr algn="ctr" eaLnBrk="0" hangingPunct="0">
              <a:lnSpc>
                <a:spcPct val="90000"/>
              </a:lnSpc>
            </a:pPr>
            <a:r>
              <a:rPr lang="en-US" sz="1200" b="1"/>
              <a:t>See Disclosure Appendix of this report for important Disclosures and Analyst Certifications</a:t>
            </a:r>
          </a:p>
        </p:txBody>
      </p:sp>
      <p:pic>
        <p:nvPicPr>
          <p:cNvPr id="5136" name="Picture 16" descr="BResearch_WHT30"/>
          <p:cNvPicPr>
            <a:picLocks noChangeAspect="1" noChangeArrowheads="1"/>
          </p:cNvPicPr>
          <p:nvPr/>
        </p:nvPicPr>
        <p:blipFill>
          <a:blip r:embed="rId6" cstate="print"/>
          <a:srcRect/>
          <a:stretch>
            <a:fillRect/>
          </a:stretch>
        </p:blipFill>
        <p:spPr bwMode="auto">
          <a:xfrm>
            <a:off x="480800" y="455616"/>
            <a:ext cx="2464102" cy="593725"/>
          </a:xfrm>
          <a:prstGeom prst="rect">
            <a:avLst/>
          </a:prstGeom>
          <a:noFill/>
        </p:spPr>
      </p:pic>
      <p:sp>
        <p:nvSpPr>
          <p:cNvPr id="8" name="Text Box 11"/>
          <p:cNvSpPr txBox="1">
            <a:spLocks noChangeArrowheads="1"/>
          </p:cNvSpPr>
          <p:nvPr>
            <p:custDataLst>
              <p:tags r:id="rId4"/>
            </p:custDataLst>
          </p:nvPr>
        </p:nvSpPr>
        <p:spPr bwMode="auto">
          <a:xfrm>
            <a:off x="5469104" y="455614"/>
            <a:ext cx="3409577" cy="365125"/>
          </a:xfrm>
          <a:prstGeom prst="rect">
            <a:avLst/>
          </a:prstGeom>
          <a:noFill/>
          <a:ln w="9525">
            <a:noFill/>
            <a:miter lim="800000"/>
            <a:headEnd/>
            <a:tailEnd/>
          </a:ln>
          <a:effectLst/>
        </p:spPr>
        <p:txBody>
          <a:bodyPr/>
          <a:lstStyle/>
          <a:p>
            <a:pPr algn="r">
              <a:spcBef>
                <a:spcPct val="50000"/>
              </a:spcBef>
            </a:pPr>
            <a:r>
              <a:rPr lang="en-US" sz="1400" b="1" smtClean="0">
                <a:solidFill>
                  <a:srgbClr val="AEBC22"/>
                </a:solidFill>
              </a:rPr>
              <a:t>September 2014</a:t>
            </a:r>
            <a:endParaRPr lang="en-US" sz="1400" b="1">
              <a:solidFill>
                <a:srgbClr val="AEBC22"/>
              </a:solidFill>
            </a:endParaRPr>
          </a:p>
        </p:txBody>
      </p:sp>
      <p:sp>
        <p:nvSpPr>
          <p:cNvPr id="9" name="Text Box 14"/>
          <p:cNvSpPr txBox="1">
            <a:spLocks noChangeArrowheads="1"/>
          </p:cNvSpPr>
          <p:nvPr/>
        </p:nvSpPr>
        <p:spPr bwMode="auto">
          <a:xfrm>
            <a:off x="505721" y="6361114"/>
            <a:ext cx="8147219" cy="257175"/>
          </a:xfrm>
          <a:prstGeom prst="rect">
            <a:avLst/>
          </a:prstGeom>
          <a:noFill/>
          <a:ln w="9525">
            <a:noFill/>
            <a:miter lim="800000"/>
            <a:headEnd/>
            <a:tailEnd/>
          </a:ln>
          <a:effectLst/>
        </p:spPr>
        <p:txBody>
          <a:bodyPr>
            <a:spAutoFit/>
          </a:bodyPr>
          <a:lstStyle/>
          <a:p>
            <a:pPr algn="ctr" eaLnBrk="0" hangingPunct="0">
              <a:lnSpc>
                <a:spcPct val="90000"/>
              </a:lnSpc>
            </a:pPr>
            <a:r>
              <a:rPr lang="en-US" sz="1200" b="1"/>
              <a:t>See Disclosure Appendix of this report for important Disclosures and Analyst Certifications</a:t>
            </a:r>
          </a:p>
        </p:txBody>
      </p:sp>
      <p:pic>
        <p:nvPicPr>
          <p:cNvPr id="10" name="Picture 16" descr="BResearch_WHT30"/>
          <p:cNvPicPr>
            <a:picLocks noChangeAspect="1" noChangeArrowheads="1"/>
          </p:cNvPicPr>
          <p:nvPr/>
        </p:nvPicPr>
        <p:blipFill>
          <a:blip r:embed="rId7" cstate="print"/>
          <a:srcRect/>
          <a:stretch>
            <a:fillRect/>
          </a:stretch>
        </p:blipFill>
        <p:spPr bwMode="auto">
          <a:xfrm>
            <a:off x="480800" y="455614"/>
            <a:ext cx="2464102" cy="593725"/>
          </a:xfrm>
          <a:prstGeom prst="rect">
            <a:avLst/>
          </a:prstGeom>
          <a:noFill/>
        </p:spPr>
      </p:pic>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529175" y="415638"/>
            <a:ext cx="8311395" cy="292388"/>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92529" y="1466852"/>
            <a:ext cx="8164809" cy="246221"/>
          </a:xfrm>
        </p:spPr>
        <p:txBody>
          <a:bodyPr/>
          <a:lstStyle/>
          <a:p>
            <a:r>
              <a:rPr lang="en-US" smtClean="0"/>
              <a:t>Click icon to add table</a:t>
            </a:r>
            <a:endParaRPr lang="en-US"/>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2perP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Text Placeholder 3"/>
          <p:cNvSpPr>
            <a:spLocks noGrp="1"/>
          </p:cNvSpPr>
          <p:nvPr>
            <p:ph type="body" sz="quarter" idx="10" hasCustomPrompt="1"/>
          </p:nvPr>
        </p:nvSpPr>
        <p:spPr>
          <a:xfrm>
            <a:off x="422166" y="1143000"/>
            <a:ext cx="3588412" cy="369332"/>
          </a:xfrm>
        </p:spPr>
        <p:txBody>
          <a:bodyPr/>
          <a:lstStyle>
            <a:lvl1pPr>
              <a:buNone/>
              <a:defRPr sz="1600" u="none"/>
            </a:lvl1pPr>
          </a:lstStyle>
          <a:p>
            <a:pPr lvl="0"/>
            <a:r>
              <a:rPr lang="en-GB" sz="1200" b="1" u="sng" dirty="0" smtClean="0"/>
              <a:t>Exhibit Title				     </a:t>
            </a:r>
            <a:endParaRPr lang="en-US" dirty="0"/>
          </a:p>
        </p:txBody>
      </p:sp>
      <p:sp>
        <p:nvSpPr>
          <p:cNvPr id="5" name="Text Placeholder 3"/>
          <p:cNvSpPr>
            <a:spLocks noGrp="1"/>
          </p:cNvSpPr>
          <p:nvPr>
            <p:ph type="body" sz="quarter" idx="11" hasCustomPrompt="1"/>
          </p:nvPr>
        </p:nvSpPr>
        <p:spPr>
          <a:xfrm>
            <a:off x="422166" y="3581400"/>
            <a:ext cx="3588412" cy="369332"/>
          </a:xfrm>
        </p:spPr>
        <p:txBody>
          <a:bodyPr/>
          <a:lstStyle>
            <a:lvl1pPr>
              <a:buNone/>
              <a:defRPr sz="1600" u="none"/>
            </a:lvl1pPr>
          </a:lstStyle>
          <a:p>
            <a:pPr lvl="0"/>
            <a:r>
              <a:rPr lang="en-GB" sz="1200" b="1" u="sng" dirty="0" smtClean="0"/>
              <a:t>Exhibit Title				     </a:t>
            </a:r>
            <a:endParaRPr lang="en-US" dirty="0"/>
          </a:p>
        </p:txBody>
      </p:sp>
      <p:sp>
        <p:nvSpPr>
          <p:cNvPr id="7" name="Text Placeholder 6"/>
          <p:cNvSpPr>
            <a:spLocks noGrp="1"/>
          </p:cNvSpPr>
          <p:nvPr>
            <p:ph type="body" sz="quarter" idx="12" hasCustomPrompt="1"/>
          </p:nvPr>
        </p:nvSpPr>
        <p:spPr>
          <a:xfrm>
            <a:off x="420700" y="5638800"/>
            <a:ext cx="3518051" cy="184666"/>
          </a:xfrm>
        </p:spPr>
        <p:txBody>
          <a:bodyPr/>
          <a:lstStyle>
            <a:lvl1pPr>
              <a:buNone/>
              <a:defRPr sz="1200"/>
            </a:lvl1pPr>
          </a:lstStyle>
          <a:p>
            <a:pPr lvl="0"/>
            <a:r>
              <a:rPr lang="en-US" dirty="0" smtClean="0"/>
              <a:t>Source:</a:t>
            </a:r>
            <a:endParaRPr lang="en-US" dirty="0"/>
          </a:p>
        </p:txBody>
      </p:sp>
      <p:sp>
        <p:nvSpPr>
          <p:cNvPr id="8" name="Text Placeholder 6"/>
          <p:cNvSpPr>
            <a:spLocks noGrp="1"/>
          </p:cNvSpPr>
          <p:nvPr>
            <p:ph type="body" sz="quarter" idx="13" hasCustomPrompt="1"/>
          </p:nvPr>
        </p:nvSpPr>
        <p:spPr>
          <a:xfrm>
            <a:off x="420700" y="3200400"/>
            <a:ext cx="3518051" cy="184666"/>
          </a:xfrm>
        </p:spPr>
        <p:txBody>
          <a:bodyPr/>
          <a:lstStyle>
            <a:lvl1pPr>
              <a:buNone/>
              <a:defRPr sz="1200"/>
            </a:lvl1pPr>
          </a:lstStyle>
          <a:p>
            <a:pPr lvl="0"/>
            <a:r>
              <a:rPr lang="en-US" dirty="0" smtClean="0"/>
              <a:t>Source:</a:t>
            </a:r>
            <a:endParaRPr lang="en-US" dirty="0"/>
          </a:p>
        </p:txBody>
      </p:sp>
      <p:sp>
        <p:nvSpPr>
          <p:cNvPr id="10" name="Picture Placeholder 9"/>
          <p:cNvSpPr>
            <a:spLocks noGrp="1"/>
          </p:cNvSpPr>
          <p:nvPr>
            <p:ph type="pic" sz="quarter" idx="14"/>
          </p:nvPr>
        </p:nvSpPr>
        <p:spPr>
          <a:xfrm>
            <a:off x="420700" y="1371600"/>
            <a:ext cx="3518050" cy="246221"/>
          </a:xfrm>
        </p:spPr>
        <p:txBody>
          <a:bodyPr/>
          <a:lstStyle>
            <a:lvl1pPr>
              <a:buNone/>
              <a:defRPr/>
            </a:lvl1pPr>
          </a:lstStyle>
          <a:p>
            <a:r>
              <a:rPr lang="en-US" smtClean="0"/>
              <a:t>Click icon to add picture</a:t>
            </a:r>
            <a:endParaRPr lang="en-US"/>
          </a:p>
        </p:txBody>
      </p:sp>
      <p:sp>
        <p:nvSpPr>
          <p:cNvPr id="11" name="Picture Placeholder 9"/>
          <p:cNvSpPr>
            <a:spLocks noGrp="1"/>
          </p:cNvSpPr>
          <p:nvPr>
            <p:ph type="pic" sz="quarter" idx="15"/>
          </p:nvPr>
        </p:nvSpPr>
        <p:spPr>
          <a:xfrm>
            <a:off x="420700" y="3810000"/>
            <a:ext cx="3518050" cy="246221"/>
          </a:xfrm>
        </p:spPr>
        <p:txBody>
          <a:bodyPr/>
          <a:lstStyle>
            <a:lvl1pPr>
              <a:buNone/>
              <a:defRPr/>
            </a:lvl1pPr>
          </a:lstStyle>
          <a:p>
            <a:r>
              <a:rPr lang="en-US" smtClean="0"/>
              <a:t>Click icon to add picture</a:t>
            </a:r>
            <a:endParaRPr lang="en-US"/>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667" y="4406903"/>
            <a:ext cx="7771960" cy="1169551"/>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667" y="4099125"/>
            <a:ext cx="7771960" cy="30777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92527" y="1466850"/>
            <a:ext cx="4012044" cy="25730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5295" y="1466850"/>
            <a:ext cx="4012043" cy="25730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348" y="1125250"/>
            <a:ext cx="8229307" cy="292388"/>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347" y="1436211"/>
            <a:ext cx="4039895" cy="73866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347" y="2174875"/>
            <a:ext cx="4039895" cy="22313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295" y="1436211"/>
            <a:ext cx="4041360" cy="73866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295" y="2174875"/>
            <a:ext cx="4041360" cy="22313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348" y="850327"/>
            <a:ext cx="3007933" cy="584775"/>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05200" y="838200"/>
            <a:ext cx="5111434" cy="295465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348" y="1435101"/>
            <a:ext cx="3007933" cy="21544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742" y="5074950"/>
            <a:ext cx="5485227" cy="29238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52601" y="1066802"/>
            <a:ext cx="5485227" cy="49244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742" y="5367338"/>
            <a:ext cx="5485227" cy="21544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tags" Target="../tags/tag6.xml"/><Relationship Id="rId3" Type="http://schemas.openxmlformats.org/officeDocument/2006/relationships/slideLayout" Target="../slideLayouts/slideLayout3.xml"/><Relationship Id="rId21" Type="http://schemas.openxmlformats.org/officeDocument/2006/relationships/tags" Target="../tags/tag9.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20" Type="http://schemas.openxmlformats.org/officeDocument/2006/relationships/tags" Target="../tags/tag8.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jpeg"/><Relationship Id="rId5" Type="http://schemas.openxmlformats.org/officeDocument/2006/relationships/slideLayout" Target="../slideLayouts/slideLayout5.xml"/><Relationship Id="rId15" Type="http://schemas.openxmlformats.org/officeDocument/2006/relationships/tags" Target="../tags/tag3.xml"/><Relationship Id="rId23" Type="http://schemas.openxmlformats.org/officeDocument/2006/relationships/tags" Target="../tags/tag11.xml"/><Relationship Id="rId10" Type="http://schemas.openxmlformats.org/officeDocument/2006/relationships/slideLayout" Target="../slideLayouts/slideLayout10.xml"/><Relationship Id="rId19" Type="http://schemas.openxmlformats.org/officeDocument/2006/relationships/tags" Target="../tags/tag7.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 Id="rId22" Type="http://schemas.openxmlformats.org/officeDocument/2006/relationships/tags" Target="../tags/tag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3" name="Rectangle 33"/>
          <p:cNvSpPr>
            <a:spLocks noChangeArrowheads="1"/>
          </p:cNvSpPr>
          <p:nvPr>
            <p:custDataLst>
              <p:tags r:id="rId14"/>
            </p:custDataLst>
          </p:nvPr>
        </p:nvSpPr>
        <p:spPr bwMode="gray">
          <a:xfrm>
            <a:off x="0" y="6556248"/>
            <a:ext cx="9144000" cy="301752"/>
          </a:xfrm>
          <a:prstGeom prst="rect">
            <a:avLst/>
          </a:prstGeom>
          <a:solidFill>
            <a:schemeClr val="tx1"/>
          </a:solidFill>
          <a:ln w="9525" algn="ctr">
            <a:noFill/>
            <a:miter lim="800000"/>
            <a:headEnd/>
            <a:tailEnd/>
          </a:ln>
          <a:effectLst/>
        </p:spPr>
        <p:txBody>
          <a:bodyPr wrap="square" lIns="0" tIns="0" rIns="0" bIns="0" anchor="ctr">
            <a:spAutoFit/>
          </a:bodyPr>
          <a:lstStyle/>
          <a:p>
            <a:endParaRPr lang="en-US" dirty="0"/>
          </a:p>
        </p:txBody>
      </p:sp>
      <p:sp>
        <p:nvSpPr>
          <p:cNvPr id="4133" name="Rectangle 37"/>
          <p:cNvSpPr>
            <a:spLocks noChangeArrowheads="1"/>
          </p:cNvSpPr>
          <p:nvPr>
            <p:custDataLst>
              <p:tags r:id="rId15"/>
            </p:custDataLst>
          </p:nvPr>
        </p:nvSpPr>
        <p:spPr bwMode="gray">
          <a:xfrm>
            <a:off x="1" y="277427"/>
            <a:ext cx="65" cy="276999"/>
          </a:xfrm>
          <a:prstGeom prst="rect">
            <a:avLst/>
          </a:prstGeom>
          <a:solidFill>
            <a:schemeClr val="tx1"/>
          </a:solidFill>
          <a:ln w="9525" algn="ctr">
            <a:noFill/>
            <a:miter lim="800000"/>
            <a:headEnd/>
            <a:tailEnd/>
          </a:ln>
          <a:effectLst/>
        </p:spPr>
        <p:txBody>
          <a:bodyPr wrap="none" lIns="0" tIns="0" rIns="0" bIns="0" anchor="ctr">
            <a:spAutoFit/>
          </a:bodyPr>
          <a:lstStyle/>
          <a:p>
            <a:endParaRPr lang="en-US"/>
          </a:p>
        </p:txBody>
      </p:sp>
      <p:sp>
        <p:nvSpPr>
          <p:cNvPr id="4129" name="Rectangle 33"/>
          <p:cNvSpPr>
            <a:spLocks noChangeArrowheads="1"/>
          </p:cNvSpPr>
          <p:nvPr>
            <p:custDataLst>
              <p:tags r:id="rId16"/>
            </p:custDataLst>
          </p:nvPr>
        </p:nvSpPr>
        <p:spPr bwMode="gray">
          <a:xfrm>
            <a:off x="1" y="6573452"/>
            <a:ext cx="65" cy="276999"/>
          </a:xfrm>
          <a:prstGeom prst="rect">
            <a:avLst/>
          </a:prstGeom>
          <a:solidFill>
            <a:schemeClr val="tx1"/>
          </a:solidFill>
          <a:ln w="9525" algn="ctr">
            <a:noFill/>
            <a:miter lim="800000"/>
            <a:headEnd/>
            <a:tailEnd/>
          </a:ln>
          <a:effectLst/>
        </p:spPr>
        <p:txBody>
          <a:bodyPr wrap="none" lIns="0" tIns="0" rIns="0" bIns="0" anchor="ctr">
            <a:spAutoFit/>
          </a:bodyPr>
          <a:lstStyle/>
          <a:p>
            <a:endParaRPr lang="en-US"/>
          </a:p>
        </p:txBody>
      </p:sp>
      <p:sp>
        <p:nvSpPr>
          <p:cNvPr id="4113" name="Rectangle 17"/>
          <p:cNvSpPr>
            <a:spLocks noChangeArrowheads="1"/>
          </p:cNvSpPr>
          <p:nvPr/>
        </p:nvSpPr>
        <p:spPr bwMode="blackWhite">
          <a:xfrm>
            <a:off x="0" y="0"/>
            <a:ext cx="9144000" cy="833438"/>
          </a:xfrm>
          <a:prstGeom prst="rect">
            <a:avLst/>
          </a:prstGeom>
          <a:solidFill>
            <a:schemeClr val="tx1"/>
          </a:solidFill>
          <a:ln w="9525" algn="ctr">
            <a:noFill/>
            <a:miter lim="800000"/>
            <a:headEnd/>
            <a:tailEnd/>
          </a:ln>
          <a:effectLst/>
        </p:spPr>
        <p:txBody>
          <a:bodyPr wrap="none" lIns="0" tIns="0" rIns="0" bIns="0" anchor="ctr"/>
          <a:lstStyle/>
          <a:p>
            <a:endParaRPr lang="en-US"/>
          </a:p>
        </p:txBody>
      </p:sp>
      <p:sp>
        <p:nvSpPr>
          <p:cNvPr id="4114" name="Rectangle 18"/>
          <p:cNvSpPr>
            <a:spLocks noGrp="1" noChangeArrowheads="1"/>
          </p:cNvSpPr>
          <p:nvPr>
            <p:ph type="body" idx="1"/>
          </p:nvPr>
        </p:nvSpPr>
        <p:spPr bwMode="gray">
          <a:xfrm>
            <a:off x="492529" y="1466850"/>
            <a:ext cx="8164809" cy="1431161"/>
          </a:xfrm>
          <a:prstGeom prst="rect">
            <a:avLst/>
          </a:prstGeom>
          <a:noFill/>
          <a:ln w="9525" algn="ctr">
            <a:noFill/>
            <a:miter lim="800000"/>
            <a:headEnd/>
            <a:tailEnd/>
          </a:ln>
          <a:effectLst/>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115" name="Rectangle 19"/>
          <p:cNvSpPr>
            <a:spLocks noGrp="1" noChangeArrowheads="1"/>
          </p:cNvSpPr>
          <p:nvPr>
            <p:ph type="title"/>
          </p:nvPr>
        </p:nvSpPr>
        <p:spPr bwMode="auto">
          <a:xfrm>
            <a:off x="529175" y="415638"/>
            <a:ext cx="8311395" cy="292388"/>
          </a:xfrm>
          <a:prstGeom prst="rect">
            <a:avLst/>
          </a:prstGeom>
          <a:noFill/>
          <a:ln w="9525" algn="ctr">
            <a:noFill/>
            <a:miter lim="800000"/>
            <a:headEnd/>
            <a:tailEnd/>
          </a:ln>
          <a:effectLst/>
        </p:spPr>
        <p:txBody>
          <a:bodyPr vert="horz" wrap="square" lIns="0" tIns="0" rIns="0" bIns="0" numCol="1" anchor="b" anchorCtr="0" compatLnSpc="1">
            <a:prstTxWarp prst="textNoShape">
              <a:avLst/>
            </a:prstTxWarp>
            <a:spAutoFit/>
          </a:bodyPr>
          <a:lstStyle/>
          <a:p>
            <a:pPr lvl="0"/>
            <a:r>
              <a:rPr lang="en-US" smtClean="0"/>
              <a:t>Click to edit Master title style</a:t>
            </a:r>
            <a:endParaRPr lang="en-GB" smtClean="0"/>
          </a:p>
        </p:txBody>
      </p:sp>
      <p:sp>
        <p:nvSpPr>
          <p:cNvPr id="4131" name="FooterSector"/>
          <p:cNvSpPr txBox="1">
            <a:spLocks noChangeArrowheads="1"/>
          </p:cNvSpPr>
          <p:nvPr>
            <p:custDataLst>
              <p:tags r:id="rId17"/>
            </p:custDataLst>
          </p:nvPr>
        </p:nvSpPr>
        <p:spPr bwMode="gray">
          <a:xfrm>
            <a:off x="4501640" y="6629400"/>
            <a:ext cx="4261238" cy="152400"/>
          </a:xfrm>
          <a:prstGeom prst="rect">
            <a:avLst/>
          </a:prstGeom>
          <a:noFill/>
          <a:ln w="9525" algn="ctr">
            <a:noFill/>
            <a:miter lim="800000"/>
            <a:headEnd/>
            <a:tailEnd/>
          </a:ln>
          <a:effectLst/>
        </p:spPr>
        <p:txBody>
          <a:bodyPr lIns="0" tIns="0" rIns="0" bIns="0">
            <a:spAutoFit/>
          </a:bodyPr>
          <a:lstStyle/>
          <a:p>
            <a:pPr algn="r">
              <a:spcBef>
                <a:spcPct val="50000"/>
              </a:spcBef>
            </a:pPr>
            <a:r>
              <a:rPr lang="en-US" sz="1000" smtClean="0">
                <a:solidFill>
                  <a:srgbClr val="FAFAFA"/>
                </a:solidFill>
              </a:rPr>
              <a:t>European Media</a:t>
            </a:r>
            <a:endParaRPr lang="en-US" sz="1000" dirty="0">
              <a:solidFill>
                <a:srgbClr val="FAFAFA"/>
              </a:solidFill>
            </a:endParaRPr>
          </a:p>
        </p:txBody>
      </p:sp>
      <p:sp>
        <p:nvSpPr>
          <p:cNvPr id="4132" name="Text Box 36"/>
          <p:cNvSpPr txBox="1">
            <a:spLocks noChangeArrowheads="1"/>
          </p:cNvSpPr>
          <p:nvPr>
            <p:custDataLst>
              <p:tags r:id="rId18"/>
            </p:custDataLst>
          </p:nvPr>
        </p:nvSpPr>
        <p:spPr bwMode="gray">
          <a:xfrm>
            <a:off x="3834677" y="6629400"/>
            <a:ext cx="636181" cy="152400"/>
          </a:xfrm>
          <a:prstGeom prst="rect">
            <a:avLst/>
          </a:prstGeom>
          <a:noFill/>
          <a:ln w="9525" algn="ctr">
            <a:noFill/>
            <a:miter lim="800000"/>
            <a:headEnd/>
            <a:tailEnd/>
          </a:ln>
          <a:effectLst/>
        </p:spPr>
        <p:txBody>
          <a:bodyPr lIns="0" tIns="0" rIns="0" bIns="0">
            <a:spAutoFit/>
          </a:bodyPr>
          <a:lstStyle/>
          <a:p>
            <a:pPr algn="ctr">
              <a:spcBef>
                <a:spcPct val="50000"/>
              </a:spcBef>
            </a:pPr>
            <a:fld id="{A974E7D6-10CB-4007-9B40-F8BE1340B2DC}" type="slidenum">
              <a:rPr lang="en-US" sz="1000">
                <a:solidFill>
                  <a:srgbClr val="FAFAFA"/>
                </a:solidFill>
              </a:rPr>
              <a:pPr algn="ctr">
                <a:spcBef>
                  <a:spcPct val="50000"/>
                </a:spcBef>
              </a:pPr>
              <a:t>‹#›</a:t>
            </a:fld>
            <a:endParaRPr lang="en-US" sz="1000">
              <a:solidFill>
                <a:srgbClr val="FAFAFA"/>
              </a:solidFill>
            </a:endParaRPr>
          </a:p>
        </p:txBody>
      </p:sp>
      <p:sp>
        <p:nvSpPr>
          <p:cNvPr id="17" name="Rectangle 3"/>
          <p:cNvSpPr>
            <a:spLocks noChangeArrowheads="1"/>
          </p:cNvSpPr>
          <p:nvPr>
            <p:custDataLst>
              <p:tags r:id="rId19"/>
            </p:custDataLst>
          </p:nvPr>
        </p:nvSpPr>
        <p:spPr bwMode="gray">
          <a:xfrm>
            <a:off x="0" y="6573451"/>
            <a:ext cx="65" cy="276999"/>
          </a:xfrm>
          <a:prstGeom prst="rect">
            <a:avLst/>
          </a:prstGeom>
          <a:solidFill>
            <a:schemeClr val="tx1"/>
          </a:solidFill>
          <a:ln w="9525" algn="ctr">
            <a:noFill/>
            <a:miter lim="800000"/>
            <a:headEnd/>
            <a:tailEnd/>
          </a:ln>
          <a:effectLst/>
        </p:spPr>
        <p:txBody>
          <a:bodyPr wrap="none" lIns="0" tIns="0" rIns="0" bIns="0" anchor="ctr">
            <a:spAutoFit/>
          </a:bodyPr>
          <a:lstStyle/>
          <a:p>
            <a:endParaRPr lang="en-US"/>
          </a:p>
        </p:txBody>
      </p:sp>
      <p:pic>
        <p:nvPicPr>
          <p:cNvPr id="20" name="Picture 9" descr="BResearch_WHT30"/>
          <p:cNvPicPr>
            <a:picLocks noChangeAspect="1" noChangeArrowheads="1"/>
          </p:cNvPicPr>
          <p:nvPr>
            <p:custDataLst>
              <p:tags r:id="rId20"/>
            </p:custDataLst>
          </p:nvPr>
        </p:nvPicPr>
        <p:blipFill>
          <a:blip r:embed="rId24" cstate="print"/>
          <a:srcRect/>
          <a:stretch>
            <a:fillRect/>
          </a:stretch>
        </p:blipFill>
        <p:spPr bwMode="auto">
          <a:xfrm>
            <a:off x="496888" y="6556248"/>
            <a:ext cx="1173162" cy="282575"/>
          </a:xfrm>
          <a:prstGeom prst="rect">
            <a:avLst/>
          </a:prstGeom>
          <a:noFill/>
        </p:spPr>
      </p:pic>
      <p:sp>
        <p:nvSpPr>
          <p:cNvPr id="13" name="Rectangle 37"/>
          <p:cNvSpPr>
            <a:spLocks noChangeArrowheads="1"/>
          </p:cNvSpPr>
          <p:nvPr>
            <p:custDataLst>
              <p:tags r:id="rId21"/>
            </p:custDataLst>
          </p:nvPr>
        </p:nvSpPr>
        <p:spPr bwMode="gray">
          <a:xfrm>
            <a:off x="0" y="277425"/>
            <a:ext cx="65" cy="276999"/>
          </a:xfrm>
          <a:prstGeom prst="rect">
            <a:avLst/>
          </a:prstGeom>
          <a:solidFill>
            <a:schemeClr val="tx1"/>
          </a:solidFill>
          <a:ln w="9525" algn="ctr">
            <a:noFill/>
            <a:miter lim="800000"/>
            <a:headEnd/>
            <a:tailEnd/>
          </a:ln>
          <a:effectLst/>
        </p:spPr>
        <p:txBody>
          <a:bodyPr wrap="none" lIns="0" tIns="0" rIns="0" bIns="0" anchor="ctr">
            <a:spAutoFit/>
          </a:bodyPr>
          <a:lstStyle/>
          <a:p>
            <a:endParaRPr lang="en-US"/>
          </a:p>
        </p:txBody>
      </p:sp>
      <p:sp>
        <p:nvSpPr>
          <p:cNvPr id="14" name="Rectangle 33"/>
          <p:cNvSpPr>
            <a:spLocks noChangeArrowheads="1"/>
          </p:cNvSpPr>
          <p:nvPr>
            <p:custDataLst>
              <p:tags r:id="rId22"/>
            </p:custDataLst>
          </p:nvPr>
        </p:nvSpPr>
        <p:spPr bwMode="gray">
          <a:xfrm>
            <a:off x="0" y="6573450"/>
            <a:ext cx="65" cy="276999"/>
          </a:xfrm>
          <a:prstGeom prst="rect">
            <a:avLst/>
          </a:prstGeom>
          <a:solidFill>
            <a:schemeClr val="tx1"/>
          </a:solidFill>
          <a:ln w="9525" algn="ctr">
            <a:noFill/>
            <a:miter lim="800000"/>
            <a:headEnd/>
            <a:tailEnd/>
          </a:ln>
          <a:effectLst/>
        </p:spPr>
        <p:txBody>
          <a:bodyPr wrap="none" lIns="0" tIns="0" rIns="0" bIns="0" anchor="ctr">
            <a:spAutoFit/>
          </a:bodyPr>
          <a:lstStyle/>
          <a:p>
            <a:endParaRPr lang="en-US"/>
          </a:p>
        </p:txBody>
      </p:sp>
      <p:sp>
        <p:nvSpPr>
          <p:cNvPr id="15" name="Rectangle 17"/>
          <p:cNvSpPr>
            <a:spLocks noChangeArrowheads="1"/>
          </p:cNvSpPr>
          <p:nvPr/>
        </p:nvSpPr>
        <p:spPr bwMode="blackWhite">
          <a:xfrm>
            <a:off x="0" y="0"/>
            <a:ext cx="9144000" cy="833438"/>
          </a:xfrm>
          <a:prstGeom prst="rect">
            <a:avLst/>
          </a:prstGeom>
          <a:solidFill>
            <a:schemeClr val="tx1"/>
          </a:solidFill>
          <a:ln w="9525" algn="ctr">
            <a:noFill/>
            <a:miter lim="800000"/>
            <a:headEnd/>
            <a:tailEnd/>
          </a:ln>
          <a:effectLst/>
        </p:spPr>
        <p:txBody>
          <a:bodyPr wrap="none" lIns="0" tIns="0" rIns="0" bIns="0" anchor="ctr"/>
          <a:lstStyle/>
          <a:p>
            <a:endParaRPr lang="en-US"/>
          </a:p>
        </p:txBody>
      </p:sp>
      <p:sp>
        <p:nvSpPr>
          <p:cNvPr id="21" name="Text Box 36"/>
          <p:cNvSpPr txBox="1">
            <a:spLocks noChangeArrowheads="1"/>
          </p:cNvSpPr>
          <p:nvPr>
            <p:custDataLst>
              <p:tags r:id="rId23"/>
            </p:custDataLst>
          </p:nvPr>
        </p:nvSpPr>
        <p:spPr bwMode="gray">
          <a:xfrm>
            <a:off x="3834676" y="6629400"/>
            <a:ext cx="636181" cy="152400"/>
          </a:xfrm>
          <a:prstGeom prst="rect">
            <a:avLst/>
          </a:prstGeom>
          <a:noFill/>
          <a:ln w="9525" algn="ctr">
            <a:noFill/>
            <a:miter lim="800000"/>
            <a:headEnd/>
            <a:tailEnd/>
          </a:ln>
          <a:effectLst/>
        </p:spPr>
        <p:txBody>
          <a:bodyPr lIns="0" tIns="0" rIns="0" bIns="0">
            <a:spAutoFit/>
          </a:bodyPr>
          <a:lstStyle/>
          <a:p>
            <a:pPr algn="ctr">
              <a:spcBef>
                <a:spcPct val="50000"/>
              </a:spcBef>
            </a:pPr>
            <a:fld id="{9A0A4D4E-0EE5-40F3-82D1-1054695B5B3A}" type="slidenum">
              <a:rPr lang="en-US" sz="1000">
                <a:solidFill>
                  <a:srgbClr val="FAFAFA"/>
                </a:solidFill>
              </a:rPr>
              <a:pPr algn="ctr">
                <a:spcBef>
                  <a:spcPct val="50000"/>
                </a:spcBef>
              </a:pPr>
              <a:t>‹#›</a:t>
            </a:fld>
            <a:endParaRPr lang="en-US" sz="1000" dirty="0">
              <a:solidFill>
                <a:srgbClr val="FAFAFA"/>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p:wipe dir="r"/>
  </p:transition>
  <p:txStyles>
    <p:titleStyle>
      <a:lvl1pPr algn="l" defTabSz="949325" rtl="0" eaLnBrk="1" fontAlgn="base" hangingPunct="1">
        <a:lnSpc>
          <a:spcPct val="95000"/>
        </a:lnSpc>
        <a:spcBef>
          <a:spcPct val="0"/>
        </a:spcBef>
        <a:spcAft>
          <a:spcPct val="0"/>
        </a:spcAft>
        <a:defRPr sz="2000" b="1">
          <a:solidFill>
            <a:srgbClr val="FAFAFA"/>
          </a:solidFill>
          <a:latin typeface="+mj-lt"/>
          <a:ea typeface="+mj-ea"/>
          <a:cs typeface="+mj-cs"/>
        </a:defRPr>
      </a:lvl1pPr>
      <a:lvl2pPr algn="l" defTabSz="949325" rtl="0" eaLnBrk="1" fontAlgn="base" hangingPunct="1">
        <a:lnSpc>
          <a:spcPct val="95000"/>
        </a:lnSpc>
        <a:spcBef>
          <a:spcPct val="0"/>
        </a:spcBef>
        <a:spcAft>
          <a:spcPct val="0"/>
        </a:spcAft>
        <a:defRPr sz="2000" b="1">
          <a:solidFill>
            <a:srgbClr val="FAFAFA"/>
          </a:solidFill>
          <a:latin typeface="Arial" charset="0"/>
        </a:defRPr>
      </a:lvl2pPr>
      <a:lvl3pPr algn="l" defTabSz="949325" rtl="0" eaLnBrk="1" fontAlgn="base" hangingPunct="1">
        <a:lnSpc>
          <a:spcPct val="95000"/>
        </a:lnSpc>
        <a:spcBef>
          <a:spcPct val="0"/>
        </a:spcBef>
        <a:spcAft>
          <a:spcPct val="0"/>
        </a:spcAft>
        <a:defRPr sz="2000" b="1">
          <a:solidFill>
            <a:srgbClr val="FAFAFA"/>
          </a:solidFill>
          <a:latin typeface="Arial" charset="0"/>
        </a:defRPr>
      </a:lvl3pPr>
      <a:lvl4pPr algn="l" defTabSz="949325" rtl="0" eaLnBrk="1" fontAlgn="base" hangingPunct="1">
        <a:lnSpc>
          <a:spcPct val="95000"/>
        </a:lnSpc>
        <a:spcBef>
          <a:spcPct val="0"/>
        </a:spcBef>
        <a:spcAft>
          <a:spcPct val="0"/>
        </a:spcAft>
        <a:defRPr sz="2000" b="1">
          <a:solidFill>
            <a:srgbClr val="FAFAFA"/>
          </a:solidFill>
          <a:latin typeface="Arial" charset="0"/>
        </a:defRPr>
      </a:lvl4pPr>
      <a:lvl5pPr algn="l" defTabSz="949325" rtl="0" eaLnBrk="1" fontAlgn="base" hangingPunct="1">
        <a:lnSpc>
          <a:spcPct val="95000"/>
        </a:lnSpc>
        <a:spcBef>
          <a:spcPct val="0"/>
        </a:spcBef>
        <a:spcAft>
          <a:spcPct val="0"/>
        </a:spcAft>
        <a:defRPr sz="2000" b="1">
          <a:solidFill>
            <a:srgbClr val="FAFAFA"/>
          </a:solidFill>
          <a:latin typeface="Arial" charset="0"/>
        </a:defRPr>
      </a:lvl5pPr>
      <a:lvl6pPr marL="457200" algn="l" defTabSz="949325" rtl="0" eaLnBrk="1" fontAlgn="base" hangingPunct="1">
        <a:lnSpc>
          <a:spcPct val="95000"/>
        </a:lnSpc>
        <a:spcBef>
          <a:spcPct val="0"/>
        </a:spcBef>
        <a:spcAft>
          <a:spcPct val="0"/>
        </a:spcAft>
        <a:defRPr sz="2000" b="1">
          <a:solidFill>
            <a:srgbClr val="FAFAFA"/>
          </a:solidFill>
          <a:latin typeface="Arial" charset="0"/>
        </a:defRPr>
      </a:lvl6pPr>
      <a:lvl7pPr marL="914400" algn="l" defTabSz="949325" rtl="0" eaLnBrk="1" fontAlgn="base" hangingPunct="1">
        <a:lnSpc>
          <a:spcPct val="95000"/>
        </a:lnSpc>
        <a:spcBef>
          <a:spcPct val="0"/>
        </a:spcBef>
        <a:spcAft>
          <a:spcPct val="0"/>
        </a:spcAft>
        <a:defRPr sz="2000" b="1">
          <a:solidFill>
            <a:srgbClr val="FAFAFA"/>
          </a:solidFill>
          <a:latin typeface="Arial" charset="0"/>
        </a:defRPr>
      </a:lvl7pPr>
      <a:lvl8pPr marL="1371600" algn="l" defTabSz="949325" rtl="0" eaLnBrk="1" fontAlgn="base" hangingPunct="1">
        <a:lnSpc>
          <a:spcPct val="95000"/>
        </a:lnSpc>
        <a:spcBef>
          <a:spcPct val="0"/>
        </a:spcBef>
        <a:spcAft>
          <a:spcPct val="0"/>
        </a:spcAft>
        <a:defRPr sz="2000" b="1">
          <a:solidFill>
            <a:srgbClr val="FAFAFA"/>
          </a:solidFill>
          <a:latin typeface="Arial" charset="0"/>
        </a:defRPr>
      </a:lvl8pPr>
      <a:lvl9pPr marL="1828800" algn="l" defTabSz="949325" rtl="0" eaLnBrk="1" fontAlgn="base" hangingPunct="1">
        <a:lnSpc>
          <a:spcPct val="95000"/>
        </a:lnSpc>
        <a:spcBef>
          <a:spcPct val="0"/>
        </a:spcBef>
        <a:spcAft>
          <a:spcPct val="0"/>
        </a:spcAft>
        <a:defRPr sz="2000" b="1">
          <a:solidFill>
            <a:srgbClr val="FAFAFA"/>
          </a:solidFill>
          <a:latin typeface="Arial" charset="0"/>
        </a:defRPr>
      </a:lvl9pPr>
    </p:titleStyle>
    <p:bodyStyle>
      <a:lvl1pPr marL="231775" indent="-231775" algn="l" defTabSz="949325" rtl="0" eaLnBrk="1" fontAlgn="base" hangingPunct="1">
        <a:spcBef>
          <a:spcPct val="120000"/>
        </a:spcBef>
        <a:spcAft>
          <a:spcPct val="0"/>
        </a:spcAft>
        <a:buClr>
          <a:schemeClr val="accent1"/>
        </a:buClr>
        <a:buFont typeface="Webdings" pitchFamily="18" charset="2"/>
        <a:buChar char="&lt;"/>
        <a:defRPr sz="1600">
          <a:solidFill>
            <a:schemeClr val="tx1"/>
          </a:solidFill>
          <a:latin typeface="+mn-lt"/>
          <a:ea typeface="+mn-ea"/>
          <a:cs typeface="+mn-cs"/>
        </a:defRPr>
      </a:lvl1pPr>
      <a:lvl2pPr marL="466725" indent="-233363" algn="l" defTabSz="949325" rtl="0" eaLnBrk="1" fontAlgn="base" hangingPunct="1">
        <a:spcBef>
          <a:spcPct val="60000"/>
        </a:spcBef>
        <a:spcAft>
          <a:spcPct val="0"/>
        </a:spcAft>
        <a:buClr>
          <a:schemeClr val="accent1"/>
        </a:buClr>
        <a:buFont typeface="Webdings" pitchFamily="18" charset="2"/>
        <a:buChar char="="/>
        <a:defRPr sz="1400">
          <a:solidFill>
            <a:schemeClr val="tx1"/>
          </a:solidFill>
          <a:latin typeface="+mn-lt"/>
        </a:defRPr>
      </a:lvl2pPr>
      <a:lvl3pPr marL="688975" indent="-220663" algn="l" defTabSz="949325" rtl="0" eaLnBrk="1" fontAlgn="base" hangingPunct="1">
        <a:spcBef>
          <a:spcPct val="30000"/>
        </a:spcBef>
        <a:spcAft>
          <a:spcPct val="0"/>
        </a:spcAft>
        <a:buClr>
          <a:schemeClr val="accent1"/>
        </a:buClr>
        <a:buFont typeface="Webdings" pitchFamily="18" charset="2"/>
        <a:buChar char="&lt;"/>
        <a:defRPr sz="1400">
          <a:solidFill>
            <a:schemeClr val="tx1"/>
          </a:solidFill>
          <a:latin typeface="+mn-lt"/>
        </a:defRPr>
      </a:lvl3pPr>
      <a:lvl4pPr marL="917575" indent="-227013" algn="l" defTabSz="949325" rtl="0" eaLnBrk="1" fontAlgn="base" hangingPunct="1">
        <a:spcBef>
          <a:spcPct val="30000"/>
        </a:spcBef>
        <a:spcAft>
          <a:spcPct val="0"/>
        </a:spcAft>
        <a:buClr>
          <a:schemeClr val="accent1"/>
        </a:buClr>
        <a:buFont typeface="Webdings" pitchFamily="18" charset="2"/>
        <a:buChar char="="/>
        <a:defRPr sz="1400">
          <a:solidFill>
            <a:schemeClr val="tx1"/>
          </a:solidFill>
          <a:latin typeface="+mn-lt"/>
        </a:defRPr>
      </a:lvl4pPr>
      <a:lvl5pPr marL="1146175" indent="-227013" algn="l" defTabSz="949325" rtl="0" eaLnBrk="1" fontAlgn="base" hangingPunct="1">
        <a:spcBef>
          <a:spcPct val="30000"/>
        </a:spcBef>
        <a:spcAft>
          <a:spcPct val="0"/>
        </a:spcAft>
        <a:buClr>
          <a:schemeClr val="accent1"/>
        </a:buClr>
        <a:buFont typeface="Webdings" pitchFamily="18" charset="2"/>
        <a:buChar char="&lt;"/>
        <a:defRPr sz="1400">
          <a:solidFill>
            <a:schemeClr val="tx1"/>
          </a:solidFill>
          <a:latin typeface="+mn-lt"/>
        </a:defRPr>
      </a:lvl5pPr>
      <a:lvl6pPr marL="1603375" indent="-227013" algn="l" defTabSz="949325" rtl="0" eaLnBrk="1" fontAlgn="base" hangingPunct="1">
        <a:spcBef>
          <a:spcPct val="30000"/>
        </a:spcBef>
        <a:spcAft>
          <a:spcPct val="0"/>
        </a:spcAft>
        <a:buClr>
          <a:schemeClr val="accent1"/>
        </a:buClr>
        <a:buFont typeface="Webdings" pitchFamily="18" charset="2"/>
        <a:buChar char="&lt;"/>
        <a:defRPr sz="1400">
          <a:solidFill>
            <a:schemeClr val="tx1"/>
          </a:solidFill>
          <a:latin typeface="+mn-lt"/>
        </a:defRPr>
      </a:lvl6pPr>
      <a:lvl7pPr marL="2060575" indent="-227013" algn="l" defTabSz="949325" rtl="0" eaLnBrk="1" fontAlgn="base" hangingPunct="1">
        <a:spcBef>
          <a:spcPct val="30000"/>
        </a:spcBef>
        <a:spcAft>
          <a:spcPct val="0"/>
        </a:spcAft>
        <a:buClr>
          <a:schemeClr val="accent1"/>
        </a:buClr>
        <a:buFont typeface="Webdings" pitchFamily="18" charset="2"/>
        <a:buChar char="&lt;"/>
        <a:defRPr sz="1400">
          <a:solidFill>
            <a:schemeClr val="tx1"/>
          </a:solidFill>
          <a:latin typeface="+mn-lt"/>
        </a:defRPr>
      </a:lvl7pPr>
      <a:lvl8pPr marL="2517775" indent="-227013" algn="l" defTabSz="949325" rtl="0" eaLnBrk="1" fontAlgn="base" hangingPunct="1">
        <a:spcBef>
          <a:spcPct val="30000"/>
        </a:spcBef>
        <a:spcAft>
          <a:spcPct val="0"/>
        </a:spcAft>
        <a:buClr>
          <a:schemeClr val="accent1"/>
        </a:buClr>
        <a:buFont typeface="Webdings" pitchFamily="18" charset="2"/>
        <a:buChar char="&lt;"/>
        <a:defRPr sz="1400">
          <a:solidFill>
            <a:schemeClr val="tx1"/>
          </a:solidFill>
          <a:latin typeface="+mn-lt"/>
        </a:defRPr>
      </a:lvl8pPr>
      <a:lvl9pPr marL="2974975" indent="-227013" algn="l" defTabSz="949325" rtl="0" eaLnBrk="1" fontAlgn="base" hangingPunct="1">
        <a:spcBef>
          <a:spcPct val="30000"/>
        </a:spcBef>
        <a:spcAft>
          <a:spcPct val="0"/>
        </a:spcAft>
        <a:buClr>
          <a:schemeClr val="accent1"/>
        </a:buClr>
        <a:buFont typeface="Webdings" pitchFamily="18" charset="2"/>
        <a:buChar char="&lt;"/>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image" Target="../media/image4.png"/><Relationship Id="rId5" Type="http://schemas.openxmlformats.org/officeDocument/2006/relationships/hyperlink" Target="mailto:claudio.aspesi@bernstein.com" TargetMode="Externa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hyperlink" Target="file:///\\ACNTLON011\DEPT\LON_SSRES\European%20Media\Company%20Models\SCB%20European%20Media%20Target%20Prices%20&amp;%20Valuation.xlsx" TargetMode="Externa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slideLayout" Target="../slideLayouts/slideLayout7.xml"/><Relationship Id="rId1" Type="http://schemas.openxmlformats.org/officeDocument/2006/relationships/tags" Target="../tags/tag19.xml"/><Relationship Id="rId4" Type="http://schemas.openxmlformats.org/officeDocument/2006/relationships/image" Target="../media/image13.emf"/></Relationships>
</file>

<file path=ppt/slides/_rels/slide14.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slideLayout" Target="../slideLayouts/slideLayout7.xml"/><Relationship Id="rId1" Type="http://schemas.openxmlformats.org/officeDocument/2006/relationships/tags" Target="../tags/tag20.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2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file:///\\ACNTLON011\DEPT\LON_SSRES\EU%20Media_EV%20WACC.xlsx" TargetMode="External"/><Relationship Id="rId2" Type="http://schemas.openxmlformats.org/officeDocument/2006/relationships/image" Target="../media/image5.wmf"/><Relationship Id="rId1" Type="http://schemas.openxmlformats.org/officeDocument/2006/relationships/slideLayout" Target="../slideLayouts/slideLayout7.xml"/><Relationship Id="rId4" Type="http://schemas.openxmlformats.org/officeDocument/2006/relationships/image" Target="../media/image6.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custDataLst>
              <p:tags r:id="rId2"/>
            </p:custDataLst>
          </p:nvPr>
        </p:nvSpPr>
        <p:spPr/>
        <p:txBody>
          <a:bodyPr/>
          <a:lstStyle/>
          <a:p>
            <a:r>
              <a:rPr lang="en-GB" smtClean="0"/>
              <a:t>European Media</a:t>
            </a:r>
            <a:endParaRPr lang="en-GB"/>
          </a:p>
        </p:txBody>
      </p:sp>
      <p:sp>
        <p:nvSpPr>
          <p:cNvPr id="3" name="Subtitle 2"/>
          <p:cNvSpPr>
            <a:spLocks noGrp="1"/>
          </p:cNvSpPr>
          <p:nvPr>
            <p:ph type="subTitle" sz="quarter" idx="1"/>
            <p:custDataLst>
              <p:tags r:id="rId3"/>
            </p:custDataLst>
          </p:nvPr>
        </p:nvSpPr>
        <p:spPr>
          <a:xfrm>
            <a:off x="251520" y="5949280"/>
            <a:ext cx="8499024" cy="369332"/>
          </a:xfrm>
        </p:spPr>
        <p:txBody>
          <a:bodyPr/>
          <a:lstStyle/>
          <a:p>
            <a:r>
              <a:rPr lang="en-GB" dirty="0" smtClean="0"/>
              <a:t>Claudio Aspesi</a:t>
            </a:r>
            <a:r>
              <a:rPr lang="en-GB" b="0" dirty="0" smtClean="0"/>
              <a:t> • Senior Analyst • +44-207-170-5064 • </a:t>
            </a:r>
            <a:r>
              <a:rPr lang="en-GB" b="0" u="sng" dirty="0" smtClean="0">
                <a:hlinkClick r:id="rId5"/>
              </a:rPr>
              <a:t>claudio.aspesi@bernstein.com</a:t>
            </a:r>
            <a:r>
              <a:rPr lang="en-GB" b="0" dirty="0" smtClean="0"/>
              <a:t/>
            </a:r>
            <a:br>
              <a:rPr lang="en-GB" b="0" dirty="0" smtClean="0"/>
            </a:br>
            <a:endParaRPr lang="en-GB" b="0" dirty="0"/>
          </a:p>
        </p:txBody>
      </p:sp>
      <p:sp>
        <p:nvSpPr>
          <p:cNvPr id="8" name="Title 1"/>
          <p:cNvSpPr txBox="1">
            <a:spLocks/>
          </p:cNvSpPr>
          <p:nvPr/>
        </p:nvSpPr>
        <p:spPr bwMode="invGray">
          <a:xfrm>
            <a:off x="683568" y="2740336"/>
            <a:ext cx="7772400" cy="935641"/>
          </a:xfrm>
          <a:prstGeom prst="rect">
            <a:avLst/>
          </a:prstGeom>
          <a:noFill/>
          <a:ln w="9525" algn="ctr">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ctr" defTabSz="949325" rtl="0" eaLnBrk="0" fontAlgn="base" latinLnBrk="0" hangingPunct="0">
              <a:lnSpc>
                <a:spcPct val="95000"/>
              </a:lnSpc>
              <a:spcBef>
                <a:spcPct val="0"/>
              </a:spcBef>
              <a:spcAft>
                <a:spcPct val="0"/>
              </a:spcAft>
              <a:buClrTx/>
              <a:buSzTx/>
              <a:buFontTx/>
              <a:buNone/>
              <a:tabLst/>
              <a:defRPr/>
            </a:pPr>
            <a:r>
              <a:rPr kumimoji="0" lang="en-GB" sz="3200" b="1" i="0" u="none" strike="noStrike" kern="0" cap="none" spc="0" normalizeH="0" baseline="0" noProof="0" dirty="0" smtClean="0">
                <a:ln>
                  <a:noFill/>
                </a:ln>
                <a:effectLst/>
                <a:uLnTx/>
                <a:uFillTx/>
                <a:latin typeface="+mj-lt"/>
                <a:ea typeface="ヒラギノ角ゴ Pro W3" pitchFamily="-64" charset="-128"/>
                <a:cs typeface="+mj-cs"/>
              </a:rPr>
              <a:t>Goodbye to Berlin – Where is OA Heading?</a:t>
            </a:r>
            <a:endParaRPr kumimoji="0" lang="en-GB" sz="3200" b="1" i="0" u="none" strike="noStrike" kern="0" cap="none" spc="0" normalizeH="0" baseline="0" noProof="0" dirty="0">
              <a:ln>
                <a:noFill/>
              </a:ln>
              <a:effectLst/>
              <a:uLnTx/>
              <a:uFillTx/>
              <a:latin typeface="+mj-lt"/>
              <a:ea typeface="ヒラギノ角ゴ Pro W3" pitchFamily="-64" charset="-128"/>
              <a:cs typeface="+mj-cs"/>
            </a:endParaRPr>
          </a:p>
        </p:txBody>
      </p:sp>
      <p:sp>
        <p:nvSpPr>
          <p:cNvPr id="9" name="Subtitle 2"/>
          <p:cNvSpPr txBox="1">
            <a:spLocks/>
          </p:cNvSpPr>
          <p:nvPr/>
        </p:nvSpPr>
        <p:spPr bwMode="auto">
          <a:xfrm>
            <a:off x="251520" y="4293096"/>
            <a:ext cx="8640960" cy="738664"/>
          </a:xfrm>
          <a:prstGeom prst="rect">
            <a:avLst/>
          </a:prstGeom>
          <a:noFill/>
          <a:ln w="9525" algn="ctr">
            <a:noFill/>
            <a:miter lim="800000"/>
            <a:headEnd/>
            <a:tailEnd/>
          </a:ln>
          <a:effectLst/>
        </p:spPr>
        <p:txBody>
          <a:bodyPr vert="horz" wrap="square" lIns="0" tIns="0" rIns="0" bIns="0" numCol="1" anchor="t" anchorCtr="0" compatLnSpc="1">
            <a:prstTxWarp prst="textNoShape">
              <a:avLst/>
            </a:prstTxWarp>
            <a:spAutoFit/>
          </a:bodyPr>
          <a:lstStyle/>
          <a:p>
            <a:pPr marL="0" marR="0" lvl="0" indent="0" algn="ctr" defTabSz="949325" rtl="0" eaLnBrk="1" fontAlgn="base" latinLnBrk="0" hangingPunct="1">
              <a:lnSpc>
                <a:spcPct val="100000"/>
              </a:lnSpc>
              <a:spcAft>
                <a:spcPct val="0"/>
              </a:spcAft>
              <a:buClr>
                <a:schemeClr val="accent1"/>
              </a:buClr>
              <a:buSzTx/>
              <a:buFont typeface="Webdings" pitchFamily="18" charset="2"/>
              <a:buNone/>
              <a:tabLst/>
              <a:defRPr/>
            </a:pPr>
            <a:r>
              <a:rPr kumimoji="0" lang="en-GB" sz="2400" i="0" u="none" strike="noStrike" kern="0" cap="none" spc="0" normalizeH="0" baseline="0" noProof="0" dirty="0" smtClean="0">
                <a:ln>
                  <a:noFill/>
                </a:ln>
                <a:solidFill>
                  <a:schemeClr val="accent5"/>
                </a:solidFill>
                <a:effectLst/>
                <a:uLnTx/>
                <a:uFillTx/>
                <a:latin typeface="+mn-lt"/>
                <a:ea typeface="+mn-ea"/>
                <a:cs typeface="+mn-cs"/>
              </a:rPr>
              <a:t>A View from the Financial Markets</a:t>
            </a:r>
          </a:p>
          <a:p>
            <a:pPr marL="0" marR="0" lvl="0" indent="0" algn="ctr" defTabSz="949325" rtl="0" eaLnBrk="1" fontAlgn="base" latinLnBrk="0" hangingPunct="1">
              <a:lnSpc>
                <a:spcPct val="100000"/>
              </a:lnSpc>
              <a:spcAft>
                <a:spcPct val="0"/>
              </a:spcAft>
              <a:buClr>
                <a:schemeClr val="accent1"/>
              </a:buClr>
              <a:buSzTx/>
              <a:buFont typeface="Webdings" pitchFamily="18" charset="2"/>
              <a:buNone/>
              <a:tabLst/>
              <a:defRPr/>
            </a:pPr>
            <a:r>
              <a:rPr kumimoji="0" lang="en-GB" sz="2400" i="0" u="none" strike="noStrike" kern="0" cap="none" spc="0" normalizeH="0" baseline="0" noProof="0" dirty="0" smtClean="0">
                <a:ln>
                  <a:noFill/>
                </a:ln>
                <a:solidFill>
                  <a:schemeClr val="accent5"/>
                </a:solidFill>
                <a:effectLst/>
                <a:uLnTx/>
                <a:uFillTx/>
                <a:latin typeface="+mn-lt"/>
                <a:ea typeface="+mn-ea"/>
                <a:cs typeface="+mn-cs"/>
              </a:rPr>
              <a:t>COASPA Conference 2014</a:t>
            </a:r>
            <a:endParaRPr kumimoji="0" lang="en-GB" sz="2400" i="0" u="none" strike="noStrike" kern="0" cap="none" spc="0" normalizeH="0" baseline="0" noProof="0" dirty="0">
              <a:ln>
                <a:noFill/>
              </a:ln>
              <a:solidFill>
                <a:schemeClr val="accent5"/>
              </a:solidFill>
              <a:effectLst/>
              <a:uLnTx/>
              <a:uFillTx/>
              <a:latin typeface="+mn-lt"/>
              <a:ea typeface="+mn-ea"/>
              <a:cs typeface="+mn-cs"/>
            </a:endParaRPr>
          </a:p>
        </p:txBody>
      </p:sp>
      <p:pic>
        <p:nvPicPr>
          <p:cNvPr id="5" name="Picture 4"/>
          <p:cNvPicPr>
            <a:picLocks noChangeAspect="1"/>
          </p:cNvPicPr>
          <p:nvPr/>
        </p:nvPicPr>
        <p:blipFill>
          <a:blip r:embed="rId6"/>
          <a:stretch>
            <a:fillRect/>
          </a:stretch>
        </p:blipFill>
        <p:spPr>
          <a:xfrm>
            <a:off x="5580112" y="277821"/>
            <a:ext cx="1389509" cy="483307"/>
          </a:xfrm>
          <a:prstGeom prst="rect">
            <a:avLst/>
          </a:prstGeom>
        </p:spPr>
      </p:pic>
    </p:spTree>
    <p:custDataLst>
      <p:tags r:id="rId1"/>
    </p:custData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51520" y="1268760"/>
            <a:ext cx="8640960" cy="3644075"/>
          </a:xfrm>
          <a:prstGeom prst="rect">
            <a:avLst/>
          </a:prstGeom>
        </p:spPr>
        <p:txBody>
          <a:bodyPr/>
          <a:lstStyle/>
          <a:p>
            <a:r>
              <a:rPr lang="en-GB" sz="3200" dirty="0" smtClean="0"/>
              <a:t>Cost of subscriptions continues to rise</a:t>
            </a:r>
          </a:p>
          <a:p>
            <a:r>
              <a:rPr lang="en-GB" sz="3200" dirty="0" smtClean="0"/>
              <a:t>In addition, now have to pay APCs for Gold OA dissemination</a:t>
            </a:r>
          </a:p>
          <a:p>
            <a:r>
              <a:rPr lang="en-GB" sz="3200" dirty="0" smtClean="0"/>
              <a:t>Additional funding for research is hard to find</a:t>
            </a:r>
            <a:endParaRPr lang="en-GB" sz="3200" dirty="0"/>
          </a:p>
        </p:txBody>
      </p:sp>
      <p:sp>
        <p:nvSpPr>
          <p:cNvPr id="4" name="Rectangle 2"/>
          <p:cNvSpPr txBox="1">
            <a:spLocks noChangeArrowheads="1"/>
          </p:cNvSpPr>
          <p:nvPr/>
        </p:nvSpPr>
        <p:spPr bwMode="auto">
          <a:xfrm>
            <a:off x="529175" y="236743"/>
            <a:ext cx="8311395" cy="467820"/>
          </a:xfrm>
          <a:prstGeom prst="rect">
            <a:avLst/>
          </a:prstGeom>
          <a:noFill/>
          <a:ln w="9525" algn="ctr">
            <a:noFill/>
            <a:miter lim="800000"/>
            <a:headEnd/>
            <a:tailEnd/>
          </a:ln>
          <a:effectLst/>
        </p:spPr>
        <p:txBody>
          <a:bodyPr vert="horz" wrap="square" lIns="0" tIns="0" rIns="0" bIns="0" numCol="1" anchor="b" anchorCtr="0" compatLnSpc="1">
            <a:prstTxWarp prst="textNoShape">
              <a:avLst/>
            </a:prstTxWarp>
            <a:spAutoFit/>
          </a:bodyPr>
          <a:lstStyle/>
          <a:p>
            <a:pPr marL="0" marR="0" lvl="0" indent="0" algn="l" defTabSz="949325" rtl="0" eaLnBrk="1" fontAlgn="base" latinLnBrk="0" hangingPunct="1">
              <a:lnSpc>
                <a:spcPct val="95000"/>
              </a:lnSpc>
              <a:spcBef>
                <a:spcPct val="0"/>
              </a:spcBef>
              <a:spcAft>
                <a:spcPct val="0"/>
              </a:spcAft>
              <a:buClrTx/>
              <a:buSzTx/>
              <a:buFontTx/>
              <a:buNone/>
              <a:tabLst/>
              <a:defRPr/>
            </a:pPr>
            <a:r>
              <a:rPr kumimoji="0" lang="en-GB" sz="3200" b="1" i="0" u="none" strike="noStrike" kern="0" cap="none" spc="0" normalizeH="0" baseline="0" noProof="0" dirty="0" smtClean="0">
                <a:ln>
                  <a:noFill/>
                </a:ln>
                <a:solidFill>
                  <a:srgbClr val="FAFAFA"/>
                </a:solidFill>
                <a:effectLst/>
                <a:uLnTx/>
                <a:uFillTx/>
                <a:latin typeface="+mj-lt"/>
                <a:ea typeface="+mj-ea"/>
                <a:cs typeface="+mj-cs"/>
              </a:rPr>
              <a:t>The Problem </a:t>
            </a:r>
            <a:r>
              <a:rPr lang="en-GB" sz="3200" b="1" kern="0" dirty="0" smtClean="0">
                <a:solidFill>
                  <a:srgbClr val="FAFAFA"/>
                </a:solidFill>
                <a:latin typeface="+mj-lt"/>
                <a:ea typeface="+mj-ea"/>
                <a:cs typeface="+mj-cs"/>
              </a:rPr>
              <a:t>If You Are a Tax Payer...</a:t>
            </a:r>
            <a:endParaRPr kumimoji="0" lang="en-GB" sz="3200" b="1" i="0" u="none" strike="noStrike" kern="0" cap="none" spc="0" normalizeH="0" baseline="0" noProof="0" dirty="0" smtClean="0">
              <a:ln>
                <a:noFill/>
              </a:ln>
              <a:solidFill>
                <a:srgbClr val="FAFAFA"/>
              </a:solidFill>
              <a:effectLst/>
              <a:uLnTx/>
              <a:uFillTx/>
              <a:latin typeface="+mj-lt"/>
              <a:ea typeface="+mj-ea"/>
              <a:cs typeface="+mj-cs"/>
            </a:endParaRPr>
          </a:p>
        </p:txBody>
      </p:sp>
    </p:spTree>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51520" y="1268760"/>
            <a:ext cx="8640960" cy="4478149"/>
          </a:xfrm>
          <a:prstGeom prst="rect">
            <a:avLst/>
          </a:prstGeom>
        </p:spPr>
        <p:txBody>
          <a:bodyPr/>
          <a:lstStyle/>
          <a:p>
            <a:pPr>
              <a:spcBef>
                <a:spcPts val="1800"/>
              </a:spcBef>
            </a:pPr>
            <a:r>
              <a:rPr lang="en-GB" sz="3200" dirty="0" smtClean="0"/>
              <a:t>Right now, it looks like most publishers are OK...</a:t>
            </a:r>
          </a:p>
          <a:p>
            <a:pPr>
              <a:spcBef>
                <a:spcPts val="1800"/>
              </a:spcBef>
            </a:pPr>
            <a:r>
              <a:rPr lang="en-GB" sz="3200" dirty="0" smtClean="0"/>
              <a:t>...but adding costs to a dysfunctional model may be a recipe for future problems</a:t>
            </a:r>
          </a:p>
          <a:p>
            <a:pPr>
              <a:spcBef>
                <a:spcPts val="2400"/>
              </a:spcBef>
            </a:pPr>
            <a:r>
              <a:rPr lang="en-GB" sz="3200" dirty="0" smtClean="0"/>
              <a:t>If funding for science will contract, there will be pressure again on budgets for dissemination (whether this is funding for libraries or for APCs)</a:t>
            </a:r>
            <a:endParaRPr lang="en-GB" sz="3200" dirty="0"/>
          </a:p>
        </p:txBody>
      </p:sp>
      <p:sp>
        <p:nvSpPr>
          <p:cNvPr id="4" name="Rectangle 2"/>
          <p:cNvSpPr txBox="1">
            <a:spLocks noChangeArrowheads="1"/>
          </p:cNvSpPr>
          <p:nvPr/>
        </p:nvSpPr>
        <p:spPr bwMode="auto">
          <a:xfrm>
            <a:off x="529175" y="236743"/>
            <a:ext cx="8311395" cy="467820"/>
          </a:xfrm>
          <a:prstGeom prst="rect">
            <a:avLst/>
          </a:prstGeom>
          <a:noFill/>
          <a:ln w="9525" algn="ctr">
            <a:noFill/>
            <a:miter lim="800000"/>
            <a:headEnd/>
            <a:tailEnd/>
          </a:ln>
          <a:effectLst/>
        </p:spPr>
        <p:txBody>
          <a:bodyPr vert="horz" wrap="square" lIns="0" tIns="0" rIns="0" bIns="0" numCol="1" anchor="b" anchorCtr="0" compatLnSpc="1">
            <a:prstTxWarp prst="textNoShape">
              <a:avLst/>
            </a:prstTxWarp>
            <a:spAutoFit/>
          </a:bodyPr>
          <a:lstStyle/>
          <a:p>
            <a:pPr marL="0" marR="0" lvl="0" indent="0" algn="l" defTabSz="949325" rtl="0" eaLnBrk="1" fontAlgn="base" latinLnBrk="0" hangingPunct="1">
              <a:lnSpc>
                <a:spcPct val="95000"/>
              </a:lnSpc>
              <a:spcBef>
                <a:spcPct val="0"/>
              </a:spcBef>
              <a:spcAft>
                <a:spcPct val="0"/>
              </a:spcAft>
              <a:buClrTx/>
              <a:buSzTx/>
              <a:buFontTx/>
              <a:buNone/>
              <a:tabLst/>
              <a:defRPr/>
            </a:pPr>
            <a:r>
              <a:rPr kumimoji="0" lang="en-GB" sz="3200" b="1" i="0" u="none" strike="noStrike" kern="0" cap="none" spc="0" normalizeH="0" baseline="0" noProof="0" dirty="0" smtClean="0">
                <a:ln>
                  <a:noFill/>
                </a:ln>
                <a:solidFill>
                  <a:srgbClr val="FAFAFA"/>
                </a:solidFill>
                <a:effectLst/>
                <a:uLnTx/>
                <a:uFillTx/>
                <a:latin typeface="+mj-lt"/>
                <a:ea typeface="+mj-ea"/>
                <a:cs typeface="+mj-cs"/>
              </a:rPr>
              <a:t>...and If You Are a Publisher?</a:t>
            </a:r>
          </a:p>
        </p:txBody>
      </p:sp>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638" y="415637"/>
            <a:ext cx="8312150" cy="292388"/>
          </a:xfrm>
        </p:spPr>
        <p:txBody>
          <a:bodyPr/>
          <a:lstStyle/>
          <a:p>
            <a:r>
              <a:rPr lang="en-GB" dirty="0" smtClean="0"/>
              <a:t>Disclosure Appendix – Valuation Methodology &amp; Risks</a:t>
            </a:r>
            <a:endParaRPr lang="en-GB" dirty="0"/>
          </a:p>
        </p:txBody>
      </p:sp>
      <p:pic>
        <p:nvPicPr>
          <p:cNvPr id="3074" name="Picture 2">
            <a:hlinkClick r:id="rId2" action="ppaction://hlinkfile" tooltip="\\\\ACNTLON011\\DEPT\\LON_SSRES\\European Media\\Company Models\\SCB European Media Target Prices &amp; Valuation.xlsx#'Pro Pub Target Prices'!$B$6:$N$15#15/09/2014 16:40:00#"/>
          </p:cNvPr>
          <p:cNvPicPr>
            <a:picLocks noChangeAspect="1" noChangeArrowheads="1"/>
          </p:cNvPicPr>
          <p:nvPr/>
        </p:nvPicPr>
        <p:blipFill>
          <a:blip r:embed="rId3" cstate="print"/>
          <a:srcRect/>
          <a:stretch>
            <a:fillRect/>
          </a:stretch>
        </p:blipFill>
        <p:spPr bwMode="auto">
          <a:xfrm>
            <a:off x="251520" y="1988840"/>
            <a:ext cx="8640960" cy="836613"/>
          </a:xfrm>
          <a:prstGeom prst="rect">
            <a:avLst/>
          </a:prstGeom>
          <a:noFill/>
          <a:ln w="9525">
            <a:noFill/>
            <a:miter lim="800000"/>
            <a:headEnd/>
            <a:tailEnd/>
          </a:ln>
          <a:effectLst/>
        </p:spPr>
      </p:pic>
      <p:sp>
        <p:nvSpPr>
          <p:cNvPr id="5" name="Rectangle 3"/>
          <p:cNvSpPr txBox="1">
            <a:spLocks noChangeArrowheads="1"/>
          </p:cNvSpPr>
          <p:nvPr/>
        </p:nvSpPr>
        <p:spPr bwMode="gray">
          <a:xfrm>
            <a:off x="251520" y="3068960"/>
            <a:ext cx="8640960" cy="1538883"/>
          </a:xfrm>
          <a:prstGeom prst="rect">
            <a:avLst/>
          </a:prstGeom>
          <a:noFill/>
          <a:ln w="9525" algn="ctr">
            <a:noFill/>
            <a:miter lim="800000"/>
            <a:headEnd/>
            <a:tailEnd/>
          </a:ln>
        </p:spPr>
        <p:txBody>
          <a:bodyPr vert="horz" wrap="square" lIns="0" tIns="0" rIns="0" bIns="0" numCol="1" anchor="t" anchorCtr="0" compatLnSpc="1">
            <a:prstTxWarp prst="textNoShape">
              <a:avLst/>
            </a:prstTxWarp>
            <a:spAutoFit/>
          </a:bodyPr>
          <a:lstStyle/>
          <a:p>
            <a:pPr marL="231775" indent="-231775" defTabSz="949325">
              <a:spcBef>
                <a:spcPct val="0"/>
              </a:spcBef>
            </a:pPr>
            <a:r>
              <a:rPr lang="en-GB" sz="1000" b="1" dirty="0" smtClean="0"/>
              <a:t>Risks - Reed Elsevier</a:t>
            </a:r>
          </a:p>
          <a:p>
            <a:pPr marL="231775" indent="-144463" defTabSz="949325">
              <a:spcBef>
                <a:spcPct val="0"/>
              </a:spcBef>
            </a:pPr>
            <a:r>
              <a:rPr lang="en-GB" sz="1000" dirty="0" smtClean="0"/>
              <a:t>•	The key risk to our Underperform rating and 12-month target prices for Reed Elsevier derive primarily from the impact of the economic cycle and from M&amp;A activity</a:t>
            </a:r>
          </a:p>
          <a:p>
            <a:pPr marL="231775" indent="-144463" defTabSz="949325">
              <a:spcBef>
                <a:spcPct val="0"/>
              </a:spcBef>
            </a:pPr>
            <a:r>
              <a:rPr lang="en-GB" sz="1000" dirty="0" smtClean="0"/>
              <a:t>•	While most of the revenues should be relatively stable irrespective of changes in economic activity, some segments (RX, RBI) are more sensitive than others. </a:t>
            </a:r>
          </a:p>
          <a:p>
            <a:pPr marL="231775" indent="-144463" defTabSz="949325">
              <a:spcBef>
                <a:spcPct val="0"/>
              </a:spcBef>
            </a:pPr>
            <a:r>
              <a:rPr lang="en-GB" sz="1000" dirty="0" smtClean="0"/>
              <a:t>•	A divestiture of significant parts of the portfolio (e.g., Exhibitions) would probably trigger a re-rating.</a:t>
            </a:r>
          </a:p>
          <a:p>
            <a:pPr marL="231775" indent="-144463" defTabSz="949325">
              <a:spcBef>
                <a:spcPct val="0"/>
              </a:spcBef>
            </a:pPr>
            <a:r>
              <a:rPr lang="en-GB" sz="1000" dirty="0" smtClean="0"/>
              <a:t>•	While market shares are relatively stable, fluctuations deriving from failure to win individual contracts or clients can negatively or positively affect revenues.</a:t>
            </a:r>
          </a:p>
          <a:p>
            <a:pPr marL="231775" indent="-144463" defTabSz="949325">
              <a:spcBef>
                <a:spcPct val="0"/>
              </a:spcBef>
            </a:pPr>
            <a:r>
              <a:rPr lang="en-GB" sz="1000" dirty="0" smtClean="0"/>
              <a:t>•	In addition, Reed Elsevier is highly exposed to currency fluctuations: approximately 55% of its revenue is denominated in U.S. Dollars</a:t>
            </a:r>
          </a:p>
          <a:p>
            <a:pPr marL="231775" indent="-144463" defTabSz="949325">
              <a:spcBef>
                <a:spcPct val="0"/>
              </a:spcBef>
            </a:pPr>
            <a:endParaRPr lang="en-GB" sz="1000" dirty="0" smtClean="0"/>
          </a:p>
        </p:txBody>
      </p:sp>
      <p:sp>
        <p:nvSpPr>
          <p:cNvPr id="6" name="Rectangle 3"/>
          <p:cNvSpPr txBox="1">
            <a:spLocks noChangeArrowheads="1"/>
          </p:cNvSpPr>
          <p:nvPr/>
        </p:nvSpPr>
        <p:spPr bwMode="gray">
          <a:xfrm>
            <a:off x="251520" y="1268760"/>
            <a:ext cx="8640960" cy="615553"/>
          </a:xfrm>
          <a:prstGeom prst="rect">
            <a:avLst/>
          </a:prstGeom>
          <a:noFill/>
          <a:ln w="9525" algn="ctr">
            <a:noFill/>
            <a:miter lim="800000"/>
            <a:headEnd/>
            <a:tailEnd/>
          </a:ln>
        </p:spPr>
        <p:txBody>
          <a:bodyPr vert="horz" wrap="square" lIns="0" tIns="0" rIns="0" bIns="0" numCol="1" anchor="t" anchorCtr="0" compatLnSpc="1">
            <a:prstTxWarp prst="textNoShape">
              <a:avLst/>
            </a:prstTxWarp>
            <a:spAutoFit/>
          </a:bodyPr>
          <a:lstStyle/>
          <a:p>
            <a:r>
              <a:rPr lang="en-GB" sz="1000" b="1" dirty="0" smtClean="0"/>
              <a:t>Valuation Methodology – Reed Elsevier</a:t>
            </a:r>
          </a:p>
          <a:p>
            <a:pPr marL="231775" indent="-144463" defTabSz="949325">
              <a:spcBef>
                <a:spcPct val="0"/>
              </a:spcBef>
            </a:pPr>
            <a:r>
              <a:rPr lang="en-GB" sz="1000" dirty="0" smtClean="0"/>
              <a:t>•	We base our target prices for our coverage of </a:t>
            </a:r>
            <a:r>
              <a:rPr lang="en-GB" sz="1000" b="1" dirty="0" smtClean="0"/>
              <a:t>Reed Elsevier </a:t>
            </a:r>
            <a:r>
              <a:rPr lang="en-GB" sz="1000" dirty="0" smtClean="0"/>
              <a:t>on a price to earnings methodology. In order to calculate our target prices, we look at each company's current relative multiple (company price to forward earnings ratio, P/E, relative to MSCI Europe P/E – and the S&amp;P500 benchmark for Thomson Reuters) and then apply a target relative multiple given each company's future EPS growth prospects to 2016</a:t>
            </a:r>
          </a:p>
        </p:txBody>
      </p:sp>
      <p:sp>
        <p:nvSpPr>
          <p:cNvPr id="7" name="TextBox 6"/>
          <p:cNvSpPr txBox="1"/>
          <p:nvPr/>
        </p:nvSpPr>
        <p:spPr>
          <a:xfrm>
            <a:off x="179512" y="6381328"/>
            <a:ext cx="5112568" cy="215444"/>
          </a:xfrm>
          <a:prstGeom prst="rect">
            <a:avLst/>
          </a:prstGeom>
          <a:noFill/>
        </p:spPr>
        <p:txBody>
          <a:bodyPr wrap="square" rtlCol="0">
            <a:spAutoFit/>
          </a:bodyPr>
          <a:lstStyle/>
          <a:p>
            <a:r>
              <a:rPr lang="en-GB" dirty="0" smtClean="0"/>
              <a:t>Source: Bloomberg, Bernstein estimates and analysis</a:t>
            </a:r>
            <a:endParaRPr lang="en-GB" dirty="0"/>
          </a:p>
        </p:txBody>
      </p:sp>
    </p:spTree>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901700"/>
            <a:ext cx="8839200" cy="2769989"/>
          </a:xfrm>
          <a:prstGeom prst="rect">
            <a:avLst/>
          </a:prstGeom>
          <a:noFill/>
        </p:spPr>
        <p:txBody>
          <a:bodyPr vert="horz" rtlCol="0">
            <a:spAutoFit/>
          </a:bodyPr>
          <a:lstStyle/>
          <a:p>
            <a:pPr marL="180000" indent="-180000">
              <a:spcAft>
                <a:spcPts val="600"/>
              </a:spcAft>
              <a:tabLst>
                <a:tab pos="2331720" algn="l"/>
                <a:tab pos="4663440" algn="l"/>
              </a:tabLst>
            </a:pPr>
            <a:r>
              <a:rPr lang="en-GB" b="1" dirty="0" smtClean="0">
                <a:solidFill>
                  <a:srgbClr val="000000"/>
                </a:solidFill>
                <a:ea typeface="Times New Roman"/>
                <a:cs typeface="Times New Roman"/>
              </a:rPr>
              <a:t>Disclosure Appendix</a:t>
            </a:r>
          </a:p>
          <a:p>
            <a:pPr marL="180000" indent="-180000">
              <a:spcAft>
                <a:spcPts val="600"/>
              </a:spcAft>
            </a:pPr>
            <a:r>
              <a:rPr lang="en-GB" b="1" dirty="0" smtClean="0">
                <a:solidFill>
                  <a:srgbClr val="000000"/>
                </a:solidFill>
                <a:ea typeface="Times New Roman"/>
                <a:cs typeface="Times New Roman"/>
              </a:rPr>
              <a:t>SRO REQUIRED DISCLOSURES</a:t>
            </a:r>
          </a:p>
          <a:p>
            <a:pPr marL="180000" indent="-180000">
              <a:spcAft>
                <a:spcPts val="600"/>
              </a:spcAft>
              <a:buFont typeface="Arial" pitchFamily="34" charset="0"/>
              <a:buChar char="•"/>
              <a:tabLst>
                <a:tab pos="228600" algn="l"/>
              </a:tabLst>
            </a:pPr>
            <a:r>
              <a:rPr lang="en-GB" dirty="0" smtClean="0">
                <a:solidFill>
                  <a:srgbClr val="000000"/>
                </a:solidFill>
                <a:ea typeface="Times New Roman"/>
                <a:cs typeface="Times New Roman"/>
              </a:rPr>
              <a:t>References  to "Bernstein" relate to Sanford C. Bernstein &amp; Co., LLC, Sanford C. Bernstein Limited, Sanford C. Bernstein (Hong Kong) Limited </a:t>
            </a:r>
            <a:r>
              <a:rPr lang="en-US" dirty="0" err="1" smtClean="0">
                <a:solidFill>
                  <a:srgbClr val="000000"/>
                </a:solidFill>
                <a:ea typeface="Times New Roman"/>
                <a:cs typeface="MS Gothic"/>
              </a:rPr>
              <a:t>盛博香港有限公司</a:t>
            </a:r>
            <a:r>
              <a:rPr lang="en-GB" dirty="0" smtClean="0">
                <a:solidFill>
                  <a:srgbClr val="000000"/>
                </a:solidFill>
                <a:ea typeface="Times New Roman"/>
                <a:cs typeface="Times New Roman"/>
              </a:rPr>
              <a:t>, and Sanford C. Bernstein (business registration number 53193989L), a unit of AllianceBernstein (Singapore) Ltd. which is a licensed entity under the Securities and Futures Act and registered with Company Registration No. 199703364C, collectively.</a:t>
            </a:r>
          </a:p>
          <a:p>
            <a:pPr marL="180000" indent="-180000">
              <a:spcAft>
                <a:spcPts val="600"/>
              </a:spcAft>
              <a:buFont typeface="Arial" pitchFamily="34" charset="0"/>
              <a:buChar char="•"/>
              <a:tabLst>
                <a:tab pos="228600" algn="l"/>
              </a:tabLst>
            </a:pPr>
            <a:r>
              <a:rPr lang="en-GB" dirty="0" smtClean="0">
                <a:solidFill>
                  <a:srgbClr val="000000"/>
                </a:solidFill>
                <a:ea typeface="Times New Roman"/>
                <a:cs typeface="Times New Roman"/>
              </a:rPr>
              <a:t>Bernstein analysts are compensated based on aggregate contributions to the research franchise as measured by account penetration, productivity and </a:t>
            </a:r>
            <a:r>
              <a:rPr lang="en-GB" dirty="0" err="1" smtClean="0">
                <a:solidFill>
                  <a:srgbClr val="000000"/>
                </a:solidFill>
                <a:ea typeface="Times New Roman"/>
                <a:cs typeface="Times New Roman"/>
              </a:rPr>
              <a:t>proactivity</a:t>
            </a:r>
            <a:r>
              <a:rPr lang="en-GB" dirty="0" smtClean="0">
                <a:solidFill>
                  <a:srgbClr val="000000"/>
                </a:solidFill>
                <a:ea typeface="Times New Roman"/>
                <a:cs typeface="Times New Roman"/>
              </a:rPr>
              <a:t> of investment ideas. No analysts are compensated based on performance in, or contributions to, generating investment banking revenues.</a:t>
            </a:r>
          </a:p>
          <a:p>
            <a:pPr marL="180000" indent="-180000">
              <a:spcAft>
                <a:spcPts val="600"/>
              </a:spcAft>
              <a:buFont typeface="Arial" pitchFamily="34" charset="0"/>
              <a:buChar char="•"/>
              <a:tabLst>
                <a:tab pos="228600" algn="l"/>
              </a:tabLst>
            </a:pPr>
            <a:r>
              <a:rPr lang="en-GB" dirty="0" smtClean="0">
                <a:solidFill>
                  <a:srgbClr val="000000"/>
                </a:solidFill>
                <a:ea typeface="Times New Roman"/>
                <a:cs typeface="Times New Roman"/>
              </a:rPr>
              <a:t>Bernstein rates stocks based on forecasts of relative performance for the next 6-12 months versus the S&amp;P 500 for stocks listed on the U.S. and Canadian exchanges, versus the MSCI Pan Europe Index for stocks listed on the European exchanges (except for Russian companies), versus the MSCI Emerging Markets Index for Russian companies and stocks listed on emerging markets exchanges outside of the Asia Pacific region, and versus the MSCI Asia Pacific ex-Japan Index for stocks listed on the Asian (ex-Japan) exchanges - unless otherwise specified. We have three categories of ratings:</a:t>
            </a:r>
          </a:p>
          <a:p>
            <a:pPr marL="720000" indent="-360000"/>
            <a:r>
              <a:rPr lang="en-GB" dirty="0" smtClean="0">
                <a:solidFill>
                  <a:srgbClr val="000000"/>
                </a:solidFill>
                <a:ea typeface="Times New Roman"/>
                <a:cs typeface="Times New Roman"/>
              </a:rPr>
              <a:t>Outperform: Stock will outpace the market index by more than 15 pp in the year ahead.</a:t>
            </a:r>
          </a:p>
          <a:p>
            <a:pPr marL="720000" indent="-360000"/>
            <a:r>
              <a:rPr lang="en-GB" dirty="0" smtClean="0">
                <a:solidFill>
                  <a:srgbClr val="000000"/>
                </a:solidFill>
                <a:ea typeface="Times New Roman"/>
                <a:cs typeface="Times New Roman"/>
              </a:rPr>
              <a:t>Market-Perform: Stock will perform in line with the market index to within +/-15 pp in the year ahead.</a:t>
            </a:r>
          </a:p>
          <a:p>
            <a:pPr marL="720000" indent="-360000"/>
            <a:r>
              <a:rPr lang="en-GB" dirty="0" smtClean="0">
                <a:solidFill>
                  <a:srgbClr val="000000"/>
                </a:solidFill>
                <a:ea typeface="Times New Roman"/>
                <a:cs typeface="Times New Roman"/>
              </a:rPr>
              <a:t>Underperform: Stock will trail the performance of the market index by more than 15 pp in the year ahead.</a:t>
            </a:r>
          </a:p>
          <a:p>
            <a:pPr marL="720000" indent="-360000">
              <a:spcAft>
                <a:spcPts val="600"/>
              </a:spcAft>
            </a:pPr>
            <a:r>
              <a:rPr lang="en-GB" dirty="0" smtClean="0">
                <a:solidFill>
                  <a:srgbClr val="000000"/>
                </a:solidFill>
                <a:ea typeface="Times New Roman"/>
                <a:cs typeface="Times New Roman"/>
              </a:rPr>
              <a:t>Not Rated: The stock Rating, Target Price and estimates (if any) have been suspended temporarily.</a:t>
            </a:r>
          </a:p>
          <a:p>
            <a:pPr marL="180000" indent="-180000">
              <a:spcAft>
                <a:spcPts val="600"/>
              </a:spcAft>
              <a:buFont typeface="Arial" pitchFamily="34" charset="0"/>
              <a:buChar char="•"/>
              <a:tabLst>
                <a:tab pos="228600" algn="l"/>
              </a:tabLst>
            </a:pPr>
            <a:r>
              <a:rPr lang="en-GB" dirty="0" smtClean="0">
                <a:solidFill>
                  <a:srgbClr val="000000"/>
                </a:solidFill>
                <a:ea typeface="Times New Roman"/>
                <a:cs typeface="Times New Roman"/>
              </a:rPr>
              <a:t>As of 09/12/2014, Bernstein's ratings were distributed as follows: Outperform - 44.9% (1.9% banking clients) ; Market-Perform - 43.8% (0.8% banking clients); Underperform - 11.3% (0.0% banking clients); Not Rated - 0.0% (0.0% banking clients). The numbers in parentheses represent the percentage of companies in each category to whom Bernstein provided investment banking services within the last twelve (12) months.</a:t>
            </a:r>
            <a:endParaRPr lang="en-GB" dirty="0">
              <a:solidFill>
                <a:srgbClr val="000000"/>
              </a:solidFill>
              <a:ea typeface="Times New Roman"/>
              <a:cs typeface="Times New Roman"/>
            </a:endParaRPr>
          </a:p>
        </p:txBody>
      </p:sp>
      <p:pic>
        <p:nvPicPr>
          <p:cNvPr id="1026" name="Picture 2"/>
          <p:cNvPicPr>
            <a:picLocks noChangeAspect="1" noChangeArrowheads="1"/>
          </p:cNvPicPr>
          <p:nvPr/>
        </p:nvPicPr>
        <p:blipFill>
          <a:blip r:embed="rId3" cstate="print"/>
          <a:srcRect/>
          <a:stretch>
            <a:fillRect/>
          </a:stretch>
        </p:blipFill>
        <p:spPr bwMode="auto">
          <a:xfrm>
            <a:off x="179512" y="3717032"/>
            <a:ext cx="6330950" cy="1071563"/>
          </a:xfrm>
          <a:prstGeom prst="rect">
            <a:avLst/>
          </a:prstGeom>
          <a:noFill/>
          <a:ln w="9525">
            <a:noFill/>
            <a:miter lim="800000"/>
            <a:headEnd/>
            <a:tailEnd/>
          </a:ln>
          <a:effectLst/>
        </p:spPr>
      </p:pic>
      <p:sp>
        <p:nvSpPr>
          <p:cNvPr id="5" name="Rectangle 4"/>
          <p:cNvSpPr txBox="1">
            <a:spLocks noChangeArrowheads="1"/>
          </p:cNvSpPr>
          <p:nvPr/>
        </p:nvSpPr>
        <p:spPr>
          <a:xfrm>
            <a:off x="528638" y="419100"/>
            <a:ext cx="8312150" cy="288925"/>
          </a:xfrm>
          <a:prstGeom prst="rect">
            <a:avLst/>
          </a:prstGeom>
        </p:spPr>
        <p:txBody>
          <a:bodyPr/>
          <a:lstStyle/>
          <a:p>
            <a:pPr marL="0" marR="0" lvl="0" indent="0" algn="l" defTabSz="949325" rtl="0" eaLnBrk="1" fontAlgn="base" latinLnBrk="0" hangingPunct="1">
              <a:lnSpc>
                <a:spcPct val="95000"/>
              </a:lnSpc>
              <a:spcBef>
                <a:spcPct val="0"/>
              </a:spcBef>
              <a:spcAft>
                <a:spcPct val="0"/>
              </a:spcAft>
              <a:buClrTx/>
              <a:buSzTx/>
              <a:buFontTx/>
              <a:buNone/>
              <a:tabLst/>
              <a:defRPr/>
            </a:pPr>
            <a:r>
              <a:rPr kumimoji="0" lang="en-GB" sz="2000" b="1" i="0" u="none" strike="noStrike" kern="0" cap="none" spc="0" normalizeH="0" baseline="0" noProof="0" dirty="0" smtClean="0">
                <a:ln>
                  <a:noFill/>
                </a:ln>
                <a:solidFill>
                  <a:srgbClr val="FAFAFA"/>
                </a:solidFill>
                <a:effectLst/>
                <a:uLnTx/>
                <a:uFillTx/>
                <a:latin typeface="+mj-lt"/>
                <a:ea typeface="+mj-ea"/>
                <a:cs typeface="+mj-cs"/>
              </a:rPr>
              <a:t>Disclosure Appendix – SRO Required</a:t>
            </a:r>
            <a:r>
              <a:rPr kumimoji="0" lang="en-GB" sz="2000" b="1" i="0" u="none" strike="noStrike" kern="0" cap="none" spc="0" normalizeH="0" noProof="0" dirty="0" smtClean="0">
                <a:ln>
                  <a:noFill/>
                </a:ln>
                <a:solidFill>
                  <a:srgbClr val="FAFAFA"/>
                </a:solidFill>
                <a:effectLst/>
                <a:uLnTx/>
                <a:uFillTx/>
                <a:latin typeface="+mj-lt"/>
                <a:ea typeface="+mj-ea"/>
                <a:cs typeface="+mj-cs"/>
              </a:rPr>
              <a:t> &amp; Ratings History</a:t>
            </a:r>
            <a:endParaRPr kumimoji="0" lang="en-GB" sz="2000" b="1" i="0" u="none" strike="noStrike" kern="0" cap="none" spc="0" normalizeH="0" baseline="0" noProof="0" dirty="0" smtClean="0">
              <a:ln>
                <a:noFill/>
              </a:ln>
              <a:solidFill>
                <a:srgbClr val="FAFAFA"/>
              </a:solidFill>
              <a:effectLst/>
              <a:uLnTx/>
              <a:uFillTx/>
              <a:latin typeface="+mj-lt"/>
              <a:ea typeface="+mj-ea"/>
              <a:cs typeface="+mj-cs"/>
            </a:endParaRPr>
          </a:p>
        </p:txBody>
      </p:sp>
      <p:pic>
        <p:nvPicPr>
          <p:cNvPr id="6" name="Picture 2"/>
          <p:cNvPicPr>
            <a:picLocks noChangeAspect="1" noChangeArrowheads="1"/>
          </p:cNvPicPr>
          <p:nvPr/>
        </p:nvPicPr>
        <p:blipFill>
          <a:blip r:embed="rId4" cstate="print"/>
          <a:srcRect/>
          <a:stretch>
            <a:fillRect/>
          </a:stretch>
        </p:blipFill>
        <p:spPr bwMode="auto">
          <a:xfrm>
            <a:off x="179512" y="4869160"/>
            <a:ext cx="6902888" cy="1621962"/>
          </a:xfrm>
          <a:prstGeom prst="rect">
            <a:avLst/>
          </a:prstGeom>
          <a:noFill/>
          <a:ln w="9525">
            <a:noFill/>
            <a:miter lim="800000"/>
            <a:headEnd/>
            <a:tailEnd/>
          </a:ln>
          <a:effectLst/>
        </p:spPr>
      </p:pic>
    </p:spTree>
    <p:custDataLst>
      <p:tags r:id="rId1"/>
    </p:custData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9512" y="2708920"/>
            <a:ext cx="8839200" cy="3785652"/>
          </a:xfrm>
          <a:prstGeom prst="rect">
            <a:avLst/>
          </a:prstGeom>
          <a:noFill/>
        </p:spPr>
        <p:txBody>
          <a:bodyPr vert="horz" rtlCol="0">
            <a:spAutoFit/>
          </a:bodyPr>
          <a:lstStyle/>
          <a:p>
            <a:pPr>
              <a:spcAft>
                <a:spcPts val="600"/>
              </a:spcAft>
            </a:pPr>
            <a:r>
              <a:rPr lang="en-GB" b="1" dirty="0" smtClean="0">
                <a:solidFill>
                  <a:srgbClr val="000000"/>
                </a:solidFill>
                <a:ea typeface="Times New Roman"/>
                <a:cs typeface="Times New Roman"/>
              </a:rPr>
              <a:t>OTHER DISCLOSURES</a:t>
            </a:r>
          </a:p>
          <a:p>
            <a:pPr>
              <a:spcAft>
                <a:spcPts val="600"/>
              </a:spcAft>
            </a:pPr>
            <a:r>
              <a:rPr lang="en-GB" dirty="0" smtClean="0">
                <a:solidFill>
                  <a:srgbClr val="000000"/>
                </a:solidFill>
                <a:ea typeface="Times New Roman"/>
                <a:cs typeface="Times New Roman"/>
              </a:rPr>
              <a:t>A price movement of a security which may be temporary will not necessarily trigger a recommendation change. Bernstein will advise as and when coverage of securities commences and ceases. Bernstein has no policy or standard as to the frequency of any updates or changes to its coverage policies. Although the definition and application of these methods are based on generally accepted industry practices and models, please note that there is a range of reasonable variations within these models. The application of models typically depends on forecasts of a range of economic variables, which may include, but not limited to, interest rates, exchange rates, earnings, cash flows and risk factors that are subject to uncertainty and also may change over time. Any valuation is dependent upon the subjective opinion of the analysts carrying out this valuation.</a:t>
            </a:r>
          </a:p>
          <a:p>
            <a:pPr lvl="0">
              <a:spcAft>
                <a:spcPts val="600"/>
              </a:spcAft>
            </a:pPr>
            <a:r>
              <a:rPr lang="en-GB" dirty="0" smtClean="0">
                <a:solidFill>
                  <a:srgbClr val="000000"/>
                </a:solidFill>
                <a:ea typeface="Times New Roman"/>
                <a:cs typeface="Times New Roman"/>
              </a:rPr>
              <a:t>This document may not be passed on to any person in the United Kingdom (</a:t>
            </a:r>
            <a:r>
              <a:rPr lang="en-GB" dirty="0" err="1" smtClean="0">
                <a:solidFill>
                  <a:srgbClr val="000000"/>
                </a:solidFill>
                <a:ea typeface="Times New Roman"/>
                <a:cs typeface="Times New Roman"/>
              </a:rPr>
              <a:t>i</a:t>
            </a:r>
            <a:r>
              <a:rPr lang="en-GB" dirty="0" smtClean="0">
                <a:solidFill>
                  <a:srgbClr val="000000"/>
                </a:solidFill>
                <a:ea typeface="Times New Roman"/>
                <a:cs typeface="Times New Roman"/>
              </a:rPr>
              <a:t>) who is a retail client (ii) unless that person or entity qualifies as an authorised person or exempt person within the meaning of section 19 of the UK Financial Services and Markets Act 2000 (the "Act"), or qualifies as a person to whom the financial promotion restriction imposed by the Act does not apply by virtue of the Financial Services and Markets Act 2000 (Financial Promotion) Order 2005, or is a person classified as an "professional client" for the purposes of the Conduct of Business Rules of the Financial Conduct Authority.</a:t>
            </a:r>
          </a:p>
          <a:p>
            <a:pPr lvl="0">
              <a:spcAft>
                <a:spcPts val="600"/>
              </a:spcAft>
            </a:pPr>
            <a:r>
              <a:rPr lang="en-GB" dirty="0" smtClean="0">
                <a:solidFill>
                  <a:srgbClr val="000000"/>
                </a:solidFill>
                <a:ea typeface="Times New Roman"/>
                <a:cs typeface="Times New Roman"/>
              </a:rPr>
              <a:t> </a:t>
            </a:r>
          </a:p>
          <a:p>
            <a:pPr lvl="0">
              <a:spcAft>
                <a:spcPts val="600"/>
              </a:spcAft>
            </a:pPr>
            <a:r>
              <a:rPr lang="en-GB" b="1" dirty="0" smtClean="0">
                <a:solidFill>
                  <a:srgbClr val="000000"/>
                </a:solidFill>
                <a:ea typeface="Times New Roman"/>
                <a:cs typeface="Times New Roman"/>
              </a:rPr>
              <a:t>To our readers in the United States:</a:t>
            </a:r>
            <a:r>
              <a:rPr lang="en-GB" dirty="0" smtClean="0">
                <a:solidFill>
                  <a:srgbClr val="000000"/>
                </a:solidFill>
                <a:ea typeface="Times New Roman"/>
                <a:cs typeface="Times New Roman"/>
              </a:rPr>
              <a:t> Sanford C. Bernstein &amp; Co., LLC is distributing this publication in the United States and accepts responsibility for its contents. Any U.S. person receiving this publication and wishing to effect securities transactions in any security discussed herein should do so only through Sanford C. Bernstein &amp; Co., LLC.</a:t>
            </a:r>
          </a:p>
          <a:p>
            <a:pPr lvl="0">
              <a:spcAft>
                <a:spcPts val="600"/>
              </a:spcAft>
            </a:pPr>
            <a:r>
              <a:rPr lang="en-GB" b="1" dirty="0" smtClean="0">
                <a:solidFill>
                  <a:srgbClr val="000000"/>
                </a:solidFill>
                <a:ea typeface="Times New Roman"/>
                <a:cs typeface="Times New Roman"/>
              </a:rPr>
              <a:t>To our readers in the United Kingdom:</a:t>
            </a:r>
            <a:r>
              <a:rPr lang="en-GB" dirty="0" smtClean="0">
                <a:solidFill>
                  <a:srgbClr val="000000"/>
                </a:solidFill>
                <a:ea typeface="Times New Roman"/>
                <a:cs typeface="Times New Roman"/>
              </a:rPr>
              <a:t> This publication has been issued or approved for issue in the United Kingdom by Sanford C. Bernstein Limited, authorised and regulated by the Financial Conduct Authority and located at 50 Berkeley Street, London W1J 8SB, +44 (0)20-7170-5000.</a:t>
            </a:r>
          </a:p>
          <a:p>
            <a:pPr lvl="0">
              <a:spcAft>
                <a:spcPts val="600"/>
              </a:spcAft>
            </a:pPr>
            <a:r>
              <a:rPr lang="en-GB" b="1" dirty="0" smtClean="0">
                <a:solidFill>
                  <a:srgbClr val="000000"/>
                </a:solidFill>
                <a:ea typeface="Times New Roman"/>
                <a:cs typeface="Times New Roman"/>
              </a:rPr>
              <a:t>To our readers in member states of the EEA:</a:t>
            </a:r>
            <a:r>
              <a:rPr lang="en-GB" dirty="0" smtClean="0">
                <a:solidFill>
                  <a:srgbClr val="000000"/>
                </a:solidFill>
                <a:ea typeface="Times New Roman"/>
                <a:cs typeface="Times New Roman"/>
              </a:rPr>
              <a:t> This publication is being distributed in the EEA by Sanford C. Bernstein Limited, which is authorised and regulated in the United Kingdom by the Financial Conduct Authority and holds a passport under the Markets in Financial Instruments Directive.</a:t>
            </a:r>
          </a:p>
          <a:p>
            <a:pPr lvl="0">
              <a:spcAft>
                <a:spcPts val="600"/>
              </a:spcAft>
            </a:pPr>
            <a:r>
              <a:rPr lang="en-GB" b="1" dirty="0" smtClean="0">
                <a:solidFill>
                  <a:srgbClr val="000000"/>
                </a:solidFill>
                <a:ea typeface="Times New Roman"/>
                <a:cs typeface="Times New Roman"/>
              </a:rPr>
              <a:t>To our readers in Hong Kong:</a:t>
            </a:r>
            <a:r>
              <a:rPr lang="en-GB" dirty="0" smtClean="0">
                <a:solidFill>
                  <a:srgbClr val="000000"/>
                </a:solidFill>
                <a:ea typeface="Times New Roman"/>
                <a:cs typeface="Times New Roman"/>
              </a:rPr>
              <a:t> This publication is being distributed in Hong Kong by Sanford C. Bernstein (Hong Kong) Limited </a:t>
            </a:r>
            <a:r>
              <a:rPr lang="en-US" dirty="0" err="1" smtClean="0">
                <a:solidFill>
                  <a:srgbClr val="000000"/>
                </a:solidFill>
                <a:ea typeface="Times New Roman"/>
                <a:cs typeface="MS Gothic"/>
              </a:rPr>
              <a:t>盛博香港有限公司</a:t>
            </a:r>
            <a:r>
              <a:rPr lang="en-GB" dirty="0" smtClean="0">
                <a:solidFill>
                  <a:srgbClr val="000000"/>
                </a:solidFill>
                <a:ea typeface="Times New Roman"/>
                <a:cs typeface="Times New Roman"/>
              </a:rPr>
              <a:t>, which is licensed and regulated by the Hong Kong Securities and Futures Commission (Central Entity No. AXC846).  This publication is solely for professional investors only, as defined in the Securities and Futures Ordinance (Cap. 571).</a:t>
            </a:r>
          </a:p>
          <a:p>
            <a:pPr lvl="0">
              <a:spcAft>
                <a:spcPts val="600"/>
              </a:spcAft>
            </a:pPr>
            <a:r>
              <a:rPr lang="en-GB" b="1" dirty="0" smtClean="0">
                <a:solidFill>
                  <a:srgbClr val="000000"/>
                </a:solidFill>
                <a:ea typeface="Times New Roman"/>
                <a:cs typeface="Times New Roman"/>
              </a:rPr>
              <a:t>To our readers in Singapore:</a:t>
            </a:r>
            <a:r>
              <a:rPr lang="en-GB" dirty="0" smtClean="0">
                <a:solidFill>
                  <a:srgbClr val="000000"/>
                </a:solidFill>
                <a:ea typeface="Times New Roman"/>
                <a:cs typeface="Times New Roman"/>
              </a:rPr>
              <a:t> This publication is being distributed in Singapore by Sanford C. Bernstein, a unit of AllianceBernstein (Singapore) Ltd., only to accredited investors or institutional investors, as defined in the Securities and Futures Act (Chapter 289).  Recipients in Singapore should contact AllianceBernstein (Singapore) Ltd. in respect of matters arising from, or in connection with, this publication. AllianceBernstein (Singapore) Ltd. is a licensed entity under the Securities and Futures Act and registered with Company Registration No. 199703364C.  It is regulated by the Monetary Authority of Singapore and located at 30 Cecil Street, #28-08 Prudential Tower, Singapore 049712, +65-62304600.  The business name "Sanford C. Bernstein" is registered under business registration number 53193989L.</a:t>
            </a:r>
          </a:p>
        </p:txBody>
      </p:sp>
      <p:pic>
        <p:nvPicPr>
          <p:cNvPr id="5" name="Picture 3"/>
          <p:cNvPicPr>
            <a:picLocks noChangeAspect="1" noChangeArrowheads="1"/>
          </p:cNvPicPr>
          <p:nvPr/>
        </p:nvPicPr>
        <p:blipFill>
          <a:blip r:embed="rId3" cstate="print"/>
          <a:srcRect/>
          <a:stretch>
            <a:fillRect/>
          </a:stretch>
        </p:blipFill>
        <p:spPr bwMode="auto">
          <a:xfrm>
            <a:off x="323528" y="980728"/>
            <a:ext cx="6912768" cy="1615275"/>
          </a:xfrm>
          <a:prstGeom prst="rect">
            <a:avLst/>
          </a:prstGeom>
          <a:noFill/>
          <a:ln w="9525">
            <a:noFill/>
            <a:miter lim="800000"/>
            <a:headEnd/>
            <a:tailEnd/>
          </a:ln>
          <a:effectLst/>
        </p:spPr>
      </p:pic>
      <p:sp>
        <p:nvSpPr>
          <p:cNvPr id="6" name="Rectangle 4"/>
          <p:cNvSpPr txBox="1">
            <a:spLocks noChangeArrowheads="1"/>
          </p:cNvSpPr>
          <p:nvPr/>
        </p:nvSpPr>
        <p:spPr>
          <a:xfrm>
            <a:off x="528638" y="419100"/>
            <a:ext cx="8312150" cy="288925"/>
          </a:xfrm>
          <a:prstGeom prst="rect">
            <a:avLst/>
          </a:prstGeom>
        </p:spPr>
        <p:txBody>
          <a:bodyPr/>
          <a:lstStyle/>
          <a:p>
            <a:pPr marL="0" marR="0" lvl="0" indent="0" algn="l" defTabSz="949325" rtl="0" eaLnBrk="1" fontAlgn="base" latinLnBrk="0" hangingPunct="1">
              <a:lnSpc>
                <a:spcPct val="95000"/>
              </a:lnSpc>
              <a:spcBef>
                <a:spcPct val="0"/>
              </a:spcBef>
              <a:spcAft>
                <a:spcPct val="0"/>
              </a:spcAft>
              <a:buClrTx/>
              <a:buSzTx/>
              <a:buFontTx/>
              <a:buNone/>
              <a:tabLst/>
              <a:defRPr/>
            </a:pPr>
            <a:r>
              <a:rPr kumimoji="0" lang="en-GB" sz="2000" b="1" i="0" u="none" strike="noStrike" kern="0" cap="none" spc="0" normalizeH="0" baseline="0" noProof="0" dirty="0" smtClean="0">
                <a:ln>
                  <a:noFill/>
                </a:ln>
                <a:solidFill>
                  <a:srgbClr val="FAFAFA"/>
                </a:solidFill>
                <a:effectLst/>
                <a:uLnTx/>
                <a:uFillTx/>
                <a:latin typeface="+mj-lt"/>
                <a:ea typeface="+mj-ea"/>
                <a:cs typeface="+mj-cs"/>
              </a:rPr>
              <a:t>Disclosure Appendix – Other Disclosures</a:t>
            </a:r>
          </a:p>
        </p:txBody>
      </p:sp>
    </p:spTree>
    <p:custDataLst>
      <p:tags r:id="rId1"/>
    </p:custData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901700"/>
            <a:ext cx="8839200" cy="4431983"/>
          </a:xfrm>
          <a:prstGeom prst="rect">
            <a:avLst/>
          </a:prstGeom>
          <a:noFill/>
        </p:spPr>
        <p:txBody>
          <a:bodyPr vert="horz" rtlCol="0">
            <a:spAutoFit/>
          </a:bodyPr>
          <a:lstStyle/>
          <a:p>
            <a:pPr lvl="0">
              <a:spcAft>
                <a:spcPts val="600"/>
              </a:spcAft>
            </a:pPr>
            <a:r>
              <a:rPr lang="en-GB" dirty="0" smtClean="0">
                <a:solidFill>
                  <a:srgbClr val="000000"/>
                </a:solidFill>
                <a:ea typeface="Times New Roman"/>
                <a:cs typeface="Times New Roman"/>
              </a:rPr>
              <a:t> </a:t>
            </a:r>
            <a:r>
              <a:rPr lang="en-GB" b="1" dirty="0" smtClean="0">
                <a:solidFill>
                  <a:srgbClr val="000000"/>
                </a:solidFill>
                <a:ea typeface="Times New Roman"/>
                <a:cs typeface="Times New Roman"/>
              </a:rPr>
              <a:t>To our readers in Australia:</a:t>
            </a:r>
            <a:r>
              <a:rPr lang="en-GB" dirty="0" smtClean="0">
                <a:solidFill>
                  <a:srgbClr val="000000"/>
                </a:solidFill>
                <a:ea typeface="Times New Roman"/>
                <a:cs typeface="Times New Roman"/>
              </a:rPr>
              <a:t> Sanford C. Bernstein &amp; Co., LLC, Sanford C. Bernstein Limited and Sanford C. Bernstein (Hong Kong) Limited </a:t>
            </a:r>
            <a:r>
              <a:rPr lang="en-US" dirty="0" err="1" smtClean="0">
                <a:solidFill>
                  <a:srgbClr val="000000"/>
                </a:solidFill>
                <a:ea typeface="Times New Roman"/>
                <a:cs typeface="MS Gothic"/>
              </a:rPr>
              <a:t>盛博香港有限公司</a:t>
            </a:r>
            <a:r>
              <a:rPr lang="en-GB" dirty="0" smtClean="0">
                <a:solidFill>
                  <a:srgbClr val="000000"/>
                </a:solidFill>
                <a:ea typeface="Times New Roman"/>
                <a:cs typeface="Times New Roman"/>
              </a:rPr>
              <a:t> are exempt from the requirement to hold an Australian financial services licence under the Corporations Act 2001 in respect of the provision of the following financial services to wholesale clients:</a:t>
            </a:r>
          </a:p>
          <a:p>
            <a:pPr marL="228600" lvl="0" indent="-396000">
              <a:tabLst>
                <a:tab pos="228600" algn="l"/>
              </a:tabLst>
            </a:pPr>
            <a:r>
              <a:rPr lang="en-GB" dirty="0" smtClean="0">
                <a:solidFill>
                  <a:srgbClr val="000000"/>
                </a:solidFill>
                <a:ea typeface="Times New Roman"/>
                <a:cs typeface="Times New Roman"/>
              </a:rPr>
              <a:t>providing financial product advice;</a:t>
            </a:r>
          </a:p>
          <a:p>
            <a:pPr marL="228600" lvl="0" indent="-396000">
              <a:tabLst>
                <a:tab pos="228600" algn="l"/>
              </a:tabLst>
            </a:pPr>
            <a:r>
              <a:rPr lang="en-GB" dirty="0" smtClean="0">
                <a:solidFill>
                  <a:srgbClr val="000000"/>
                </a:solidFill>
                <a:ea typeface="Times New Roman"/>
                <a:cs typeface="Times New Roman"/>
              </a:rPr>
              <a:t>dealing in a financial product;</a:t>
            </a:r>
          </a:p>
          <a:p>
            <a:pPr marL="228600" lvl="0" indent="-396000">
              <a:tabLst>
                <a:tab pos="228600" algn="l"/>
              </a:tabLst>
            </a:pPr>
            <a:r>
              <a:rPr lang="en-GB" dirty="0" smtClean="0">
                <a:solidFill>
                  <a:srgbClr val="000000"/>
                </a:solidFill>
                <a:ea typeface="Times New Roman"/>
                <a:cs typeface="Times New Roman"/>
              </a:rPr>
              <a:t>making a market for a financial product; and</a:t>
            </a:r>
          </a:p>
          <a:p>
            <a:pPr marL="228600" lvl="0" indent="-396000">
              <a:tabLst>
                <a:tab pos="228600" algn="l"/>
              </a:tabLst>
            </a:pPr>
            <a:r>
              <a:rPr lang="en-GB" dirty="0" smtClean="0">
                <a:solidFill>
                  <a:srgbClr val="000000"/>
                </a:solidFill>
                <a:ea typeface="Times New Roman"/>
                <a:cs typeface="Times New Roman"/>
              </a:rPr>
              <a:t>providing a custodial or depository service.</a:t>
            </a:r>
          </a:p>
          <a:p>
            <a:pPr lvl="0">
              <a:spcAft>
                <a:spcPts val="600"/>
              </a:spcAft>
            </a:pPr>
            <a:endParaRPr lang="en-GB" dirty="0" smtClean="0">
              <a:solidFill>
                <a:srgbClr val="000000"/>
              </a:solidFill>
              <a:ea typeface="Times New Roman"/>
              <a:cs typeface="Times New Roman"/>
            </a:endParaRPr>
          </a:p>
          <a:p>
            <a:pPr lvl="0">
              <a:spcAft>
                <a:spcPts val="600"/>
              </a:spcAft>
            </a:pPr>
            <a:r>
              <a:rPr lang="en-GB" dirty="0" smtClean="0">
                <a:solidFill>
                  <a:srgbClr val="000000"/>
                </a:solidFill>
                <a:ea typeface="Times New Roman"/>
                <a:cs typeface="Times New Roman"/>
              </a:rPr>
              <a:t>Sanford C. Bernstein &amp; Co., LLC., Sanford C. Bernstein Limited, Sanford C. Bernstein (Hong Kong) Limited </a:t>
            </a:r>
            <a:r>
              <a:rPr lang="en-US" dirty="0" err="1" smtClean="0">
                <a:solidFill>
                  <a:srgbClr val="000000"/>
                </a:solidFill>
                <a:ea typeface="Times New Roman"/>
                <a:cs typeface="MS Gothic"/>
              </a:rPr>
              <a:t>盛博香港有限公司</a:t>
            </a:r>
            <a:r>
              <a:rPr lang="en-GB" dirty="0" smtClean="0">
                <a:solidFill>
                  <a:srgbClr val="000000"/>
                </a:solidFill>
                <a:ea typeface="Times New Roman"/>
                <a:cs typeface="Times New Roman"/>
              </a:rPr>
              <a:t> and AllianceBernstein (Singapore) Ltd. are regulated by, respectively, the Securities and Exchange Commission under U.S. laws, by the Financial Conduct Authority under U.K. laws, by the Hong Kong Securities and Futures Commission under Hong Kong laws, and by the Monetary Authority of Singapore under Singapore laws, all of which differ from Australian laws.</a:t>
            </a:r>
          </a:p>
          <a:p>
            <a:pPr lvl="0">
              <a:spcAft>
                <a:spcPts val="600"/>
              </a:spcAft>
            </a:pPr>
            <a:r>
              <a:rPr lang="en-GB" dirty="0" smtClean="0">
                <a:solidFill>
                  <a:srgbClr val="000000"/>
                </a:solidFill>
                <a:ea typeface="Times New Roman"/>
                <a:cs typeface="Times New Roman"/>
              </a:rPr>
              <a:t>One or more of the officers, directors, or employees of Sanford C. Bernstein &amp; Co., LLC, Sanford C. Bernstein Limited, Sanford C. Bernstein (Hong Kong) Limited </a:t>
            </a:r>
            <a:r>
              <a:rPr lang="en-US" dirty="0" err="1" smtClean="0">
                <a:solidFill>
                  <a:srgbClr val="000000"/>
                </a:solidFill>
                <a:ea typeface="Times New Roman"/>
                <a:cs typeface="MS Gothic"/>
              </a:rPr>
              <a:t>盛博香港有限公司</a:t>
            </a:r>
            <a:r>
              <a:rPr lang="en-GB" dirty="0" smtClean="0">
                <a:solidFill>
                  <a:srgbClr val="000000"/>
                </a:solidFill>
                <a:ea typeface="Times New Roman"/>
                <a:cs typeface="Times New Roman"/>
              </a:rPr>
              <a:t>, Sanford C. Bernstein (business registration number 53193989L) , a unit of AllianceBernstein (Singapore) Ltd. which is a licensed entity under the Securities and Futures Act and registered with Company Registration No. 199703364C, and/or their affiliates may at any time hold, increase or decrease positions in securities of any company mentioned herein.</a:t>
            </a:r>
          </a:p>
          <a:p>
            <a:pPr lvl="0">
              <a:spcAft>
                <a:spcPts val="600"/>
              </a:spcAft>
            </a:pPr>
            <a:r>
              <a:rPr lang="en-GB" dirty="0" smtClean="0">
                <a:solidFill>
                  <a:srgbClr val="000000"/>
                </a:solidFill>
                <a:ea typeface="Times New Roman"/>
                <a:cs typeface="Times New Roman"/>
              </a:rPr>
              <a:t>Bernstein or its affiliates may provide investment management or other services to the pension or profit sharing plans, or employees of any company mentioned herein, and may give advice to others as to investments in such companies. These entities may effect transactions that are similar to or different from those recommended herein.</a:t>
            </a:r>
          </a:p>
          <a:p>
            <a:pPr lvl="0">
              <a:spcAft>
                <a:spcPts val="600"/>
              </a:spcAft>
            </a:pPr>
            <a:r>
              <a:rPr lang="en-GB" dirty="0" smtClean="0">
                <a:solidFill>
                  <a:srgbClr val="000000"/>
                </a:solidFill>
                <a:ea typeface="Times New Roman"/>
                <a:cs typeface="Times New Roman"/>
              </a:rPr>
              <a:t>Bernstein Research Publications are disseminated to our customers through posting on the firm's password protected website, www.bernsteinresearch.com. Additionally, Bernstein Research Publications are available through email, postal mail and commercial research portals. If you wish to alter your current distribution method, please contact your salesperson for details.</a:t>
            </a:r>
          </a:p>
          <a:p>
            <a:pPr lvl="0">
              <a:spcAft>
                <a:spcPts val="600"/>
              </a:spcAft>
            </a:pPr>
            <a:r>
              <a:rPr lang="en-GB" dirty="0" smtClean="0">
                <a:solidFill>
                  <a:srgbClr val="000000"/>
                </a:solidFill>
                <a:ea typeface="Times New Roman"/>
                <a:cs typeface="Times New Roman"/>
              </a:rPr>
              <a:t>Bernstein and/or its affiliates do and seek to do business with companies covered in its research publications. As a result, investors should be aware that Bernstein and/or its affiliates may have a conflict of interest that could affect the objectivity of this publication. Investors should consider this publication as only a single factor in making their investment decisions.</a:t>
            </a:r>
          </a:p>
          <a:p>
            <a:pPr lvl="0">
              <a:spcAft>
                <a:spcPts val="600"/>
              </a:spcAft>
            </a:pPr>
            <a:r>
              <a:rPr lang="en-GB" dirty="0" smtClean="0">
                <a:solidFill>
                  <a:srgbClr val="000000"/>
                </a:solidFill>
                <a:ea typeface="Times New Roman"/>
                <a:cs typeface="Times New Roman"/>
              </a:rPr>
              <a:t>This publication has been published and distributed in accordance with Bernstein's policy for management of conflicts of interest in investment research, a copy of which is available from Sanford C. Bernstein &amp; Co., LLC, Director of Compliance, 1345 Avenue of the Americas, New York, N.Y. 10105, Sanford C. Bernstein Limited, Director of Compliance, 50 Berkeley Street, London W1J 8SB, United Kingdom, or Sanford C. Bernstein (Hong Kong) Limited </a:t>
            </a:r>
            <a:r>
              <a:rPr lang="en-US" dirty="0" err="1" smtClean="0">
                <a:solidFill>
                  <a:srgbClr val="000000"/>
                </a:solidFill>
                <a:ea typeface="Times New Roman"/>
                <a:cs typeface="MS Gothic"/>
              </a:rPr>
              <a:t>盛博香港有限公司</a:t>
            </a:r>
            <a:r>
              <a:rPr lang="en-GB" dirty="0" smtClean="0">
                <a:solidFill>
                  <a:srgbClr val="000000"/>
                </a:solidFill>
                <a:ea typeface="Times New Roman"/>
                <a:cs typeface="Times New Roman"/>
              </a:rPr>
              <a:t>, Director of Compliance, Suites 3206-11, 32/F, One International Finance Centre, 1 Harbour View Street, Central, Hong Kong, or Sanford C. Bernstein (business registration number 53193989L) , a unit of AllianceBernstein (Singapore) Ltd. which is a licensed entity under the Securities and Futures Act and registered with Company Registration No. 199703364C, Director of Compliance, 30 Cecil Street, #28-08 Prudential Tower, Singapore 049712.  Additional disclosures and information regarding Bernstein's business are available on our website www.bernsteinresearch.com.</a:t>
            </a:r>
          </a:p>
          <a:p>
            <a:pPr lvl="0">
              <a:spcAft>
                <a:spcPts val="600"/>
              </a:spcAft>
            </a:pPr>
            <a:r>
              <a:rPr lang="en-GB" b="1" dirty="0" smtClean="0">
                <a:solidFill>
                  <a:srgbClr val="000000"/>
                </a:solidFill>
                <a:ea typeface="Times New Roman"/>
                <a:cs typeface="Times New Roman"/>
              </a:rPr>
              <a:t>CERTIFICATIONS</a:t>
            </a:r>
          </a:p>
          <a:p>
            <a:pPr marL="228600" lvl="0" indent="-228600">
              <a:spcAft>
                <a:spcPts val="600"/>
              </a:spcAft>
              <a:tabLst>
                <a:tab pos="228600" algn="l"/>
              </a:tabLst>
            </a:pPr>
            <a:r>
              <a:rPr lang="en-GB" dirty="0" smtClean="0">
                <a:solidFill>
                  <a:srgbClr val="000000"/>
                </a:solidFill>
                <a:ea typeface="Times New Roman"/>
                <a:cs typeface="Times New Roman"/>
              </a:rPr>
              <a:t>I/(we), Claudio Aspesi, Senior Analyst(s)/Analyst(s), certify that all of the views expressed in this publication accurately reflect my/(our) personal views about any and all of the subject securities or issuers and that no part of my/(our) compensation was, is, or will be, directly or indirectly, related to the specific recommendations or views in this publication.</a:t>
            </a:r>
            <a:endParaRPr lang="en-GB" dirty="0" smtClean="0">
              <a:solidFill>
                <a:srgbClr val="000000"/>
              </a:solidFill>
            </a:endParaRPr>
          </a:p>
          <a:p>
            <a:pPr lvl="0">
              <a:spcAft>
                <a:spcPts val="600"/>
              </a:spcAft>
            </a:pPr>
            <a:endParaRPr lang="en-GB" dirty="0">
              <a:solidFill>
                <a:srgbClr val="000000"/>
              </a:solidFill>
            </a:endParaRPr>
          </a:p>
        </p:txBody>
      </p:sp>
      <p:sp>
        <p:nvSpPr>
          <p:cNvPr id="3" name="TextBox 2"/>
          <p:cNvSpPr txBox="1"/>
          <p:nvPr/>
        </p:nvSpPr>
        <p:spPr>
          <a:xfrm>
            <a:off x="179512" y="5013176"/>
            <a:ext cx="8839200" cy="1452880"/>
          </a:xfrm>
          <a:prstGeom prst="rect">
            <a:avLst/>
          </a:prstGeom>
          <a:noFill/>
        </p:spPr>
        <p:txBody>
          <a:bodyPr vert="horz" rtlCol="0">
            <a:spAutoFit/>
          </a:bodyPr>
          <a:lstStyle/>
          <a:p>
            <a:pPr>
              <a:spcAft>
                <a:spcPts val="800"/>
              </a:spcAft>
            </a:pPr>
            <a:r>
              <a:rPr lang="en-GB" dirty="0" smtClean="0">
                <a:solidFill>
                  <a:srgbClr val="000000"/>
                </a:solidFill>
                <a:ea typeface="Times New Roman"/>
                <a:cs typeface="Times New Roman"/>
              </a:rPr>
              <a:t> </a:t>
            </a:r>
          </a:p>
          <a:p>
            <a:pPr>
              <a:lnSpc>
                <a:spcPts val="700"/>
              </a:lnSpc>
              <a:spcAft>
                <a:spcPts val="600"/>
              </a:spcAft>
            </a:pPr>
            <a:r>
              <a:rPr lang="en-GB" kern="700" dirty="0" smtClean="0">
                <a:solidFill>
                  <a:srgbClr val="000000"/>
                </a:solidFill>
                <a:ea typeface="Times New Roman"/>
                <a:cs typeface="Times New Roman"/>
              </a:rPr>
              <a:t>Copyright 2014, Sanford C. Bernstein &amp; Co., LLC, Sanford C. Bernstein Limited, Sanford C. Bernstein (Hong Kong) Limited </a:t>
            </a:r>
            <a:r>
              <a:rPr lang="en-US" kern="700" dirty="0" err="1" smtClean="0">
                <a:solidFill>
                  <a:srgbClr val="000000"/>
                </a:solidFill>
                <a:ea typeface="Times New Roman"/>
                <a:cs typeface="MS Mincho"/>
              </a:rPr>
              <a:t>盛博香港有限公司</a:t>
            </a:r>
            <a:r>
              <a:rPr lang="en-GB" kern="700" dirty="0" smtClean="0">
                <a:solidFill>
                  <a:srgbClr val="000000"/>
                </a:solidFill>
                <a:ea typeface="Times New Roman"/>
                <a:cs typeface="Times New Roman"/>
              </a:rPr>
              <a:t>, and AllianceBernstein (Singapore) Ltd., subsidiaries of AllianceBernstein L.P. ~1345 Avenue of the Americas ~ NY, NY 10105 ~212/756-4400.  All rights reserved.</a:t>
            </a:r>
          </a:p>
          <a:p>
            <a:pPr>
              <a:spcAft>
                <a:spcPts val="2400"/>
              </a:spcAft>
            </a:pPr>
            <a:r>
              <a:rPr lang="en-US" dirty="0" smtClean="0">
                <a:solidFill>
                  <a:srgbClr val="000000"/>
                </a:solidFill>
                <a:ea typeface="Times New Roman"/>
                <a:cs typeface="Times New Roman"/>
              </a:rPr>
              <a:t>This publication is not directed to, or intended for distribution to or use by, any person or entity who is a citizen or resident of, or located in any locality, state, country or other jurisdiction where such distribution, publication, availability or use would be contrary to law or regulation or which would subject Bernstein or any of their subsidiaries or affiliates to any registration or licensing requirement within such jurisdiction. This publication is based upon public sources we believe to be reliable, but no representation is made by us that the publication is accurate or complete. We do not undertake to advise you of any change in the reported information or in the opinions herein. This publication was prepared and issued by Bernstein for distribution to eligible counterparties or professional clients. This publication is not an offer to buy or sell any security, and it does not constitute investment, legal or tax advice. The investments referred to herein may not be suitable for you. Investors must make their own investment decisions in consultation with their professional advisors in light of their specific circumstances. The value of investments may fluctuate, and investments that are denominated in foreign currencies may fluctuate in value as a result of exposure to exchange rate movements. Information about past performance of an investment is not necessarily a guide to, indicator of, or assurance of, future performance.</a:t>
            </a:r>
            <a:endParaRPr lang="en-GB" dirty="0">
              <a:solidFill>
                <a:srgbClr val="000000"/>
              </a:solidFill>
              <a:ea typeface="Times New Roman"/>
              <a:cs typeface="Times New Roman"/>
            </a:endParaRPr>
          </a:p>
        </p:txBody>
      </p:sp>
      <p:sp>
        <p:nvSpPr>
          <p:cNvPr id="4" name="Rectangle 4"/>
          <p:cNvSpPr txBox="1">
            <a:spLocks noChangeArrowheads="1"/>
          </p:cNvSpPr>
          <p:nvPr/>
        </p:nvSpPr>
        <p:spPr>
          <a:xfrm>
            <a:off x="528638" y="419100"/>
            <a:ext cx="8312150" cy="288925"/>
          </a:xfrm>
          <a:prstGeom prst="rect">
            <a:avLst/>
          </a:prstGeom>
        </p:spPr>
        <p:txBody>
          <a:bodyPr/>
          <a:lstStyle/>
          <a:p>
            <a:pPr marL="0" marR="0" lvl="0" indent="0" algn="l" defTabSz="949325" rtl="0" eaLnBrk="1" fontAlgn="base" latinLnBrk="0" hangingPunct="1">
              <a:lnSpc>
                <a:spcPct val="95000"/>
              </a:lnSpc>
              <a:spcBef>
                <a:spcPct val="0"/>
              </a:spcBef>
              <a:spcAft>
                <a:spcPct val="0"/>
              </a:spcAft>
              <a:buClrTx/>
              <a:buSzTx/>
              <a:buFontTx/>
              <a:buNone/>
              <a:tabLst/>
              <a:defRPr/>
            </a:pPr>
            <a:r>
              <a:rPr kumimoji="0" lang="en-GB" sz="2000" b="1" i="0" u="none" strike="noStrike" kern="0" cap="none" spc="0" normalizeH="0" baseline="0" noProof="0" dirty="0" smtClean="0">
                <a:ln>
                  <a:noFill/>
                </a:ln>
                <a:solidFill>
                  <a:srgbClr val="FAFAFA"/>
                </a:solidFill>
                <a:effectLst/>
                <a:uLnTx/>
                <a:uFillTx/>
                <a:latin typeface="+mj-lt"/>
                <a:ea typeface="+mj-ea"/>
                <a:cs typeface="+mj-cs"/>
              </a:rPr>
              <a:t>Disclosure Appendix – Other Disclosures</a:t>
            </a:r>
            <a:r>
              <a:rPr kumimoji="0" lang="en-GB" sz="2000" b="1" i="0" u="none" strike="noStrike" kern="0" cap="none" spc="0" normalizeH="0" noProof="0" dirty="0" smtClean="0">
                <a:ln>
                  <a:noFill/>
                </a:ln>
                <a:solidFill>
                  <a:srgbClr val="FAFAFA"/>
                </a:solidFill>
                <a:effectLst/>
                <a:uLnTx/>
                <a:uFillTx/>
                <a:latin typeface="+mj-lt"/>
                <a:ea typeface="+mj-ea"/>
                <a:cs typeface="+mj-cs"/>
              </a:rPr>
              <a:t> &amp; </a:t>
            </a:r>
            <a:r>
              <a:rPr kumimoji="0" lang="en-GB" sz="2000" b="1" i="0" u="none" strike="noStrike" kern="0" cap="none" spc="0" normalizeH="0" baseline="0" noProof="0" dirty="0" smtClean="0">
                <a:ln>
                  <a:noFill/>
                </a:ln>
                <a:solidFill>
                  <a:srgbClr val="FAFAFA"/>
                </a:solidFill>
                <a:effectLst/>
                <a:uLnTx/>
                <a:uFillTx/>
                <a:latin typeface="+mj-lt"/>
                <a:ea typeface="+mj-ea"/>
                <a:cs typeface="+mj-cs"/>
              </a:rPr>
              <a:t>Certifications</a:t>
            </a:r>
          </a:p>
        </p:txBody>
      </p:sp>
      <p:pic>
        <p:nvPicPr>
          <p:cNvPr id="6" name="Picture 5"/>
          <p:cNvPicPr>
            <a:picLocks noChangeAspect="1"/>
          </p:cNvPicPr>
          <p:nvPr/>
        </p:nvPicPr>
        <p:blipFill>
          <a:blip r:embed="rId3"/>
          <a:stretch>
            <a:fillRect/>
          </a:stretch>
        </p:blipFill>
        <p:spPr>
          <a:xfrm>
            <a:off x="6732240" y="6575063"/>
            <a:ext cx="813445" cy="282937"/>
          </a:xfrm>
          <a:prstGeom prst="rect">
            <a:avLst/>
          </a:prstGeom>
        </p:spPr>
      </p:pic>
    </p:spTree>
    <p:custDataLst>
      <p:tags r:id="rId1"/>
    </p:custData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idx="4294967295"/>
          </p:nvPr>
        </p:nvSpPr>
        <p:spPr>
          <a:xfrm>
            <a:off x="529175" y="412175"/>
            <a:ext cx="8311395" cy="292388"/>
          </a:xfrm>
          <a:prstGeom prst="rect">
            <a:avLst/>
          </a:prstGeom>
          <a:noFill/>
          <a:ln w="9525" algn="ctr">
            <a:noFill/>
            <a:miter lim="800000"/>
            <a:headEnd/>
            <a:tailEnd/>
          </a:ln>
          <a:effectLst/>
        </p:spPr>
        <p:txBody>
          <a:bodyPr vert="horz" wrap="square" lIns="0" tIns="0" rIns="0" bIns="0" numCol="1" anchor="b" anchorCtr="0" compatLnSpc="1">
            <a:prstTxWarp prst="textNoShape">
              <a:avLst/>
            </a:prstTxWarp>
            <a:spAutoFit/>
          </a:bodyPr>
          <a:lstStyle/>
          <a:p>
            <a:r>
              <a:rPr lang="en-GB" dirty="0" smtClean="0"/>
              <a:t>European Media Team</a:t>
            </a:r>
          </a:p>
        </p:txBody>
      </p:sp>
      <p:sp>
        <p:nvSpPr>
          <p:cNvPr id="4099" name="Rectangle 3"/>
          <p:cNvSpPr>
            <a:spLocks noChangeArrowheads="1"/>
          </p:cNvSpPr>
          <p:nvPr/>
        </p:nvSpPr>
        <p:spPr bwMode="auto">
          <a:xfrm>
            <a:off x="0" y="1208088"/>
            <a:ext cx="9144000" cy="4346575"/>
          </a:xfrm>
          <a:prstGeom prst="rect">
            <a:avLst/>
          </a:prstGeom>
          <a:noFill/>
          <a:ln w="9525">
            <a:noFill/>
            <a:miter lim="800000"/>
            <a:headEnd/>
            <a:tailEnd/>
          </a:ln>
        </p:spPr>
        <p:txBody>
          <a:bodyPr>
            <a:spAutoFit/>
          </a:bodyPr>
          <a:lstStyle/>
          <a:p>
            <a:pPr marL="182563" eaLnBrk="0" hangingPunct="0">
              <a:spcBef>
                <a:spcPct val="0"/>
              </a:spcBef>
              <a:buClrTx/>
              <a:buFontTx/>
              <a:buNone/>
            </a:pPr>
            <a:r>
              <a:rPr lang="en-GB" sz="1400" b="1" dirty="0">
                <a:solidFill>
                  <a:srgbClr val="000000"/>
                </a:solidFill>
              </a:rPr>
              <a:t>Biography</a:t>
            </a:r>
            <a:br>
              <a:rPr lang="en-GB" sz="1400" b="1" dirty="0">
                <a:solidFill>
                  <a:srgbClr val="000000"/>
                </a:solidFill>
              </a:rPr>
            </a:br>
            <a:r>
              <a:rPr lang="en-GB" sz="1400" dirty="0">
                <a:solidFill>
                  <a:srgbClr val="000000"/>
                </a:solidFill>
              </a:rPr>
              <a:t/>
            </a:r>
            <a:br>
              <a:rPr lang="en-GB" sz="1400" dirty="0">
                <a:solidFill>
                  <a:srgbClr val="000000"/>
                </a:solidFill>
              </a:rPr>
            </a:br>
            <a:r>
              <a:rPr lang="en-GB" sz="1400" dirty="0">
                <a:solidFill>
                  <a:srgbClr val="000000"/>
                </a:solidFill>
              </a:rPr>
              <a:t>Claudio Aspesi, Senior Research Analyst, joined </a:t>
            </a:r>
            <a:r>
              <a:rPr lang="en-US" sz="1400" dirty="0">
                <a:solidFill>
                  <a:srgbClr val="000000"/>
                </a:solidFill>
              </a:rPr>
              <a:t>Sanford C. Bernstein in 2004 covering European Media Stocks.  Previously he was Global Senior Vice President of Strategy at EMI Music and was responsible for defining EMI’s business model as the music industry entered the digital age.  Before joining EMI in 2002, Claudio was a member of the executive team at </a:t>
            </a:r>
            <a:r>
              <a:rPr lang="en-US" sz="1400" dirty="0" err="1">
                <a:solidFill>
                  <a:srgbClr val="000000"/>
                </a:solidFill>
              </a:rPr>
              <a:t>Airclic</a:t>
            </a:r>
            <a:r>
              <a:rPr lang="en-US" sz="1400" dirty="0">
                <a:solidFill>
                  <a:srgbClr val="000000"/>
                </a:solidFill>
              </a:rPr>
              <a:t>, an Internet infrastructure company and, prior to that, a Principal at McKinsey and Co., working with many leading media and entertainment companies. Claudio graduated with highest honors from </a:t>
            </a:r>
            <a:r>
              <a:rPr lang="en-US" sz="1400" dirty="0" err="1">
                <a:solidFill>
                  <a:srgbClr val="000000"/>
                </a:solidFill>
              </a:rPr>
              <a:t>Universita</a:t>
            </a:r>
            <a:r>
              <a:rPr lang="en-US" sz="1400" dirty="0">
                <a:solidFill>
                  <a:srgbClr val="000000"/>
                </a:solidFill>
              </a:rPr>
              <a:t>’ Luigi </a:t>
            </a:r>
            <a:r>
              <a:rPr lang="en-US" sz="1400" dirty="0" err="1">
                <a:solidFill>
                  <a:srgbClr val="000000"/>
                </a:solidFill>
              </a:rPr>
              <a:t>Bocconi</a:t>
            </a:r>
            <a:r>
              <a:rPr lang="en-US" sz="1400" dirty="0">
                <a:solidFill>
                  <a:srgbClr val="000000"/>
                </a:solidFill>
              </a:rPr>
              <a:t>, Milan with a </a:t>
            </a:r>
            <a:r>
              <a:rPr lang="en-US" sz="1400" dirty="0" err="1">
                <a:solidFill>
                  <a:srgbClr val="000000"/>
                </a:solidFill>
              </a:rPr>
              <a:t>Laurea</a:t>
            </a:r>
            <a:r>
              <a:rPr lang="en-US" sz="1400" dirty="0">
                <a:solidFill>
                  <a:srgbClr val="000000"/>
                </a:solidFill>
              </a:rPr>
              <a:t> in </a:t>
            </a:r>
            <a:r>
              <a:rPr lang="en-US" sz="1400" dirty="0" err="1">
                <a:solidFill>
                  <a:srgbClr val="000000"/>
                </a:solidFill>
              </a:rPr>
              <a:t>Economia</a:t>
            </a:r>
            <a:r>
              <a:rPr lang="en-US" sz="1400" dirty="0">
                <a:solidFill>
                  <a:srgbClr val="000000"/>
                </a:solidFill>
              </a:rPr>
              <a:t> </a:t>
            </a:r>
            <a:r>
              <a:rPr lang="en-US" sz="1400" dirty="0" err="1">
                <a:solidFill>
                  <a:srgbClr val="000000"/>
                </a:solidFill>
              </a:rPr>
              <a:t>Aziendale</a:t>
            </a:r>
            <a:r>
              <a:rPr lang="en-US" sz="1400" dirty="0">
                <a:solidFill>
                  <a:srgbClr val="000000"/>
                </a:solidFill>
              </a:rPr>
              <a:t>.</a:t>
            </a:r>
            <a:endParaRPr lang="en-GB" sz="1400" dirty="0">
              <a:solidFill>
                <a:srgbClr val="000000"/>
              </a:solidFill>
            </a:endParaRPr>
          </a:p>
          <a:p>
            <a:pPr marL="182563" eaLnBrk="0" hangingPunct="0">
              <a:spcBef>
                <a:spcPct val="0"/>
              </a:spcBef>
              <a:buClrTx/>
              <a:buFontTx/>
              <a:buNone/>
            </a:pPr>
            <a:r>
              <a:rPr lang="en-GB" sz="1400" dirty="0">
                <a:solidFill>
                  <a:srgbClr val="000000"/>
                </a:solidFill>
              </a:rPr>
              <a:t/>
            </a:r>
            <a:br>
              <a:rPr lang="en-GB" sz="1400" dirty="0">
                <a:solidFill>
                  <a:srgbClr val="000000"/>
                </a:solidFill>
              </a:rPr>
            </a:br>
            <a:endParaRPr lang="en-GB" sz="1400" dirty="0">
              <a:solidFill>
                <a:srgbClr val="000000"/>
              </a:solidFill>
            </a:endParaRPr>
          </a:p>
          <a:p>
            <a:pPr marL="182563" eaLnBrk="0" hangingPunct="0">
              <a:spcBef>
                <a:spcPct val="0"/>
              </a:spcBef>
              <a:buClrTx/>
              <a:buFontTx/>
              <a:buNone/>
            </a:pPr>
            <a:r>
              <a:rPr lang="en-GB" sz="1400" b="1" dirty="0">
                <a:solidFill>
                  <a:srgbClr val="000000"/>
                </a:solidFill>
              </a:rPr>
              <a:t>Contact Information</a:t>
            </a:r>
            <a:r>
              <a:rPr lang="en-GB" sz="1400" dirty="0">
                <a:solidFill>
                  <a:srgbClr val="000000"/>
                </a:solidFill>
              </a:rPr>
              <a:t/>
            </a:r>
            <a:br>
              <a:rPr lang="en-GB" sz="1400" dirty="0">
                <a:solidFill>
                  <a:srgbClr val="000000"/>
                </a:solidFill>
              </a:rPr>
            </a:br>
            <a:r>
              <a:rPr lang="en-GB" sz="1400" dirty="0">
                <a:solidFill>
                  <a:srgbClr val="000000"/>
                </a:solidFill>
              </a:rPr>
              <a:t>Claudio Aspesi</a:t>
            </a:r>
            <a:br>
              <a:rPr lang="en-GB" sz="1400" dirty="0">
                <a:solidFill>
                  <a:srgbClr val="000000"/>
                </a:solidFill>
              </a:rPr>
            </a:br>
            <a:r>
              <a:rPr lang="en-GB" sz="1400" dirty="0">
                <a:solidFill>
                  <a:srgbClr val="000000"/>
                </a:solidFill>
              </a:rPr>
              <a:t>Sanford C. Bernstein</a:t>
            </a:r>
            <a:br>
              <a:rPr lang="en-GB" sz="1400" dirty="0">
                <a:solidFill>
                  <a:srgbClr val="000000"/>
                </a:solidFill>
              </a:rPr>
            </a:br>
            <a:r>
              <a:rPr lang="en-GB" sz="1400" dirty="0" smtClean="0">
                <a:solidFill>
                  <a:srgbClr val="000000"/>
                </a:solidFill>
              </a:rPr>
              <a:t>50 Berkeley Street</a:t>
            </a:r>
            <a:r>
              <a:rPr lang="en-GB" sz="1400" dirty="0">
                <a:solidFill>
                  <a:srgbClr val="000000"/>
                </a:solidFill>
              </a:rPr>
              <a:t/>
            </a:r>
            <a:br>
              <a:rPr lang="en-GB" sz="1400" dirty="0">
                <a:solidFill>
                  <a:srgbClr val="000000"/>
                </a:solidFill>
              </a:rPr>
            </a:br>
            <a:r>
              <a:rPr lang="en-GB" sz="1400" dirty="0">
                <a:solidFill>
                  <a:srgbClr val="000000"/>
                </a:solidFill>
              </a:rPr>
              <a:t>London W1J 8SB</a:t>
            </a:r>
            <a:br>
              <a:rPr lang="en-GB" sz="1400" dirty="0">
                <a:solidFill>
                  <a:srgbClr val="000000"/>
                </a:solidFill>
              </a:rPr>
            </a:br>
            <a:r>
              <a:rPr lang="en-GB" sz="1400" dirty="0">
                <a:solidFill>
                  <a:srgbClr val="000000"/>
                </a:solidFill>
              </a:rPr>
              <a:t>Tel: (44) 20 7170 5064</a:t>
            </a:r>
            <a:br>
              <a:rPr lang="en-GB" sz="1400" dirty="0">
                <a:solidFill>
                  <a:srgbClr val="000000"/>
                </a:solidFill>
              </a:rPr>
            </a:br>
            <a:r>
              <a:rPr lang="en-GB" sz="1400" dirty="0">
                <a:solidFill>
                  <a:srgbClr val="000000"/>
                </a:solidFill>
              </a:rPr>
              <a:t>Fax: (44) 20 7106 9284</a:t>
            </a:r>
          </a:p>
          <a:p>
            <a:pPr marL="182563" eaLnBrk="0" hangingPunct="0">
              <a:spcBef>
                <a:spcPct val="0"/>
              </a:spcBef>
              <a:buClrTx/>
              <a:buFontTx/>
              <a:buNone/>
            </a:pPr>
            <a:r>
              <a:rPr lang="en-GB" sz="1400" dirty="0">
                <a:solidFill>
                  <a:srgbClr val="000000"/>
                </a:solidFill>
              </a:rPr>
              <a:t>E-mail: claudio.aspesi@bernstein.com </a:t>
            </a:r>
            <a:br>
              <a:rPr lang="en-GB" sz="1400" dirty="0">
                <a:solidFill>
                  <a:srgbClr val="000000"/>
                </a:solidFill>
              </a:rPr>
            </a:br>
            <a:endParaRPr lang="en-GB" sz="1400" dirty="0">
              <a:solidFill>
                <a:srgbClr val="000000"/>
              </a:solidFill>
            </a:endParaRPr>
          </a:p>
        </p:txBody>
      </p:sp>
    </p:spTree>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51520" y="1268760"/>
            <a:ext cx="8640960" cy="5219891"/>
          </a:xfrm>
          <a:prstGeom prst="rect">
            <a:avLst/>
          </a:prstGeom>
        </p:spPr>
        <p:txBody>
          <a:bodyPr/>
          <a:lstStyle/>
          <a:p>
            <a:r>
              <a:rPr lang="en-GB" sz="3200" dirty="0" smtClean="0"/>
              <a:t>Perhaps 10 to 20% of all peer-reviewed articles are published in OA</a:t>
            </a:r>
          </a:p>
          <a:p>
            <a:r>
              <a:rPr lang="en-GB" sz="3200" dirty="0" smtClean="0"/>
              <a:t>Almost 10,000 journals listed in the DOAJ</a:t>
            </a:r>
          </a:p>
          <a:p>
            <a:r>
              <a:rPr lang="en-GB" sz="3200" dirty="0" smtClean="0"/>
              <a:t>A flurry of announcements in the past in 2012-13 (Finch Report in the UK, Horizon 2020, White House Dissemination Initiative)</a:t>
            </a:r>
          </a:p>
          <a:p>
            <a:pPr>
              <a:buNone/>
            </a:pPr>
            <a:r>
              <a:rPr lang="en-GB" sz="3200" dirty="0" smtClean="0"/>
              <a:t>                                BUT...</a:t>
            </a:r>
          </a:p>
        </p:txBody>
      </p:sp>
      <p:sp>
        <p:nvSpPr>
          <p:cNvPr id="4" name="Rectangle 2"/>
          <p:cNvSpPr txBox="1">
            <a:spLocks noChangeArrowheads="1"/>
          </p:cNvSpPr>
          <p:nvPr/>
        </p:nvSpPr>
        <p:spPr bwMode="auto">
          <a:xfrm>
            <a:off x="529175" y="236743"/>
            <a:ext cx="8311395" cy="467820"/>
          </a:xfrm>
          <a:prstGeom prst="rect">
            <a:avLst/>
          </a:prstGeom>
          <a:noFill/>
          <a:ln w="9525" algn="ctr">
            <a:noFill/>
            <a:miter lim="800000"/>
            <a:headEnd/>
            <a:tailEnd/>
          </a:ln>
          <a:effectLst/>
        </p:spPr>
        <p:txBody>
          <a:bodyPr vert="horz" wrap="square" lIns="0" tIns="0" rIns="0" bIns="0" numCol="1" anchor="b" anchorCtr="0" compatLnSpc="1">
            <a:prstTxWarp prst="textNoShape">
              <a:avLst/>
            </a:prstTxWarp>
            <a:spAutoFit/>
          </a:bodyPr>
          <a:lstStyle/>
          <a:p>
            <a:pPr marL="0" marR="0" lvl="0" indent="0" algn="l" defTabSz="949325" rtl="0" eaLnBrk="1" fontAlgn="base" latinLnBrk="0" hangingPunct="1">
              <a:lnSpc>
                <a:spcPct val="95000"/>
              </a:lnSpc>
              <a:spcBef>
                <a:spcPct val="0"/>
              </a:spcBef>
              <a:spcAft>
                <a:spcPct val="0"/>
              </a:spcAft>
              <a:buClrTx/>
              <a:buSzTx/>
              <a:buFontTx/>
              <a:buNone/>
              <a:tabLst/>
              <a:defRPr/>
            </a:pPr>
            <a:r>
              <a:rPr kumimoji="0" lang="en-GB" sz="3200" b="1" i="0" u="none" strike="noStrike" kern="0" cap="none" spc="0" normalizeH="0" baseline="0" noProof="0" dirty="0" smtClean="0">
                <a:ln>
                  <a:noFill/>
                </a:ln>
                <a:solidFill>
                  <a:srgbClr val="FAFAFA"/>
                </a:solidFill>
                <a:effectLst/>
                <a:uLnTx/>
                <a:uFillTx/>
                <a:latin typeface="+mj-lt"/>
                <a:ea typeface="+mj-ea"/>
                <a:cs typeface="+mj-cs"/>
              </a:rPr>
              <a:t>The Facts</a:t>
            </a:r>
          </a:p>
        </p:txBody>
      </p:sp>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51520" y="1268760"/>
            <a:ext cx="8640960" cy="984885"/>
          </a:xfrm>
          <a:prstGeom prst="rect">
            <a:avLst/>
          </a:prstGeom>
        </p:spPr>
        <p:txBody>
          <a:bodyPr/>
          <a:lstStyle/>
          <a:p>
            <a:r>
              <a:rPr lang="en-GB" sz="3200" dirty="0" smtClean="0"/>
              <a:t>Reed Elsevier and Wiley’s share prices are doing well</a:t>
            </a:r>
          </a:p>
        </p:txBody>
      </p:sp>
      <p:sp>
        <p:nvSpPr>
          <p:cNvPr id="5" name="Rectangle 2"/>
          <p:cNvSpPr txBox="1">
            <a:spLocks noChangeArrowheads="1"/>
          </p:cNvSpPr>
          <p:nvPr/>
        </p:nvSpPr>
        <p:spPr bwMode="auto">
          <a:xfrm>
            <a:off x="529175" y="236743"/>
            <a:ext cx="8311395" cy="467820"/>
          </a:xfrm>
          <a:prstGeom prst="rect">
            <a:avLst/>
          </a:prstGeom>
          <a:noFill/>
          <a:ln w="9525" algn="ctr">
            <a:noFill/>
            <a:miter lim="800000"/>
            <a:headEnd/>
            <a:tailEnd/>
          </a:ln>
          <a:effectLst/>
        </p:spPr>
        <p:txBody>
          <a:bodyPr vert="horz" wrap="square" lIns="0" tIns="0" rIns="0" bIns="0" numCol="1" anchor="b" anchorCtr="0" compatLnSpc="1">
            <a:prstTxWarp prst="textNoShape">
              <a:avLst/>
            </a:prstTxWarp>
            <a:spAutoFit/>
          </a:bodyPr>
          <a:lstStyle/>
          <a:p>
            <a:pPr marL="0" marR="0" lvl="0" indent="0" algn="l" defTabSz="949325" rtl="0" eaLnBrk="1" fontAlgn="base" latinLnBrk="0" hangingPunct="1">
              <a:lnSpc>
                <a:spcPct val="95000"/>
              </a:lnSpc>
              <a:spcBef>
                <a:spcPct val="0"/>
              </a:spcBef>
              <a:spcAft>
                <a:spcPct val="0"/>
              </a:spcAft>
              <a:buClrTx/>
              <a:buSzTx/>
              <a:buFontTx/>
              <a:buNone/>
              <a:tabLst/>
              <a:defRPr/>
            </a:pPr>
            <a:r>
              <a:rPr kumimoji="0" lang="en-GB" sz="3200" b="1" i="0" u="none" strike="noStrike" kern="0" cap="none" spc="0" normalizeH="0" baseline="0" noProof="0" dirty="0" smtClean="0">
                <a:ln>
                  <a:noFill/>
                </a:ln>
                <a:solidFill>
                  <a:srgbClr val="FAFAFA"/>
                </a:solidFill>
                <a:effectLst/>
                <a:uLnTx/>
                <a:uFillTx/>
                <a:latin typeface="+mj-lt"/>
                <a:ea typeface="+mj-ea"/>
                <a:cs typeface="+mj-cs"/>
              </a:rPr>
              <a:t>The Facts (cont’d)</a:t>
            </a:r>
          </a:p>
        </p:txBody>
      </p:sp>
      <p:pic>
        <p:nvPicPr>
          <p:cNvPr id="1027" name="Picture 3"/>
          <p:cNvPicPr>
            <a:picLocks noChangeAspect="1" noChangeArrowheads="1"/>
          </p:cNvPicPr>
          <p:nvPr/>
        </p:nvPicPr>
        <p:blipFill>
          <a:blip r:embed="rId2" cstate="print"/>
          <a:srcRect/>
          <a:stretch>
            <a:fillRect/>
          </a:stretch>
        </p:blipFill>
        <p:spPr bwMode="auto">
          <a:xfrm>
            <a:off x="467544" y="2348880"/>
            <a:ext cx="3838575" cy="3959225"/>
          </a:xfrm>
          <a:prstGeom prst="rect">
            <a:avLst/>
          </a:prstGeom>
          <a:noFill/>
          <a:ln w="9525">
            <a:noFill/>
            <a:miter lim="800000"/>
            <a:headEnd/>
            <a:tailEnd/>
          </a:ln>
          <a:effectLst/>
        </p:spPr>
      </p:pic>
      <p:pic>
        <p:nvPicPr>
          <p:cNvPr id="1029" name="Picture 5">
            <a:hlinkClick r:id="rId3" action="ppaction://hlinkfile" tooltip="\\\\ACNTLON011\\DEPT\\LON_SSRES\\EU Media_EV WACC.xlsx#'REL'!'Chart 2'#15/09/2014 16:19:00#"/>
          </p:cNvPr>
          <p:cNvPicPr>
            <a:picLocks noChangeAspect="1" noChangeArrowheads="1"/>
          </p:cNvPicPr>
          <p:nvPr/>
        </p:nvPicPr>
        <p:blipFill>
          <a:blip r:embed="rId4" cstate="print"/>
          <a:srcRect/>
          <a:stretch>
            <a:fillRect/>
          </a:stretch>
        </p:blipFill>
        <p:spPr bwMode="auto">
          <a:xfrm>
            <a:off x="4788024" y="2276872"/>
            <a:ext cx="3851888" cy="3972411"/>
          </a:xfrm>
          <a:prstGeom prst="rect">
            <a:avLst/>
          </a:prstGeom>
          <a:noFill/>
          <a:ln w="9525">
            <a:noFill/>
            <a:miter lim="800000"/>
            <a:headEnd/>
            <a:tailEnd/>
          </a:ln>
          <a:effectLst/>
        </p:spPr>
      </p:pic>
      <p:sp>
        <p:nvSpPr>
          <p:cNvPr id="6" name="TextBox 5"/>
          <p:cNvSpPr txBox="1"/>
          <p:nvPr/>
        </p:nvSpPr>
        <p:spPr>
          <a:xfrm>
            <a:off x="179512" y="6381328"/>
            <a:ext cx="5112568" cy="215444"/>
          </a:xfrm>
          <a:prstGeom prst="rect">
            <a:avLst/>
          </a:prstGeom>
          <a:noFill/>
        </p:spPr>
        <p:txBody>
          <a:bodyPr wrap="square" rtlCol="0">
            <a:spAutoFit/>
          </a:bodyPr>
          <a:lstStyle/>
          <a:p>
            <a:r>
              <a:rPr lang="en-GB" dirty="0" smtClean="0"/>
              <a:t>Source: Bloomberg and Bernstein analysis</a:t>
            </a:r>
            <a:endParaRPr lang="en-GB" dirty="0"/>
          </a:p>
        </p:txBody>
      </p:sp>
    </p:spTree>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51520" y="1268760"/>
            <a:ext cx="8640960" cy="4525963"/>
          </a:xfrm>
          <a:prstGeom prst="rect">
            <a:avLst/>
          </a:prstGeom>
        </p:spPr>
        <p:txBody>
          <a:bodyPr>
            <a:noAutofit/>
          </a:bodyPr>
          <a:lstStyle/>
          <a:p>
            <a:r>
              <a:rPr lang="en-GB" sz="3200" dirty="0" smtClean="0"/>
              <a:t>Subscription publishing seems in great health</a:t>
            </a:r>
          </a:p>
          <a:p>
            <a:pPr lvl="1"/>
            <a:r>
              <a:rPr lang="en-GB" sz="2400" dirty="0" smtClean="0"/>
              <a:t>Elsevier reported faster revenue growth in 1H 2014 “</a:t>
            </a:r>
            <a:r>
              <a:rPr lang="en-GB" sz="2400" i="1" dirty="0" smtClean="0"/>
              <a:t>In </a:t>
            </a:r>
            <a:r>
              <a:rPr lang="en-GB" sz="2400" i="1" dirty="0"/>
              <a:t>primary research, growth in article submissions and usage remained strong. Subscription revenue growth improved by around half a percentage </a:t>
            </a:r>
            <a:r>
              <a:rPr lang="en-GB" sz="2400" i="1" dirty="0" smtClean="0"/>
              <a:t>point</a:t>
            </a:r>
            <a:r>
              <a:rPr lang="en-GB" sz="2400" i="1" dirty="0"/>
              <a:t>, driven by increased volume and new </a:t>
            </a:r>
            <a:r>
              <a:rPr lang="en-GB" sz="2400" i="1" dirty="0" smtClean="0"/>
              <a:t>sales” </a:t>
            </a:r>
          </a:p>
          <a:p>
            <a:pPr lvl="1"/>
            <a:r>
              <a:rPr lang="en-GB" sz="2400" dirty="0" smtClean="0"/>
              <a:t>Wiley is still growing adequately “</a:t>
            </a:r>
            <a:r>
              <a:rPr lang="en-GB" sz="2400" b="1" i="1" dirty="0" smtClean="0"/>
              <a:t>Calendar Year 2014 Journal Subscriptions:   </a:t>
            </a:r>
            <a:r>
              <a:rPr lang="en-GB" sz="2400" i="1" dirty="0" smtClean="0"/>
              <a:t>At the end of April, calendar year 2014 journal subscriptions were up 2% on a constant currency basis, with 96% of targeted business closed for the 2014 volume year”</a:t>
            </a:r>
            <a:endParaRPr lang="en-GB" sz="2400" dirty="0" smtClean="0"/>
          </a:p>
          <a:p>
            <a:pPr lvl="1"/>
            <a:endParaRPr lang="en-GB" sz="3200" dirty="0" smtClean="0"/>
          </a:p>
        </p:txBody>
      </p:sp>
      <p:sp>
        <p:nvSpPr>
          <p:cNvPr id="5" name="Rectangle 2"/>
          <p:cNvSpPr txBox="1">
            <a:spLocks noChangeArrowheads="1"/>
          </p:cNvSpPr>
          <p:nvPr/>
        </p:nvSpPr>
        <p:spPr bwMode="auto">
          <a:xfrm>
            <a:off x="529175" y="236743"/>
            <a:ext cx="8311395" cy="467820"/>
          </a:xfrm>
          <a:prstGeom prst="rect">
            <a:avLst/>
          </a:prstGeom>
          <a:noFill/>
          <a:ln w="9525" algn="ctr">
            <a:noFill/>
            <a:miter lim="800000"/>
            <a:headEnd/>
            <a:tailEnd/>
          </a:ln>
          <a:effectLst/>
        </p:spPr>
        <p:txBody>
          <a:bodyPr vert="horz" wrap="square" lIns="0" tIns="0" rIns="0" bIns="0" numCol="1" anchor="b" anchorCtr="0" compatLnSpc="1">
            <a:prstTxWarp prst="textNoShape">
              <a:avLst/>
            </a:prstTxWarp>
            <a:spAutoFit/>
          </a:bodyPr>
          <a:lstStyle/>
          <a:p>
            <a:pPr marL="0" marR="0" lvl="0" indent="0" algn="l" defTabSz="949325" rtl="0" eaLnBrk="1" fontAlgn="base" latinLnBrk="0" hangingPunct="1">
              <a:lnSpc>
                <a:spcPct val="95000"/>
              </a:lnSpc>
              <a:spcBef>
                <a:spcPct val="0"/>
              </a:spcBef>
              <a:spcAft>
                <a:spcPct val="0"/>
              </a:spcAft>
              <a:buClrTx/>
              <a:buSzTx/>
              <a:buFontTx/>
              <a:buNone/>
              <a:tabLst/>
              <a:defRPr/>
            </a:pPr>
            <a:r>
              <a:rPr kumimoji="0" lang="en-GB" sz="3200" b="1" i="0" u="none" strike="noStrike" kern="0" cap="none" spc="0" normalizeH="0" baseline="0" noProof="0" dirty="0" smtClean="0">
                <a:ln>
                  <a:noFill/>
                </a:ln>
                <a:solidFill>
                  <a:srgbClr val="FAFAFA"/>
                </a:solidFill>
                <a:effectLst/>
                <a:uLnTx/>
                <a:uFillTx/>
                <a:latin typeface="+mj-lt"/>
                <a:ea typeface="+mj-ea"/>
                <a:cs typeface="+mj-cs"/>
              </a:rPr>
              <a:t>The Facts (cont’d)</a:t>
            </a:r>
          </a:p>
        </p:txBody>
      </p:sp>
    </p:spTree>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51520" y="1124744"/>
            <a:ext cx="8640960" cy="1079897"/>
          </a:xfrm>
          <a:prstGeom prst="rect">
            <a:avLst/>
          </a:prstGeom>
        </p:spPr>
        <p:txBody>
          <a:bodyPr/>
          <a:lstStyle/>
          <a:p>
            <a:r>
              <a:rPr lang="en-GB" sz="3200" dirty="0" smtClean="0"/>
              <a:t>Full Gold OA is a major threat to the economics of subscription publishers...</a:t>
            </a:r>
          </a:p>
          <a:p>
            <a:endParaRPr lang="en-GB" sz="3200" dirty="0"/>
          </a:p>
        </p:txBody>
      </p:sp>
      <p:pic>
        <p:nvPicPr>
          <p:cNvPr id="4" name="Picture 3">
            <a:hlinkClick r:id="" tooltip="\\acntlon011\dept\LON_SSRES\European Media\Research Calls\2012\11 November\OA Costs\OA costsExhibits.xlsx|'Sheet2 (2)'!$AE$7:$AI$45|\\acntlon011\dept\LON_SSRES\European Media\Research Calls\2012\11 November\OA Costs\OA costsExhibits.xlsx#'Sheet2 (2)'!$AE$7:$AI$45#22/11/2012 10:51:00#"/>
          </p:cNvPr>
          <p:cNvPicPr/>
          <p:nvPr/>
        </p:nvPicPr>
        <p:blipFill>
          <a:blip r:embed="rId2" cstate="print"/>
          <a:srcRect/>
          <a:stretch>
            <a:fillRect/>
          </a:stretch>
        </p:blipFill>
        <p:spPr bwMode="auto">
          <a:xfrm>
            <a:off x="5076056" y="2132856"/>
            <a:ext cx="2952328" cy="4320480"/>
          </a:xfrm>
          <a:prstGeom prst="rect">
            <a:avLst/>
          </a:prstGeom>
          <a:noFill/>
          <a:ln w="9525">
            <a:noFill/>
            <a:miter lim="800000"/>
            <a:headEnd/>
            <a:tailEnd/>
          </a:ln>
        </p:spPr>
      </p:pic>
      <p:pic>
        <p:nvPicPr>
          <p:cNvPr id="5" name="Picture 4">
            <a:hlinkClick r:id="" tooltip="\\acntlon011\dept\LON_SSRES\European Media\Research Calls\2012\11 November\OA Costs\OA costsExhibits.xlsx|'Sheet2 (2)'!$Y$7:$AC$41|\\acntlon011\dept\LON_SSRES\European Media\Research Calls\2012\11 November\OA Costs\OA costsExhibits.xlsx#'Sheet2 (2)'!$Y$7:$AC$41#21/11/2012 16:53:00#"/>
          </p:cNvPr>
          <p:cNvPicPr/>
          <p:nvPr/>
        </p:nvPicPr>
        <p:blipFill>
          <a:blip r:embed="rId3" cstate="print"/>
          <a:srcRect/>
          <a:stretch>
            <a:fillRect/>
          </a:stretch>
        </p:blipFill>
        <p:spPr bwMode="auto">
          <a:xfrm>
            <a:off x="1187624" y="2132856"/>
            <a:ext cx="2952328" cy="4176464"/>
          </a:xfrm>
          <a:prstGeom prst="rect">
            <a:avLst/>
          </a:prstGeom>
          <a:noFill/>
          <a:ln w="9525">
            <a:noFill/>
            <a:miter lim="800000"/>
            <a:headEnd/>
            <a:tailEnd/>
          </a:ln>
        </p:spPr>
      </p:pic>
      <p:sp>
        <p:nvSpPr>
          <p:cNvPr id="7" name="Rectangle 2"/>
          <p:cNvSpPr txBox="1">
            <a:spLocks noChangeArrowheads="1"/>
          </p:cNvSpPr>
          <p:nvPr/>
        </p:nvSpPr>
        <p:spPr bwMode="auto">
          <a:xfrm>
            <a:off x="529175" y="236743"/>
            <a:ext cx="8311395" cy="467820"/>
          </a:xfrm>
          <a:prstGeom prst="rect">
            <a:avLst/>
          </a:prstGeom>
          <a:noFill/>
          <a:ln w="9525" algn="ctr">
            <a:noFill/>
            <a:miter lim="800000"/>
            <a:headEnd/>
            <a:tailEnd/>
          </a:ln>
          <a:effectLst/>
        </p:spPr>
        <p:txBody>
          <a:bodyPr vert="horz" wrap="square" lIns="0" tIns="0" rIns="0" bIns="0" numCol="1" anchor="b" anchorCtr="0" compatLnSpc="1">
            <a:prstTxWarp prst="textNoShape">
              <a:avLst/>
            </a:prstTxWarp>
            <a:spAutoFit/>
          </a:bodyPr>
          <a:lstStyle/>
          <a:p>
            <a:pPr marL="0" marR="0" lvl="0" indent="0" algn="l" defTabSz="949325" rtl="0" eaLnBrk="1" fontAlgn="base" latinLnBrk="0" hangingPunct="1">
              <a:lnSpc>
                <a:spcPct val="95000"/>
              </a:lnSpc>
              <a:spcBef>
                <a:spcPct val="0"/>
              </a:spcBef>
              <a:spcAft>
                <a:spcPct val="0"/>
              </a:spcAft>
              <a:buClrTx/>
              <a:buSzTx/>
              <a:buFontTx/>
              <a:buNone/>
              <a:tabLst/>
              <a:defRPr/>
            </a:pPr>
            <a:r>
              <a:rPr kumimoji="0" lang="en-GB" sz="3200" b="1" i="0" u="none" strike="noStrike" kern="0" cap="none" spc="0" normalizeH="0" baseline="0" noProof="0" dirty="0" smtClean="0">
                <a:ln>
                  <a:noFill/>
                </a:ln>
                <a:solidFill>
                  <a:srgbClr val="FAFAFA"/>
                </a:solidFill>
                <a:effectLst/>
                <a:uLnTx/>
                <a:uFillTx/>
                <a:latin typeface="+mj-lt"/>
                <a:ea typeface="+mj-ea"/>
                <a:cs typeface="+mj-cs"/>
              </a:rPr>
              <a:t>What is Going On?</a:t>
            </a:r>
          </a:p>
        </p:txBody>
      </p:sp>
      <p:sp>
        <p:nvSpPr>
          <p:cNvPr id="6" name="TextBox 5"/>
          <p:cNvSpPr txBox="1"/>
          <p:nvPr/>
        </p:nvSpPr>
        <p:spPr>
          <a:xfrm>
            <a:off x="179512" y="6381328"/>
            <a:ext cx="5112568" cy="215444"/>
          </a:xfrm>
          <a:prstGeom prst="rect">
            <a:avLst/>
          </a:prstGeom>
          <a:noFill/>
        </p:spPr>
        <p:txBody>
          <a:bodyPr wrap="square" rtlCol="0">
            <a:spAutoFit/>
          </a:bodyPr>
          <a:lstStyle/>
          <a:p>
            <a:r>
              <a:rPr lang="en-GB" dirty="0" smtClean="0"/>
              <a:t>Source: Company reports and Bernstein analysis</a:t>
            </a:r>
            <a:endParaRPr lang="en-GB" dirty="0"/>
          </a:p>
        </p:txBody>
      </p:sp>
    </p:spTree>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51520" y="1268760"/>
            <a:ext cx="8640960" cy="1008112"/>
          </a:xfrm>
          <a:prstGeom prst="rect">
            <a:avLst/>
          </a:prstGeom>
        </p:spPr>
        <p:txBody>
          <a:bodyPr/>
          <a:lstStyle/>
          <a:p>
            <a:r>
              <a:rPr lang="en-GB" sz="3200" dirty="0" smtClean="0"/>
              <a:t>...with significant possible repercussions on the company’s overall performance</a:t>
            </a:r>
            <a:endParaRPr lang="en-GB" sz="3200" dirty="0"/>
          </a:p>
        </p:txBody>
      </p:sp>
      <p:pic>
        <p:nvPicPr>
          <p:cNvPr id="4" name="Picture 3">
            <a:hlinkClick r:id="" tooltip="\\acntlon011\dept\LON_SSRES\European Media\Research Calls\2012\11 November\OA Costs\OA costsExhibits.xlsx|'Sheet1 (2)'!$B$1:$D$19|\\acntlon011\dept\LON_SSRES\European Media\Research Calls\2012\11 November\OA Costs\OA costsExhibits.xlsx#'Sheet1 (2)'!$B$1:$D$19#22/11/2012 10:54:00#"/>
          </p:cNvPr>
          <p:cNvPicPr/>
          <p:nvPr/>
        </p:nvPicPr>
        <p:blipFill>
          <a:blip r:embed="rId2" cstate="print"/>
          <a:srcRect/>
          <a:stretch>
            <a:fillRect/>
          </a:stretch>
        </p:blipFill>
        <p:spPr bwMode="auto">
          <a:xfrm>
            <a:off x="2051720" y="2564904"/>
            <a:ext cx="4968552" cy="3312368"/>
          </a:xfrm>
          <a:prstGeom prst="rect">
            <a:avLst/>
          </a:prstGeom>
          <a:noFill/>
          <a:ln w="9525">
            <a:noFill/>
            <a:miter lim="800000"/>
            <a:headEnd/>
            <a:tailEnd/>
          </a:ln>
        </p:spPr>
      </p:pic>
      <p:sp>
        <p:nvSpPr>
          <p:cNvPr id="5" name="Rectangle 2"/>
          <p:cNvSpPr txBox="1">
            <a:spLocks noChangeArrowheads="1"/>
          </p:cNvSpPr>
          <p:nvPr/>
        </p:nvSpPr>
        <p:spPr bwMode="auto">
          <a:xfrm>
            <a:off x="529175" y="236743"/>
            <a:ext cx="8311395" cy="467820"/>
          </a:xfrm>
          <a:prstGeom prst="rect">
            <a:avLst/>
          </a:prstGeom>
          <a:noFill/>
          <a:ln w="9525" algn="ctr">
            <a:noFill/>
            <a:miter lim="800000"/>
            <a:headEnd/>
            <a:tailEnd/>
          </a:ln>
          <a:effectLst/>
        </p:spPr>
        <p:txBody>
          <a:bodyPr vert="horz" wrap="square" lIns="0" tIns="0" rIns="0" bIns="0" numCol="1" anchor="b" anchorCtr="0" compatLnSpc="1">
            <a:prstTxWarp prst="textNoShape">
              <a:avLst/>
            </a:prstTxWarp>
            <a:spAutoFit/>
          </a:bodyPr>
          <a:lstStyle/>
          <a:p>
            <a:pPr marL="0" marR="0" lvl="0" indent="0" algn="l" defTabSz="949325" rtl="0" eaLnBrk="1" fontAlgn="base" latinLnBrk="0" hangingPunct="1">
              <a:lnSpc>
                <a:spcPct val="95000"/>
              </a:lnSpc>
              <a:spcBef>
                <a:spcPct val="0"/>
              </a:spcBef>
              <a:spcAft>
                <a:spcPct val="0"/>
              </a:spcAft>
              <a:buClrTx/>
              <a:buSzTx/>
              <a:buFontTx/>
              <a:buNone/>
              <a:tabLst/>
              <a:defRPr/>
            </a:pPr>
            <a:r>
              <a:rPr kumimoji="0" lang="en-GB" sz="3200" b="1" i="0" u="none" strike="noStrike" kern="0" cap="none" spc="0" normalizeH="0" baseline="0" noProof="0" dirty="0" smtClean="0">
                <a:ln>
                  <a:noFill/>
                </a:ln>
                <a:solidFill>
                  <a:srgbClr val="FAFAFA"/>
                </a:solidFill>
                <a:effectLst/>
                <a:uLnTx/>
                <a:uFillTx/>
                <a:latin typeface="+mj-lt"/>
                <a:ea typeface="+mj-ea"/>
                <a:cs typeface="+mj-cs"/>
              </a:rPr>
              <a:t>The Potential</a:t>
            </a:r>
            <a:r>
              <a:rPr kumimoji="0" lang="en-GB" sz="3200" b="1" i="0" u="none" strike="noStrike" kern="0" cap="none" spc="0" normalizeH="0" noProof="0" dirty="0" smtClean="0">
                <a:ln>
                  <a:noFill/>
                </a:ln>
                <a:solidFill>
                  <a:srgbClr val="FAFAFA"/>
                </a:solidFill>
                <a:effectLst/>
                <a:uLnTx/>
                <a:uFillTx/>
                <a:latin typeface="+mj-lt"/>
                <a:ea typeface="+mj-ea"/>
                <a:cs typeface="+mj-cs"/>
              </a:rPr>
              <a:t> </a:t>
            </a:r>
            <a:r>
              <a:rPr kumimoji="0" lang="en-GB" sz="3200" b="1" i="0" u="none" strike="noStrike" kern="0" cap="none" spc="0" normalizeH="0" baseline="0" noProof="0" dirty="0" smtClean="0">
                <a:ln>
                  <a:noFill/>
                </a:ln>
                <a:solidFill>
                  <a:srgbClr val="FAFAFA"/>
                </a:solidFill>
                <a:effectLst/>
                <a:uLnTx/>
                <a:uFillTx/>
                <a:latin typeface="+mj-lt"/>
                <a:ea typeface="+mj-ea"/>
                <a:cs typeface="+mj-cs"/>
              </a:rPr>
              <a:t>Impact</a:t>
            </a:r>
          </a:p>
        </p:txBody>
      </p:sp>
      <p:sp>
        <p:nvSpPr>
          <p:cNvPr id="6" name="TextBox 5"/>
          <p:cNvSpPr txBox="1"/>
          <p:nvPr/>
        </p:nvSpPr>
        <p:spPr>
          <a:xfrm>
            <a:off x="179512" y="6381328"/>
            <a:ext cx="5112568" cy="215444"/>
          </a:xfrm>
          <a:prstGeom prst="rect">
            <a:avLst/>
          </a:prstGeom>
          <a:noFill/>
        </p:spPr>
        <p:txBody>
          <a:bodyPr wrap="square" rtlCol="0">
            <a:spAutoFit/>
          </a:bodyPr>
          <a:lstStyle/>
          <a:p>
            <a:r>
              <a:rPr lang="en-GB" dirty="0" smtClean="0"/>
              <a:t>Source: Company reports, Bernstein estimates and analysis</a:t>
            </a:r>
            <a:endParaRPr lang="en-GB" dirty="0"/>
          </a:p>
        </p:txBody>
      </p:sp>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51520" y="1268760"/>
            <a:ext cx="8661648" cy="4862870"/>
          </a:xfrm>
          <a:prstGeom prst="rect">
            <a:avLst/>
          </a:prstGeom>
        </p:spPr>
        <p:txBody>
          <a:bodyPr/>
          <a:lstStyle/>
          <a:p>
            <a:pPr>
              <a:spcBef>
                <a:spcPts val="2400"/>
              </a:spcBef>
            </a:pPr>
            <a:r>
              <a:rPr lang="en-GB" sz="3200" dirty="0" smtClean="0"/>
              <a:t>Definition remains vague, probably because objectives are vague</a:t>
            </a:r>
          </a:p>
          <a:p>
            <a:pPr>
              <a:spcBef>
                <a:spcPts val="2400"/>
              </a:spcBef>
            </a:pPr>
            <a:r>
              <a:rPr lang="en-GB" sz="3200" dirty="0" smtClean="0"/>
              <a:t>“Europeans are from Mars, Americans are from Venus”</a:t>
            </a:r>
          </a:p>
          <a:p>
            <a:pPr>
              <a:spcBef>
                <a:spcPts val="2400"/>
              </a:spcBef>
            </a:pPr>
            <a:r>
              <a:rPr lang="en-GB" sz="3200" dirty="0" smtClean="0"/>
              <a:t>Hybrid model is effectively impossible to monitor</a:t>
            </a:r>
          </a:p>
          <a:p>
            <a:pPr>
              <a:spcBef>
                <a:spcPts val="2400"/>
              </a:spcBef>
            </a:pPr>
            <a:r>
              <a:rPr lang="en-GB" sz="3200" dirty="0" smtClean="0"/>
              <a:t>Expectations that OA will address the serial costs crisis are fading away</a:t>
            </a:r>
          </a:p>
        </p:txBody>
      </p:sp>
      <p:sp>
        <p:nvSpPr>
          <p:cNvPr id="4" name="Rectangle 2"/>
          <p:cNvSpPr txBox="1">
            <a:spLocks noChangeArrowheads="1"/>
          </p:cNvSpPr>
          <p:nvPr/>
        </p:nvSpPr>
        <p:spPr bwMode="auto">
          <a:xfrm>
            <a:off x="529175" y="236743"/>
            <a:ext cx="8311395" cy="467820"/>
          </a:xfrm>
          <a:prstGeom prst="rect">
            <a:avLst/>
          </a:prstGeom>
          <a:noFill/>
          <a:ln w="9525" algn="ctr">
            <a:noFill/>
            <a:miter lim="800000"/>
            <a:headEnd/>
            <a:tailEnd/>
          </a:ln>
          <a:effectLst/>
        </p:spPr>
        <p:txBody>
          <a:bodyPr vert="horz" wrap="square" lIns="0" tIns="0" rIns="0" bIns="0" numCol="1" anchor="b" anchorCtr="0" compatLnSpc="1">
            <a:prstTxWarp prst="textNoShape">
              <a:avLst/>
            </a:prstTxWarp>
            <a:spAutoFit/>
          </a:bodyPr>
          <a:lstStyle/>
          <a:p>
            <a:pPr marL="0" marR="0" lvl="0" indent="0" algn="l" defTabSz="949325" rtl="0" eaLnBrk="1" fontAlgn="base" latinLnBrk="0" hangingPunct="1">
              <a:lnSpc>
                <a:spcPct val="95000"/>
              </a:lnSpc>
              <a:spcBef>
                <a:spcPct val="0"/>
              </a:spcBef>
              <a:spcAft>
                <a:spcPct val="0"/>
              </a:spcAft>
              <a:buClrTx/>
              <a:buSzTx/>
              <a:buFontTx/>
              <a:buNone/>
              <a:tabLst/>
              <a:defRPr/>
            </a:pPr>
            <a:r>
              <a:rPr kumimoji="0" lang="en-GB" sz="3200" b="1" i="0" u="none" strike="noStrike" kern="0" cap="none" spc="0" normalizeH="0" baseline="0" noProof="0" dirty="0" smtClean="0">
                <a:ln>
                  <a:noFill/>
                </a:ln>
                <a:solidFill>
                  <a:srgbClr val="FAFAFA"/>
                </a:solidFill>
                <a:effectLst/>
                <a:uLnTx/>
                <a:uFillTx/>
                <a:latin typeface="+mj-lt"/>
                <a:ea typeface="+mj-ea"/>
                <a:cs typeface="+mj-cs"/>
              </a:rPr>
              <a:t>But OA Implementation is Failing</a:t>
            </a:r>
          </a:p>
        </p:txBody>
      </p:sp>
    </p:spTree>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a:prstGeom prst="rect">
            <a:avLst/>
          </a:prstGeom>
        </p:spPr>
        <p:txBody>
          <a:bodyPr/>
          <a:lstStyle/>
          <a:p>
            <a:r>
              <a:rPr lang="en-GB" dirty="0" smtClean="0"/>
              <a:t>The problem if you are a librarian...</a:t>
            </a:r>
            <a:endParaRPr lang="en-GB" dirty="0"/>
          </a:p>
        </p:txBody>
      </p:sp>
      <p:sp>
        <p:nvSpPr>
          <p:cNvPr id="5" name="Rectangle 2"/>
          <p:cNvSpPr txBox="1">
            <a:spLocks noChangeArrowheads="1"/>
          </p:cNvSpPr>
          <p:nvPr/>
        </p:nvSpPr>
        <p:spPr bwMode="auto">
          <a:xfrm>
            <a:off x="529175" y="236743"/>
            <a:ext cx="8311395" cy="467820"/>
          </a:xfrm>
          <a:prstGeom prst="rect">
            <a:avLst/>
          </a:prstGeom>
          <a:noFill/>
          <a:ln w="9525" algn="ctr">
            <a:noFill/>
            <a:miter lim="800000"/>
            <a:headEnd/>
            <a:tailEnd/>
          </a:ln>
          <a:effectLst/>
        </p:spPr>
        <p:txBody>
          <a:bodyPr vert="horz" wrap="square" lIns="0" tIns="0" rIns="0" bIns="0" numCol="1" anchor="b" anchorCtr="0" compatLnSpc="1">
            <a:prstTxWarp prst="textNoShape">
              <a:avLst/>
            </a:prstTxWarp>
            <a:spAutoFit/>
          </a:bodyPr>
          <a:lstStyle/>
          <a:p>
            <a:pPr marL="0" marR="0" lvl="0" indent="0" algn="l" defTabSz="949325" rtl="0" eaLnBrk="1" fontAlgn="base" latinLnBrk="0" hangingPunct="1">
              <a:lnSpc>
                <a:spcPct val="95000"/>
              </a:lnSpc>
              <a:spcBef>
                <a:spcPct val="0"/>
              </a:spcBef>
              <a:spcAft>
                <a:spcPct val="0"/>
              </a:spcAft>
              <a:buClrTx/>
              <a:buSzTx/>
              <a:buFontTx/>
              <a:buNone/>
              <a:tabLst/>
              <a:defRPr/>
            </a:pPr>
            <a:r>
              <a:rPr kumimoji="0" lang="en-GB" sz="3200" b="1" i="0" u="none" strike="noStrike" kern="0" cap="none" spc="0" normalizeH="0" baseline="0" noProof="0" dirty="0" smtClean="0">
                <a:ln>
                  <a:noFill/>
                </a:ln>
                <a:solidFill>
                  <a:srgbClr val="FAFAFA"/>
                </a:solidFill>
                <a:effectLst/>
                <a:uLnTx/>
                <a:uFillTx/>
                <a:latin typeface="+mj-lt"/>
                <a:ea typeface="+mj-ea"/>
                <a:cs typeface="+mj-cs"/>
              </a:rPr>
              <a:t>The Problem </a:t>
            </a:r>
            <a:r>
              <a:rPr lang="en-GB" sz="3200" b="1" kern="0" dirty="0" smtClean="0">
                <a:solidFill>
                  <a:srgbClr val="FAFAFA"/>
                </a:solidFill>
                <a:latin typeface="+mj-lt"/>
                <a:ea typeface="+mj-ea"/>
                <a:cs typeface="+mj-cs"/>
              </a:rPr>
              <a:t>If You Are a Librarian...</a:t>
            </a:r>
            <a:endParaRPr kumimoji="0" lang="en-GB" sz="3200" b="1" i="0" u="none" strike="noStrike" kern="0" cap="none" spc="0" normalizeH="0" baseline="0" noProof="0" dirty="0" smtClean="0">
              <a:ln>
                <a:noFill/>
              </a:ln>
              <a:solidFill>
                <a:srgbClr val="FAFAFA"/>
              </a:solidFill>
              <a:effectLst/>
              <a:uLnTx/>
              <a:uFillTx/>
              <a:latin typeface="+mj-lt"/>
              <a:ea typeface="+mj-ea"/>
              <a:cs typeface="+mj-cs"/>
            </a:endParaRPr>
          </a:p>
        </p:txBody>
      </p:sp>
      <p:pic>
        <p:nvPicPr>
          <p:cNvPr id="1026" name="Picture 2"/>
          <p:cNvPicPr>
            <a:picLocks noChangeAspect="1" noChangeArrowheads="1"/>
          </p:cNvPicPr>
          <p:nvPr/>
        </p:nvPicPr>
        <p:blipFill>
          <a:blip r:embed="rId2" cstate="print"/>
          <a:srcRect l="4134" t="9966" r="2067" b="2215"/>
          <a:stretch>
            <a:fillRect/>
          </a:stretch>
        </p:blipFill>
        <p:spPr bwMode="auto">
          <a:xfrm>
            <a:off x="1187624" y="1124744"/>
            <a:ext cx="6861584" cy="5139308"/>
          </a:xfrm>
          <a:prstGeom prst="rect">
            <a:avLst/>
          </a:prstGeom>
          <a:noFill/>
          <a:ln w="9525">
            <a:noFill/>
            <a:miter lim="800000"/>
            <a:headEnd/>
            <a:tailEnd/>
          </a:ln>
        </p:spPr>
      </p:pic>
      <p:sp>
        <p:nvSpPr>
          <p:cNvPr id="6" name="TextBox 5"/>
          <p:cNvSpPr txBox="1"/>
          <p:nvPr/>
        </p:nvSpPr>
        <p:spPr>
          <a:xfrm>
            <a:off x="179512" y="6381328"/>
            <a:ext cx="5112568" cy="215444"/>
          </a:xfrm>
          <a:prstGeom prst="rect">
            <a:avLst/>
          </a:prstGeom>
          <a:noFill/>
        </p:spPr>
        <p:txBody>
          <a:bodyPr wrap="square" rtlCol="0">
            <a:spAutoFit/>
          </a:bodyPr>
          <a:lstStyle/>
          <a:p>
            <a:r>
              <a:rPr lang="en-GB" dirty="0" smtClean="0"/>
              <a:t>Source: Reed Elsevier 2005 Company Presentation, reproduced with permission from the company</a:t>
            </a:r>
            <a:endParaRPr lang="en-GB" dirty="0"/>
          </a:p>
        </p:txBody>
      </p:sp>
    </p:spTree>
  </p:cSld>
  <p:clrMapOvr>
    <a:masterClrMapping/>
  </p:clrMapOvr>
  <p:transition>
    <p:wipe dir="r"/>
  </p:transition>
</p:sld>
</file>

<file path=ppt/tags/tag1.xml><?xml version="1.0" encoding="utf-8"?>
<p:tagLst xmlns:a="http://schemas.openxmlformats.org/drawingml/2006/main" xmlns:r="http://schemas.openxmlformats.org/officeDocument/2006/relationships" xmlns:p="http://schemas.openxmlformats.org/presentationml/2006/main">
  <p:tag name="AUTHORS" val="Claudio Aspesi Senior Analyst +44-207-170-5064 claudio.aspesi@bernstein.com;"/>
</p:tagLst>
</file>

<file path=ppt/tags/tag10.xml><?xml version="1.0" encoding="utf-8"?>
<p:tagLst xmlns:a="http://schemas.openxmlformats.org/drawingml/2006/main" xmlns:r="http://schemas.openxmlformats.org/officeDocument/2006/relationships" xmlns:p="http://schemas.openxmlformats.org/presentationml/2006/main">
  <p:tag name="SCBFOOTER" val="SCBFOOTER"/>
</p:tagLst>
</file>

<file path=ppt/tags/tag11.xml><?xml version="1.0" encoding="utf-8"?>
<p:tagLst xmlns:a="http://schemas.openxmlformats.org/drawingml/2006/main" xmlns:r="http://schemas.openxmlformats.org/officeDocument/2006/relationships" xmlns:p="http://schemas.openxmlformats.org/presentationml/2006/main">
  <p:tag name="SCBFOOTER" val="SCBFOOTER"/>
</p:tagLst>
</file>

<file path=ppt/tags/tag12.xml><?xml version="1.0" encoding="utf-8"?>
<p:tagLst xmlns:a="http://schemas.openxmlformats.org/drawingml/2006/main" xmlns:r="http://schemas.openxmlformats.org/officeDocument/2006/relationships" xmlns:p="http://schemas.openxmlformats.org/presentationml/2006/main">
  <p:tag name="TEXT" val="industry"/>
</p:tagLst>
</file>

<file path=ppt/tags/tag13.xml><?xml version="1.0" encoding="utf-8"?>
<p:tagLst xmlns:a="http://schemas.openxmlformats.org/drawingml/2006/main" xmlns:r="http://schemas.openxmlformats.org/officeDocument/2006/relationships" xmlns:p="http://schemas.openxmlformats.org/presentationml/2006/main">
  <p:tag name="TEXT" val="authors"/>
</p:tagLst>
</file>

<file path=ppt/tags/tag14.xml><?xml version="1.0" encoding="utf-8"?>
<p:tagLst xmlns:a="http://schemas.openxmlformats.org/drawingml/2006/main" xmlns:r="http://schemas.openxmlformats.org/officeDocument/2006/relationships" xmlns:p="http://schemas.openxmlformats.org/presentationml/2006/main">
  <p:tag name="TEXT" val="date"/>
</p:tagLst>
</file>

<file path=ppt/tags/tag15.xml><?xml version="1.0" encoding="utf-8"?>
<p:tagLst xmlns:a="http://schemas.openxmlformats.org/drawingml/2006/main" xmlns:r="http://schemas.openxmlformats.org/officeDocument/2006/relationships" xmlns:p="http://schemas.openxmlformats.org/presentationml/2006/main">
  <p:tag name="TEXT" val="date"/>
</p:tagLst>
</file>

<file path=ppt/tags/tag16.xml><?xml version="1.0" encoding="utf-8"?>
<p:tagLst xmlns:a="http://schemas.openxmlformats.org/drawingml/2006/main" xmlns:r="http://schemas.openxmlformats.org/officeDocument/2006/relationships" xmlns:p="http://schemas.openxmlformats.org/presentationml/2006/main">
  <p:tag name="COVER" val="COVER"/>
</p:tagLst>
</file>

<file path=ppt/tags/tag17.xml><?xml version="1.0" encoding="utf-8"?>
<p:tagLst xmlns:a="http://schemas.openxmlformats.org/drawingml/2006/main" xmlns:r="http://schemas.openxmlformats.org/officeDocument/2006/relationships" xmlns:p="http://schemas.openxmlformats.org/presentationml/2006/main">
  <p:tag name="INDUSTRY" val="INDUSTRY"/>
</p:tagLst>
</file>

<file path=ppt/tags/tag18.xml><?xml version="1.0" encoding="utf-8"?>
<p:tagLst xmlns:a="http://schemas.openxmlformats.org/drawingml/2006/main" xmlns:r="http://schemas.openxmlformats.org/officeDocument/2006/relationships" xmlns:p="http://schemas.openxmlformats.org/presentationml/2006/main">
  <p:tag name="AUTHORS" val="AUTHORS"/>
</p:tagLst>
</file>

<file path=ppt/tags/tag19.xml><?xml version="1.0" encoding="utf-8"?>
<p:tagLst xmlns:a="http://schemas.openxmlformats.org/drawingml/2006/main" xmlns:r="http://schemas.openxmlformats.org/officeDocument/2006/relationships" xmlns:p="http://schemas.openxmlformats.org/presentationml/2006/main">
  <p:tag name="DISCLOSURE" val="DISCLOSURE"/>
</p:tagLst>
</file>

<file path=ppt/tags/tag2.xml><?xml version="1.0" encoding="utf-8"?>
<p:tagLst xmlns:a="http://schemas.openxmlformats.org/drawingml/2006/main" xmlns:r="http://schemas.openxmlformats.org/officeDocument/2006/relationships" xmlns:p="http://schemas.openxmlformats.org/presentationml/2006/main">
  <p:tag name="SCBFOOTER" val="SCBFOOTER"/>
</p:tagLst>
</file>

<file path=ppt/tags/tag20.xml><?xml version="1.0" encoding="utf-8"?>
<p:tagLst xmlns:a="http://schemas.openxmlformats.org/drawingml/2006/main" xmlns:r="http://schemas.openxmlformats.org/officeDocument/2006/relationships" xmlns:p="http://schemas.openxmlformats.org/presentationml/2006/main">
  <p:tag name="DISCLOSURE" val="DISCLOSURE"/>
</p:tagLst>
</file>

<file path=ppt/tags/tag21.xml><?xml version="1.0" encoding="utf-8"?>
<p:tagLst xmlns:a="http://schemas.openxmlformats.org/drawingml/2006/main" xmlns:r="http://schemas.openxmlformats.org/officeDocument/2006/relationships" xmlns:p="http://schemas.openxmlformats.org/presentationml/2006/main">
  <p:tag name="DISCLOSURE" val="DISCLOSURE"/>
</p:tagLst>
</file>

<file path=ppt/tags/tag3.xml><?xml version="1.0" encoding="utf-8"?>
<p:tagLst xmlns:a="http://schemas.openxmlformats.org/drawingml/2006/main" xmlns:r="http://schemas.openxmlformats.org/officeDocument/2006/relationships" xmlns:p="http://schemas.openxmlformats.org/presentationml/2006/main">
  <p:tag name="SCBHEADER" val="SCBHEADER"/>
</p:tagLst>
</file>

<file path=ppt/tags/tag4.xml><?xml version="1.0" encoding="utf-8"?>
<p:tagLst xmlns:a="http://schemas.openxmlformats.org/drawingml/2006/main" xmlns:r="http://schemas.openxmlformats.org/officeDocument/2006/relationships" xmlns:p="http://schemas.openxmlformats.org/presentationml/2006/main">
  <p:tag name="SCBFOOTER" val="SCBFOOTER"/>
</p:tagLst>
</file>

<file path=ppt/tags/tag5.xml><?xml version="1.0" encoding="utf-8"?>
<p:tagLst xmlns:a="http://schemas.openxmlformats.org/drawingml/2006/main" xmlns:r="http://schemas.openxmlformats.org/officeDocument/2006/relationships" xmlns:p="http://schemas.openxmlformats.org/presentationml/2006/main">
  <p:tag name="SCBFOOTER" val="SCBFOOTER"/>
</p:tagLst>
</file>

<file path=ppt/tags/tag6.xml><?xml version="1.0" encoding="utf-8"?>
<p:tagLst xmlns:a="http://schemas.openxmlformats.org/drawingml/2006/main" xmlns:r="http://schemas.openxmlformats.org/officeDocument/2006/relationships" xmlns:p="http://schemas.openxmlformats.org/presentationml/2006/main">
  <p:tag name="SCBFOOTER" val="SCBFOOTER"/>
</p:tagLst>
</file>

<file path=ppt/tags/tag7.xml><?xml version="1.0" encoding="utf-8"?>
<p:tagLst xmlns:a="http://schemas.openxmlformats.org/drawingml/2006/main" xmlns:r="http://schemas.openxmlformats.org/officeDocument/2006/relationships" xmlns:p="http://schemas.openxmlformats.org/presentationml/2006/main">
  <p:tag name="SCBFOOTER" val="SCBFOOTER"/>
</p:tagLst>
</file>

<file path=ppt/tags/tag8.xml><?xml version="1.0" encoding="utf-8"?>
<p:tagLst xmlns:a="http://schemas.openxmlformats.org/drawingml/2006/main" xmlns:r="http://schemas.openxmlformats.org/officeDocument/2006/relationships" xmlns:p="http://schemas.openxmlformats.org/presentationml/2006/main">
  <p:tag name="SCBFOOTERLOGO" val="SCBFOOTERLOGO"/>
</p:tagLst>
</file>

<file path=ppt/tags/tag9.xml><?xml version="1.0" encoding="utf-8"?>
<p:tagLst xmlns:a="http://schemas.openxmlformats.org/drawingml/2006/main" xmlns:r="http://schemas.openxmlformats.org/officeDocument/2006/relationships" xmlns:p="http://schemas.openxmlformats.org/presentationml/2006/main">
  <p:tag name="SCBHEADER" val="SCBHEADER"/>
</p:tagLst>
</file>

<file path=ppt/theme/theme1.xml><?xml version="1.0" encoding="utf-8"?>
<a:theme xmlns:a="http://schemas.openxmlformats.org/drawingml/2006/main" name="SCBTheme">
  <a:themeElements>
    <a:clrScheme name="SCBTheme">
      <a:dk1>
        <a:srgbClr val="000000"/>
      </a:dk1>
      <a:lt1>
        <a:srgbClr val="FFFFFF"/>
      </a:lt1>
      <a:dk2>
        <a:srgbClr val="000000"/>
      </a:dk2>
      <a:lt2>
        <a:srgbClr val="FFFFFF"/>
      </a:lt2>
      <a:accent1>
        <a:srgbClr val="8CA005"/>
      </a:accent1>
      <a:accent2>
        <a:srgbClr val="000000"/>
      </a:accent2>
      <a:accent3>
        <a:srgbClr val="327A8C"/>
      </a:accent3>
      <a:accent4>
        <a:srgbClr val="78B4C3"/>
      </a:accent4>
      <a:accent5>
        <a:srgbClr val="969696"/>
      </a:accent5>
      <a:accent6>
        <a:srgbClr val="BBD9E1"/>
      </a:accent6>
      <a:hlink>
        <a:srgbClr val="8CA005"/>
      </a:hlink>
      <a:folHlink>
        <a:srgbClr val="C5CF82"/>
      </a:folHlink>
    </a:clrScheme>
    <a:fontScheme name="BR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0" tIns="0" rIns="0" bIns="0" numCol="1" rtlCol="0"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sz="1800" b="0" i="0" u="none" strike="noStrike" cap="none" normalizeH="0" baseline="0" smtClean="0">
            <a:ln>
              <a:noFill/>
            </a:ln>
            <a:solidFill>
              <a:schemeClr val="tx1"/>
            </a:solidFill>
            <a:effectLst/>
            <a:latin typeface="Arial" charset="0"/>
          </a:defRPr>
        </a:defPPr>
      </a:lstStyle>
      <a:style>
        <a:lnRef idx="2">
          <a:schemeClr val="accent1">
            <a:shade val="50000"/>
          </a:schemeClr>
        </a:lnRef>
        <a:fillRef idx="1">
          <a:schemeClr val="accent1"/>
        </a:fillRef>
        <a:effectRef idx="0">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BR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R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R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R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R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R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R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R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R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R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R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R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139</TotalTime>
  <Words>1086</Words>
  <Application>Microsoft Office PowerPoint</Application>
  <PresentationFormat>On-screen Show (4:3)</PresentationFormat>
  <Paragraphs>94</Paragraphs>
  <Slides>15</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MS Gothic</vt:lpstr>
      <vt:lpstr>MS Mincho</vt:lpstr>
      <vt:lpstr>Arial</vt:lpstr>
      <vt:lpstr>Calibri</vt:lpstr>
      <vt:lpstr>Times New Roman</vt:lpstr>
      <vt:lpstr>Webdings</vt:lpstr>
      <vt:lpstr>ヒラギノ角ゴ Pro W3</vt:lpstr>
      <vt:lpstr>SCBTheme</vt:lpstr>
      <vt:lpstr>European Media</vt:lpstr>
      <vt:lpstr>European Media Team</vt:lpstr>
      <vt:lpstr>PowerPoint Presentation</vt:lpstr>
      <vt:lpstr>PowerPoint Presentation</vt:lpstr>
      <vt:lpstr>PowerPoint Presentation</vt:lpstr>
      <vt:lpstr>PowerPoint Presentation</vt:lpstr>
      <vt:lpstr>PowerPoint Presentation</vt:lpstr>
      <vt:lpstr>PowerPoint Presentation</vt:lpstr>
      <vt:lpstr>The problem if you are a librarian...</vt:lpstr>
      <vt:lpstr>PowerPoint Presentation</vt:lpstr>
      <vt:lpstr>PowerPoint Presentation</vt:lpstr>
      <vt:lpstr>Disclosure Appendix – Valuation Methodology &amp; Risks</vt:lpstr>
      <vt:lpstr>PowerPoint Presentation</vt:lpstr>
      <vt:lpstr>PowerPoint Presentation</vt:lpstr>
      <vt:lpstr>PowerPoint Presentation</vt:lpstr>
    </vt:vector>
  </TitlesOfParts>
  <Company>AllianceBernstein L.P.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European Media</dc:title>
  <dc:creator>Claudio Aspesi	Senior Analyst	+44-207-170-5064	claudio.aspesi@bernstein.com</dc:creator>
  <cp:lastModifiedBy>Paul Royster</cp:lastModifiedBy>
  <cp:revision>16</cp:revision>
  <dcterms:created xsi:type="dcterms:W3CDTF">2014-09-15T13:49:29Z</dcterms:created>
  <dcterms:modified xsi:type="dcterms:W3CDTF">2018-05-16T17:51:57Z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uthors">
    <vt:lpwstr>Claudio Aspesi	Senior Analyst	+44-207-170-5064	claudio.aspesi@bernstein.com;</vt:lpwstr>
  </property>
  <property fmtid="{D5CDD505-2E9C-101B-9397-08002B2CF9AE}" pid="3" name="Priority">
    <vt:lpwstr/>
  </property>
  <property fmtid="{D5CDD505-2E9C-101B-9397-08002B2CF9AE}" pid="4" name="Category">
    <vt:lpwstr/>
  </property>
  <property fmtid="{D5CDD505-2E9C-101B-9397-08002B2CF9AE}" pid="5" name="Tickers">
    <vt:lpwstr>REL.LN, REN.NA</vt:lpwstr>
  </property>
  <property fmtid="{D5CDD505-2E9C-101B-9397-08002B2CF9AE}" pid="6" name="DocType">
    <vt:lpwstr/>
  </property>
  <property fmtid="{D5CDD505-2E9C-101B-9397-08002B2CF9AE}" pid="7" name="KeyWords">
    <vt:lpwstr/>
  </property>
  <property fmtid="{D5CDD505-2E9C-101B-9397-08002B2CF9AE}" pid="8" name="Publication Date">
    <vt:lpwstr>September 2014</vt:lpwstr>
  </property>
  <property fmtid="{D5CDD505-2E9C-101B-9397-08002B2CF9AE}" pid="9" name="TagDate">
    <vt:lpwstr>9/15/2014</vt:lpwstr>
  </property>
  <property fmtid="{D5CDD505-2E9C-101B-9397-08002B2CF9AE}" pid="10" name="TaggedBy">
    <vt:lpwstr>hluong</vt:lpwstr>
  </property>
  <property fmtid="{D5CDD505-2E9C-101B-9397-08002B2CF9AE}" pid="11" name="Author">
    <vt:lpwstr>Claudio Aspesi</vt:lpwstr>
  </property>
  <property fmtid="{D5CDD505-2E9C-101B-9397-08002B2CF9AE}" pid="12" name="Industry">
    <vt:lpwstr>European Media</vt:lpwstr>
  </property>
  <property fmtid="{D5CDD505-2E9C-101B-9397-08002B2CF9AE}" pid="13" name="Ticker">
    <vt:lpwstr>REL.LN</vt:lpwstr>
  </property>
  <property fmtid="{D5CDD505-2E9C-101B-9397-08002B2CF9AE}" pid="14" name="Ticker1">
    <vt:lpwstr>REN.NA</vt:lpwstr>
  </property>
</Properties>
</file>