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81" r:id="rId2"/>
    <p:sldId id="274" r:id="rId3"/>
    <p:sldId id="278" r:id="rId4"/>
    <p:sldId id="276" r:id="rId5"/>
    <p:sldId id="277" r:id="rId6"/>
    <p:sldId id="268" r:id="rId7"/>
    <p:sldId id="258" r:id="rId8"/>
    <p:sldId id="279" r:id="rId9"/>
    <p:sldId id="260" r:id="rId10"/>
    <p:sldId id="261" r:id="rId11"/>
    <p:sldId id="262" r:id="rId12"/>
    <p:sldId id="263" r:id="rId13"/>
    <p:sldId id="270" r:id="rId14"/>
    <p:sldId id="265" r:id="rId15"/>
    <p:sldId id="283" r:id="rId16"/>
    <p:sldId id="272" r:id="rId17"/>
    <p:sldId id="269" r:id="rId18"/>
    <p:sldId id="271" r:id="rId19"/>
    <p:sldId id="273" r:id="rId20"/>
    <p:sldId id="284" r:id="rId21"/>
    <p:sldId id="266" r:id="rId22"/>
    <p:sldId id="267" r:id="rId23"/>
    <p:sldId id="28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215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C" initial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1"/>
    <p:restoredTop sz="49559" autoAdjust="0"/>
  </p:normalViewPr>
  <p:slideViewPr>
    <p:cSldViewPr snapToGrid="0">
      <p:cViewPr varScale="1">
        <p:scale>
          <a:sx n="40" d="100"/>
          <a:sy n="40" d="100"/>
        </p:scale>
        <p:origin x="2560" y="184"/>
      </p:cViewPr>
      <p:guideLst>
        <p:guide orient="horz" pos="2160"/>
        <p:guide pos="2880"/>
        <p:guide orient="horz" pos="2159"/>
      </p:guideLst>
    </p:cSldViewPr>
  </p:slideViewPr>
  <p:notesTextViewPr>
    <p:cViewPr>
      <p:scale>
        <a:sx n="95" d="100"/>
        <a:sy n="95"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E89E53-D108-D64F-93C6-7AA0049A468E}" type="datetimeFigureOut">
              <a:rPr lang="en-US" smtClean="0"/>
              <a:t>5/26/16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951C02-4358-B24F-ADA0-E36A2CDDA1E9}" type="slidenum">
              <a:rPr lang="en-US" smtClean="0"/>
              <a:t>‹#›</a:t>
            </a:fld>
            <a:endParaRPr lang="en-US"/>
          </a:p>
        </p:txBody>
      </p:sp>
    </p:spTree>
    <p:extLst>
      <p:ext uri="{BB962C8B-B14F-4D97-AF65-F5344CB8AC3E}">
        <p14:creationId xmlns:p14="http://schemas.microsoft.com/office/powerpoint/2010/main" val="16005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a:t>
            </a:fld>
            <a:endParaRPr lang="en-US"/>
          </a:p>
        </p:txBody>
      </p:sp>
    </p:spTree>
    <p:extLst>
      <p:ext uri="{BB962C8B-B14F-4D97-AF65-F5344CB8AC3E}">
        <p14:creationId xmlns:p14="http://schemas.microsoft.com/office/powerpoint/2010/main" val="1834091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Introduce the study – scientists asked this same question and came up with a hypothesis (Q5) similar to the ones provided by students. Integrate the hypotheses provided by students as you explain the hypothesis tested in this paper. </a:t>
            </a:r>
          </a:p>
          <a:p>
            <a:endParaRPr lang="en-US" baseline="0" dirty="0" smtClean="0"/>
          </a:p>
          <a:p>
            <a:r>
              <a:rPr lang="en-US" baseline="0" dirty="0" smtClean="0"/>
              <a:t>Point out that both Dr. </a:t>
            </a:r>
            <a:r>
              <a:rPr lang="en-US" baseline="0" dirty="0" err="1" smtClean="0"/>
              <a:t>Shizuka</a:t>
            </a:r>
            <a:r>
              <a:rPr lang="en-US" baseline="0" dirty="0" smtClean="0"/>
              <a:t> (University of Nebraska-Lincoln) and Dr. Lyon (University of California Santa Cruz) use undergraduates in their labs, that this research is published in a highly prestigious biological journal, and that your students should get involved in research if they’re interested (and opportunities exist): Be proactive and get involved – the earlier the better!</a:t>
            </a:r>
          </a:p>
        </p:txBody>
      </p:sp>
      <p:sp>
        <p:nvSpPr>
          <p:cNvPr id="4" name="Slide Number Placeholder 3"/>
          <p:cNvSpPr>
            <a:spLocks noGrp="1"/>
          </p:cNvSpPr>
          <p:nvPr>
            <p:ph type="sldNum" sz="quarter" idx="10"/>
          </p:nvPr>
        </p:nvSpPr>
        <p:spPr/>
        <p:txBody>
          <a:bodyPr/>
          <a:lstStyle/>
          <a:p>
            <a:fld id="{AD951C02-4358-B24F-ADA0-E36A2CDDA1E9}" type="slidenum">
              <a:rPr lang="en-US" smtClean="0"/>
              <a:t>10</a:t>
            </a:fld>
            <a:endParaRPr lang="en-US"/>
          </a:p>
        </p:txBody>
      </p:sp>
    </p:spTree>
    <p:extLst>
      <p:ext uri="{BB962C8B-B14F-4D97-AF65-F5344CB8AC3E}">
        <p14:creationId xmlns:p14="http://schemas.microsoft.com/office/powerpoint/2010/main" val="181271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the Host First and Foreign First</a:t>
            </a:r>
            <a:r>
              <a:rPr lang="en-US" baseline="0" dirty="0" smtClean="0"/>
              <a:t> condition. Point out that, like chickens, coot eggs can be incubated and hatched in incubators allowing the researchers to have full control over the hatch order.</a:t>
            </a:r>
          </a:p>
          <a:p>
            <a:endParaRPr lang="en-US" baseline="0" dirty="0" smtClean="0"/>
          </a:p>
          <a:p>
            <a:r>
              <a:rPr lang="en-US" baseline="0" dirty="0" smtClean="0"/>
              <a:t>Have students draw their predictions regarding survival of host and foreign chicks in these first two scenarios (Q6 – first two graphs). Depending on the students’ familiarity with this type of activity, the instructor can give more or less guidance to students.</a:t>
            </a:r>
            <a:endParaRPr lang="en-US" dirty="0" smtClean="0"/>
          </a:p>
          <a:p>
            <a:endParaRPr lang="en-US" dirty="0" smtClean="0"/>
          </a:p>
          <a:p>
            <a:r>
              <a:rPr lang="en-US" dirty="0" smtClean="0"/>
              <a:t>Images redrawn</a:t>
            </a:r>
            <a:r>
              <a:rPr lang="en-US" baseline="0" dirty="0" smtClean="0"/>
              <a:t> from </a:t>
            </a:r>
            <a:r>
              <a:rPr lang="en-US" baseline="0" dirty="0" err="1" smtClean="0"/>
              <a:t>Shizuka</a:t>
            </a:r>
            <a:r>
              <a:rPr lang="en-US" baseline="0" dirty="0" smtClean="0"/>
              <a:t> &amp; Lyon 2010.</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11</a:t>
            </a:fld>
            <a:endParaRPr lang="en-US"/>
          </a:p>
        </p:txBody>
      </p:sp>
    </p:spTree>
    <p:extLst>
      <p:ext uri="{BB962C8B-B14F-4D97-AF65-F5344CB8AC3E}">
        <p14:creationId xmlns:p14="http://schemas.microsoft.com/office/powerpoint/2010/main" val="448133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A</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12</a:t>
            </a:fld>
            <a:endParaRPr lang="en-US"/>
          </a:p>
        </p:txBody>
      </p:sp>
    </p:spTree>
    <p:extLst>
      <p:ext uri="{BB962C8B-B14F-4D97-AF65-F5344CB8AC3E}">
        <p14:creationId xmlns:p14="http://schemas.microsoft.com/office/powerpoint/2010/main" val="200747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a:t>
            </a:r>
            <a:r>
              <a:rPr lang="en-US" baseline="0" dirty="0" smtClean="0"/>
              <a:t> B</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13</a:t>
            </a:fld>
            <a:endParaRPr lang="en-US"/>
          </a:p>
        </p:txBody>
      </p:sp>
    </p:spTree>
    <p:extLst>
      <p:ext uri="{BB962C8B-B14F-4D97-AF65-F5344CB8AC3E}">
        <p14:creationId xmlns:p14="http://schemas.microsoft.com/office/powerpoint/2010/main" val="289700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through the results before revealing what they mean</a:t>
            </a:r>
            <a:r>
              <a:rPr lang="en-US" baseline="0" dirty="0" smtClean="0"/>
              <a:t>:</a:t>
            </a:r>
          </a:p>
          <a:p>
            <a:r>
              <a:rPr lang="en-US" baseline="0" dirty="0" smtClean="0"/>
              <a:t>In host first condition, a higher proportion of host chicks survive than foreign chicks, and vice versa in the foreign first condition (Q7 first two graphs).</a:t>
            </a:r>
          </a:p>
          <a:p>
            <a:endParaRPr lang="en-US" baseline="0" dirty="0" smtClean="0"/>
          </a:p>
          <a:p>
            <a:r>
              <a:rPr lang="en-US" baseline="0" dirty="0" smtClean="0"/>
              <a:t>These results suggest that whatever group the parents saw first will have higher survival leading to the conclusion stated on the slide.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Students should write the conclusions in their own words (Q8) based on the results of the study before it is revealed by the instructor.</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Redrawn</a:t>
            </a:r>
            <a:r>
              <a:rPr lang="en-US" baseline="0" dirty="0" smtClean="0"/>
              <a:t> from </a:t>
            </a:r>
            <a:r>
              <a:rPr lang="en-US" baseline="0" dirty="0" err="1" smtClean="0"/>
              <a:t>Shizuka</a:t>
            </a:r>
            <a:r>
              <a:rPr lang="en-US" baseline="0" dirty="0" smtClean="0"/>
              <a:t> &amp; Lyon 2010.</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14</a:t>
            </a:fld>
            <a:endParaRPr lang="en-US"/>
          </a:p>
        </p:txBody>
      </p:sp>
    </p:spTree>
    <p:extLst>
      <p:ext uri="{BB962C8B-B14F-4D97-AF65-F5344CB8AC3E}">
        <p14:creationId xmlns:p14="http://schemas.microsoft.com/office/powerpoint/2010/main" val="1740033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through how the results support the </a:t>
            </a:r>
            <a:r>
              <a:rPr lang="en-US" baseline="0" dirty="0" smtClean="0"/>
              <a:t>conclusion: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Redrawn</a:t>
            </a:r>
            <a:r>
              <a:rPr lang="en-US" baseline="0" dirty="0" smtClean="0"/>
              <a:t> from </a:t>
            </a:r>
            <a:r>
              <a:rPr lang="en-US" baseline="0" dirty="0" err="1" smtClean="0"/>
              <a:t>Shizuka</a:t>
            </a:r>
            <a:r>
              <a:rPr lang="en-US" baseline="0" dirty="0" smtClean="0"/>
              <a:t> &amp; Lyon 2010.</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15</a:t>
            </a:fld>
            <a:endParaRPr lang="en-US"/>
          </a:p>
        </p:txBody>
      </p:sp>
    </p:spTree>
    <p:extLst>
      <p:ext uri="{BB962C8B-B14F-4D97-AF65-F5344CB8AC3E}">
        <p14:creationId xmlns:p14="http://schemas.microsoft.com/office/powerpoint/2010/main" val="391144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a:t>
            </a:r>
            <a:r>
              <a:rPr lang="en-US" baseline="0" dirty="0" smtClean="0"/>
              <a:t> students that one of the necessary features for natural selection is that more offspring are produced than can be sustained by the environment. Offspring do not survive for various reasons – predation, disease, etc.</a:t>
            </a:r>
          </a:p>
        </p:txBody>
      </p:sp>
      <p:sp>
        <p:nvSpPr>
          <p:cNvPr id="4" name="Slide Number Placeholder 3"/>
          <p:cNvSpPr>
            <a:spLocks noGrp="1"/>
          </p:cNvSpPr>
          <p:nvPr>
            <p:ph type="sldNum" sz="quarter" idx="10"/>
          </p:nvPr>
        </p:nvSpPr>
        <p:spPr/>
        <p:txBody>
          <a:bodyPr/>
          <a:lstStyle/>
          <a:p>
            <a:fld id="{AD951C02-4358-B24F-ADA0-E36A2CDDA1E9}" type="slidenum">
              <a:rPr lang="en-US" smtClean="0"/>
              <a:t>16</a:t>
            </a:fld>
            <a:endParaRPr lang="en-US"/>
          </a:p>
        </p:txBody>
      </p:sp>
    </p:spTree>
    <p:extLst>
      <p:ext uri="{BB962C8B-B14F-4D97-AF65-F5344CB8AC3E}">
        <p14:creationId xmlns:p14="http://schemas.microsoft.com/office/powerpoint/2010/main" val="927376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the mixed condition</a:t>
            </a:r>
            <a:r>
              <a:rPr lang="en-US" baseline="0" dirty="0" smtClean="0"/>
              <a:t> – confirmatory test.</a:t>
            </a:r>
          </a:p>
          <a:p>
            <a:endParaRPr lang="en-US" baseline="0" dirty="0" smtClean="0"/>
          </a:p>
          <a:p>
            <a:r>
              <a:rPr lang="en-US" baseline="0" dirty="0" smtClean="0"/>
              <a:t>Have students draw predictions for third condition (Q6 – last graph).</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17</a:t>
            </a:fld>
            <a:endParaRPr lang="en-US"/>
          </a:p>
        </p:txBody>
      </p:sp>
    </p:spTree>
    <p:extLst>
      <p:ext uri="{BB962C8B-B14F-4D97-AF65-F5344CB8AC3E}">
        <p14:creationId xmlns:p14="http://schemas.microsoft.com/office/powerpoint/2010/main" val="780968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C</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18</a:t>
            </a:fld>
            <a:endParaRPr lang="en-US"/>
          </a:p>
        </p:txBody>
      </p:sp>
    </p:spTree>
    <p:extLst>
      <p:ext uri="{BB962C8B-B14F-4D97-AF65-F5344CB8AC3E}">
        <p14:creationId xmlns:p14="http://schemas.microsoft.com/office/powerpoint/2010/main" val="537524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Allow students to consider the implications of this result before explaining</a:t>
            </a:r>
            <a:r>
              <a:rPr lang="en-US" baseline="0" dirty="0" smtClean="0"/>
              <a:t> that</a:t>
            </a:r>
            <a:r>
              <a:rPr lang="en-US" dirty="0" smtClean="0"/>
              <a:t> </a:t>
            </a:r>
            <a:r>
              <a:rPr lang="en-US" dirty="0" smtClean="0"/>
              <a:t>information</a:t>
            </a:r>
            <a:r>
              <a:rPr lang="en-US" baseline="0" dirty="0" smtClean="0"/>
              <a:t> on the first day does not provide the parents with a reference phenotype to differentiate between host and foreign chicks.</a:t>
            </a:r>
            <a:endParaRPr lang="en-US" dirty="0" smtClean="0"/>
          </a:p>
          <a:p>
            <a:r>
              <a:rPr lang="en-US" dirty="0" smtClean="0"/>
              <a:t>Point</a:t>
            </a:r>
            <a:r>
              <a:rPr lang="en-US" baseline="0" dirty="0" smtClean="0"/>
              <a:t> out that in the mixed treatment, survival is roughly equal to that seen for the ‘first’ hatching groups in the other two treatments (Q7 last graph).</a:t>
            </a:r>
          </a:p>
          <a:p>
            <a:endParaRPr lang="en-US" baseline="0" dirty="0" smtClean="0"/>
          </a:p>
          <a:p>
            <a:r>
              <a:rPr lang="en-US" baseline="0" dirty="0" smtClean="0"/>
              <a:t>Instructors can use this third condition to discuss the importance of appropriate controls.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Redrawn</a:t>
            </a:r>
            <a:r>
              <a:rPr lang="en-US" baseline="0" dirty="0" smtClean="0"/>
              <a:t> from </a:t>
            </a:r>
            <a:r>
              <a:rPr lang="en-US" baseline="0" dirty="0" err="1" smtClean="0"/>
              <a:t>Shizuka</a:t>
            </a:r>
            <a:r>
              <a:rPr lang="en-US" baseline="0" dirty="0" smtClean="0"/>
              <a:t> &amp; Lyon 2010.</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D951C02-4358-B24F-ADA0-E36A2CDDA1E9}" type="slidenum">
              <a:rPr lang="en-US" smtClean="0"/>
              <a:t>19</a:t>
            </a:fld>
            <a:endParaRPr lang="en-US"/>
          </a:p>
        </p:txBody>
      </p:sp>
    </p:spTree>
    <p:extLst>
      <p:ext uri="{BB962C8B-B14F-4D97-AF65-F5344CB8AC3E}">
        <p14:creationId xmlns:p14="http://schemas.microsoft.com/office/powerpoint/2010/main" val="2064945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the scientific</a:t>
            </a:r>
            <a:r>
              <a:rPr lang="en-US" baseline="0" dirty="0" smtClean="0"/>
              <a:t> method as a tool used by scientists and something students will use in laboratory courses or if they are involved in research on campus.</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2</a:t>
            </a:fld>
            <a:endParaRPr lang="en-US"/>
          </a:p>
        </p:txBody>
      </p:sp>
    </p:spTree>
    <p:extLst>
      <p:ext uri="{BB962C8B-B14F-4D97-AF65-F5344CB8AC3E}">
        <p14:creationId xmlns:p14="http://schemas.microsoft.com/office/powerpoint/2010/main" val="2058469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Students should write the conclusions in their own words (Q8) based on the results of the study.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Redrawn</a:t>
            </a:r>
            <a:r>
              <a:rPr lang="en-US" baseline="0" dirty="0" smtClean="0"/>
              <a:t> from </a:t>
            </a:r>
            <a:r>
              <a:rPr lang="en-US" baseline="0" dirty="0" err="1" smtClean="0"/>
              <a:t>Shizuka</a:t>
            </a:r>
            <a:r>
              <a:rPr lang="en-US" baseline="0" dirty="0" smtClean="0"/>
              <a:t> &amp; Lyon 2010.</a:t>
            </a:r>
          </a:p>
        </p:txBody>
      </p:sp>
      <p:sp>
        <p:nvSpPr>
          <p:cNvPr id="4" name="Slide Number Placeholder 3"/>
          <p:cNvSpPr>
            <a:spLocks noGrp="1"/>
          </p:cNvSpPr>
          <p:nvPr>
            <p:ph type="sldNum" sz="quarter" idx="10"/>
          </p:nvPr>
        </p:nvSpPr>
        <p:spPr/>
        <p:txBody>
          <a:bodyPr/>
          <a:lstStyle/>
          <a:p>
            <a:fld id="{AD951C02-4358-B24F-ADA0-E36A2CDDA1E9}" type="slidenum">
              <a:rPr lang="en-US" smtClean="0"/>
              <a:t>20</a:t>
            </a:fld>
            <a:endParaRPr lang="en-US"/>
          </a:p>
        </p:txBody>
      </p:sp>
    </p:spTree>
    <p:extLst>
      <p:ext uri="{BB962C8B-B14F-4D97-AF65-F5344CB8AC3E}">
        <p14:creationId xmlns:p14="http://schemas.microsoft.com/office/powerpoint/2010/main" val="2137784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C</a:t>
            </a:r>
          </a:p>
          <a:p>
            <a:r>
              <a:rPr lang="en-US" dirty="0" smtClean="0"/>
              <a:t>Opportunity to talk about support vs. proof</a:t>
            </a:r>
            <a:r>
              <a:rPr lang="en-US" baseline="0" dirty="0" smtClean="0"/>
              <a:t> in science.</a:t>
            </a:r>
          </a:p>
          <a:p>
            <a:r>
              <a:rPr lang="en-US" baseline="0" dirty="0" smtClean="0"/>
              <a:t>How the word ’theory’ is used in science vs colloquially.</a:t>
            </a:r>
          </a:p>
          <a:p>
            <a:endParaRPr lang="en-US" baseline="0" dirty="0" smtClean="0"/>
          </a:p>
        </p:txBody>
      </p:sp>
      <p:sp>
        <p:nvSpPr>
          <p:cNvPr id="4" name="Slide Number Placeholder 3"/>
          <p:cNvSpPr>
            <a:spLocks noGrp="1"/>
          </p:cNvSpPr>
          <p:nvPr>
            <p:ph type="sldNum" sz="quarter" idx="10"/>
          </p:nvPr>
        </p:nvSpPr>
        <p:spPr/>
        <p:txBody>
          <a:bodyPr/>
          <a:lstStyle/>
          <a:p>
            <a:fld id="{AD951C02-4358-B24F-ADA0-E36A2CDDA1E9}" type="slidenum">
              <a:rPr lang="en-US" smtClean="0"/>
              <a:t>21</a:t>
            </a:fld>
            <a:endParaRPr lang="en-US"/>
          </a:p>
        </p:txBody>
      </p:sp>
    </p:spTree>
    <p:extLst>
      <p:ext uri="{BB962C8B-B14F-4D97-AF65-F5344CB8AC3E}">
        <p14:creationId xmlns:p14="http://schemas.microsoft.com/office/powerpoint/2010/main" val="1561783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scientific</a:t>
            </a:r>
            <a:r>
              <a:rPr lang="en-US" baseline="0" dirty="0" smtClean="0"/>
              <a:t> method and what we did at each step with the coot example.</a:t>
            </a:r>
          </a:p>
          <a:p>
            <a:r>
              <a:rPr lang="en-US" dirty="0" smtClean="0"/>
              <a:t>If results</a:t>
            </a:r>
            <a:r>
              <a:rPr lang="en-US" baseline="0" dirty="0" smtClean="0"/>
              <a:t> do not support hypothesis, then form a new hypothesis to test.</a:t>
            </a:r>
          </a:p>
          <a:p>
            <a:r>
              <a:rPr lang="en-US" baseline="0" dirty="0" smtClean="0"/>
              <a:t>If results do support hypothesis, what are some follow up questions.</a:t>
            </a:r>
          </a:p>
          <a:p>
            <a:r>
              <a:rPr lang="en-US" baseline="0" dirty="0" smtClean="0"/>
              <a:t>Main point is that science is iterative and in the coot example, many other questions stemmed from these results (i.e., what characters do parents use to differentiate between chicks)</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22</a:t>
            </a:fld>
            <a:endParaRPr lang="en-US"/>
          </a:p>
        </p:txBody>
      </p:sp>
    </p:spTree>
    <p:extLst>
      <p:ext uri="{BB962C8B-B14F-4D97-AF65-F5344CB8AC3E}">
        <p14:creationId xmlns:p14="http://schemas.microsoft.com/office/powerpoint/2010/main" val="1458757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costs – spending energy</a:t>
            </a:r>
            <a:r>
              <a:rPr lang="en-US" baseline="0" dirty="0" smtClean="0"/>
              <a:t> and resources on offspring that don’t belong to you reduces the chance of survival of your own offspring. Selection for parents that focus their care only on their own offspring. Bring back to natural selection and evolution.</a:t>
            </a:r>
          </a:p>
          <a:p>
            <a:endParaRPr lang="en-US" baseline="0" dirty="0" smtClean="0"/>
          </a:p>
          <a:p>
            <a:r>
              <a:rPr lang="en-US" baseline="0" dirty="0" smtClean="0"/>
              <a:t>Costs are more apparent in interspecific brood parasites, but for coots, parents that raise one parasitic chick will raise one fewer of their own offspring (see background information in lesson).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Cuckoo:</a:t>
            </a:r>
            <a:r>
              <a:rPr lang="en-US" baseline="0" dirty="0" smtClean="0"/>
              <a:t> By Per </a:t>
            </a:r>
            <a:r>
              <a:rPr lang="en-US" baseline="0" dirty="0" err="1" smtClean="0"/>
              <a:t>Harald</a:t>
            </a:r>
            <a:r>
              <a:rPr lang="en-US" baseline="0" dirty="0" smtClean="0"/>
              <a:t> Olsen (Own work) [GFDL (</a:t>
            </a:r>
            <a:r>
              <a:rPr lang="en-US" baseline="0" dirty="0" err="1" smtClean="0"/>
              <a:t>www.gnu.org</a:t>
            </a:r>
            <a:r>
              <a:rPr lang="en-US" baseline="0" dirty="0" smtClean="0"/>
              <a:t>/</a:t>
            </a:r>
            <a:r>
              <a:rPr lang="en-US" baseline="0" dirty="0" err="1" smtClean="0"/>
              <a:t>copyleft</a:t>
            </a:r>
            <a:r>
              <a:rPr lang="en-US" baseline="0" dirty="0" smtClean="0"/>
              <a:t>/</a:t>
            </a:r>
            <a:r>
              <a:rPr lang="en-US" baseline="0" dirty="0" err="1" smtClean="0"/>
              <a:t>fdl.html</a:t>
            </a:r>
            <a:r>
              <a:rPr lang="en-US" baseline="0" dirty="0" smtClean="0"/>
              <a:t>) or CC-BY-SA-3.0 (http://</a:t>
            </a:r>
            <a:r>
              <a:rPr lang="en-US" baseline="0" dirty="0" err="1" smtClean="0"/>
              <a:t>creativecommons.org</a:t>
            </a:r>
            <a:r>
              <a:rPr lang="en-US" baseline="0" dirty="0" smtClean="0"/>
              <a:t>/licenses/by-</a:t>
            </a:r>
            <a:r>
              <a:rPr lang="en-US" baseline="0" dirty="0" err="1" smtClean="0"/>
              <a:t>sa</a:t>
            </a:r>
            <a:r>
              <a:rPr lang="en-US" baseline="0" dirty="0" smtClean="0"/>
              <a:t>/3.0/)], via Wikimedia Commons</a:t>
            </a:r>
            <a:endParaRPr lang="en-US" dirty="0" smtClean="0"/>
          </a:p>
          <a:p>
            <a:r>
              <a:rPr lang="en-US" dirty="0" smtClean="0"/>
              <a:t> [CC BY 2.0 (http://</a:t>
            </a:r>
            <a:r>
              <a:rPr lang="en-US" dirty="0" err="1" smtClean="0"/>
              <a:t>creativecommons.org</a:t>
            </a:r>
            <a:r>
              <a:rPr lang="en-US" dirty="0" smtClean="0"/>
              <a:t>/licenses/by/2.0)], via Wikimedia Commons</a:t>
            </a:r>
          </a:p>
          <a:p>
            <a:r>
              <a:rPr lang="en-US" dirty="0" smtClean="0"/>
              <a:t>https://upload.wikimedia.org/wikipedia/commons/5/5c/Reed_warbler_cuckoo.jpg</a:t>
            </a:r>
          </a:p>
        </p:txBody>
      </p:sp>
      <p:sp>
        <p:nvSpPr>
          <p:cNvPr id="4" name="Slide Number Placeholder 3"/>
          <p:cNvSpPr>
            <a:spLocks noGrp="1"/>
          </p:cNvSpPr>
          <p:nvPr>
            <p:ph type="sldNum" sz="quarter" idx="10"/>
          </p:nvPr>
        </p:nvSpPr>
        <p:spPr/>
        <p:txBody>
          <a:bodyPr/>
          <a:lstStyle/>
          <a:p>
            <a:fld id="{AD951C02-4358-B24F-ADA0-E36A2CDDA1E9}" type="slidenum">
              <a:rPr lang="en-US" smtClean="0"/>
              <a:t>23</a:t>
            </a:fld>
            <a:endParaRPr lang="en-US"/>
          </a:p>
        </p:txBody>
      </p:sp>
    </p:spTree>
    <p:extLst>
      <p:ext uri="{BB962C8B-B14F-4D97-AF65-F5344CB8AC3E}">
        <p14:creationId xmlns:p14="http://schemas.microsoft.com/office/powerpoint/2010/main" val="1436713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Come up with a simple example</a:t>
            </a:r>
            <a:r>
              <a:rPr lang="en-US" baseline="0" dirty="0" smtClean="0"/>
              <a:t> that students with little to no background in biology could relate to and go through these steps.</a:t>
            </a:r>
          </a:p>
          <a:p>
            <a:r>
              <a:rPr lang="en-US" baseline="0" dirty="0" smtClean="0"/>
              <a:t>We used the example of getting a headache at a friend’s house and trying to identify the cause: a pet, a cleaning solution, a scented candle, etc. by removing one at a time and observing whether the headache goes away.</a:t>
            </a:r>
          </a:p>
          <a:p>
            <a:endParaRPr lang="en-US" baseline="0" dirty="0" smtClean="0"/>
          </a:p>
          <a:p>
            <a:r>
              <a:rPr lang="en-US" baseline="0" dirty="0" smtClean="0"/>
              <a:t>Scientific questions are formed based on observations from nature or stem from findings of other scientific studies.</a:t>
            </a:r>
          </a:p>
          <a:p>
            <a:r>
              <a:rPr lang="en-US" baseline="0" dirty="0" smtClean="0"/>
              <a:t>Hypotheses are potential answers to the question being asked.</a:t>
            </a:r>
          </a:p>
          <a:p>
            <a:r>
              <a:rPr lang="en-US" baseline="0" dirty="0" smtClean="0"/>
              <a:t>Predictions are specific outcomes based on the experimental design – typically include quantitative information.</a:t>
            </a:r>
          </a:p>
          <a:p>
            <a:endParaRPr lang="en-US" baseline="0" dirty="0" smtClean="0"/>
          </a:p>
          <a:p>
            <a:r>
              <a:rPr lang="en-US" baseline="0" dirty="0" smtClean="0"/>
              <a:t>Emphasize the distinction between hypotheses and predictions</a:t>
            </a:r>
          </a:p>
          <a:p>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3</a:t>
            </a:fld>
            <a:endParaRPr lang="en-US"/>
          </a:p>
        </p:txBody>
      </p:sp>
    </p:spTree>
    <p:extLst>
      <p:ext uri="{BB962C8B-B14F-4D97-AF65-F5344CB8AC3E}">
        <p14:creationId xmlns:p14="http://schemas.microsoft.com/office/powerpoint/2010/main" val="356426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video serves as an observation. Introduce the video and point out which birds are the adult coots and which are the chicks. Students will see the adults and chicks interacting and they should write down their observations (Q1) from the video on the worksheet. After the video, have students share some of their observations.</a:t>
            </a:r>
          </a:p>
          <a:p>
            <a:endParaRPr lang="en-US" dirty="0" smtClean="0"/>
          </a:p>
          <a:p>
            <a:r>
              <a:rPr lang="en-US" dirty="0" smtClean="0"/>
              <a:t>While we suggest video</a:t>
            </a:r>
            <a:r>
              <a:rPr lang="en-US" baseline="0" dirty="0" smtClean="0"/>
              <a:t> 4, </a:t>
            </a:r>
            <a:r>
              <a:rPr lang="en-US" dirty="0" smtClean="0"/>
              <a:t>other video options are available in</a:t>
            </a:r>
            <a:r>
              <a:rPr lang="en-US" baseline="0" dirty="0" smtClean="0"/>
              <a:t> the supplementary material of the </a:t>
            </a:r>
            <a:r>
              <a:rPr lang="en-US" baseline="0" dirty="0" err="1" smtClean="0"/>
              <a:t>Shizuka</a:t>
            </a:r>
            <a:r>
              <a:rPr lang="en-US" baseline="0" dirty="0" smtClean="0"/>
              <a:t> &amp; Lyon 2010 paper:</a:t>
            </a:r>
            <a:endParaRPr lang="en-US" dirty="0" smtClean="0"/>
          </a:p>
          <a:p>
            <a:r>
              <a:rPr lang="en-US" baseline="0" dirty="0" smtClean="0"/>
              <a:t>http://</a:t>
            </a:r>
            <a:r>
              <a:rPr lang="en-US" baseline="0" dirty="0" err="1" smtClean="0"/>
              <a:t>www.nature.com</a:t>
            </a:r>
            <a:r>
              <a:rPr lang="en-US" baseline="0" dirty="0" smtClean="0"/>
              <a:t>/nature/journal/v463/n7278/</a:t>
            </a:r>
            <a:r>
              <a:rPr lang="en-US" baseline="0" dirty="0" err="1" smtClean="0"/>
              <a:t>suppinfo</a:t>
            </a:r>
            <a:r>
              <a:rPr lang="en-US" baseline="0" dirty="0" smtClean="0"/>
              <a:t>/nature08655.html</a:t>
            </a:r>
          </a:p>
        </p:txBody>
      </p:sp>
      <p:sp>
        <p:nvSpPr>
          <p:cNvPr id="4" name="Slide Number Placeholder 3"/>
          <p:cNvSpPr>
            <a:spLocks noGrp="1"/>
          </p:cNvSpPr>
          <p:nvPr>
            <p:ph type="sldNum" sz="quarter" idx="10"/>
          </p:nvPr>
        </p:nvSpPr>
        <p:spPr/>
        <p:txBody>
          <a:bodyPr/>
          <a:lstStyle/>
          <a:p>
            <a:fld id="{AD951C02-4358-B24F-ADA0-E36A2CDDA1E9}" type="slidenum">
              <a:rPr lang="en-US" smtClean="0"/>
              <a:t>4</a:t>
            </a:fld>
            <a:endParaRPr lang="en-US"/>
          </a:p>
        </p:txBody>
      </p:sp>
    </p:spTree>
    <p:extLst>
      <p:ext uri="{BB962C8B-B14F-4D97-AF65-F5344CB8AC3E}">
        <p14:creationId xmlns:p14="http://schemas.microsoft.com/office/powerpoint/2010/main" val="243538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Provide some natural history of coots (see lesson background):</a:t>
            </a:r>
          </a:p>
          <a:p>
            <a:r>
              <a:rPr lang="en-US" dirty="0" smtClean="0"/>
              <a:t>Main points: common throughout</a:t>
            </a:r>
            <a:r>
              <a:rPr lang="en-US" baseline="0" dirty="0" smtClean="0"/>
              <a:t> the US, build woven nests on the water, females lay 8-12 eggs incubate eggs for 3.5 weeks, eggs hatch over the course of several days.</a:t>
            </a:r>
          </a:p>
          <a:p>
            <a:r>
              <a:rPr lang="en-US" dirty="0" smtClean="0"/>
              <a:t>Females</a:t>
            </a:r>
            <a:r>
              <a:rPr lang="en-US" baseline="0" dirty="0" smtClean="0"/>
              <a:t> are known to lay eggs in other females’ nests, a phenomenon known as brood parasitism.</a:t>
            </a:r>
          </a:p>
          <a:p>
            <a:endParaRPr lang="en-US" baseline="0" dirty="0" smtClean="0"/>
          </a:p>
          <a:p>
            <a:r>
              <a:rPr lang="en-US" baseline="0" dirty="0" smtClean="0"/>
              <a:t>Photo credit:</a:t>
            </a:r>
          </a:p>
          <a:p>
            <a:r>
              <a:rPr lang="en-US" baseline="0" dirty="0" smtClean="0"/>
              <a:t>Mom and chicks: By Alan Vernon [CC BY 2.0 (http://</a:t>
            </a:r>
            <a:r>
              <a:rPr lang="en-US" baseline="0" dirty="0" err="1" smtClean="0"/>
              <a:t>creativecommons.org</a:t>
            </a:r>
            <a:r>
              <a:rPr lang="en-US" baseline="0" dirty="0" smtClean="0"/>
              <a:t>/licenses/by/2.0)], via Wikimedia Commons</a:t>
            </a:r>
          </a:p>
          <a:p>
            <a:r>
              <a:rPr lang="en-US" baseline="0" dirty="0" smtClean="0"/>
              <a:t>https://</a:t>
            </a:r>
            <a:r>
              <a:rPr lang="en-US" baseline="0" dirty="0" err="1" smtClean="0"/>
              <a:t>upload.wikimedia.org</a:t>
            </a:r>
            <a:r>
              <a:rPr lang="en-US" baseline="0" dirty="0" smtClean="0"/>
              <a:t>/</a:t>
            </a:r>
            <a:r>
              <a:rPr lang="en-US" baseline="0" dirty="0" err="1" smtClean="0"/>
              <a:t>wikipedia</a:t>
            </a:r>
            <a:r>
              <a:rPr lang="en-US" baseline="0" dirty="0" smtClean="0"/>
              <a:t>/commons/9/92/</a:t>
            </a:r>
            <a:r>
              <a:rPr lang="en-US" baseline="0" dirty="0" err="1" smtClean="0"/>
              <a:t>Mother_American_Coot_and_chicks_in_nest.jpg</a:t>
            </a:r>
            <a:endParaRPr lang="en-US" baseline="0" dirty="0" smtClean="0"/>
          </a:p>
          <a:p>
            <a:endParaRPr lang="en-US" baseline="0" dirty="0" smtClean="0"/>
          </a:p>
          <a:p>
            <a:r>
              <a:rPr lang="en-US" baseline="0" dirty="0" smtClean="0"/>
              <a:t>Nest (actually Eurasian coot nest): By Marylou Jean, series of pictures taken in France, 2008 [CC BY-SA 4.0-3.0-2.5-2.0-1.0 (http://</a:t>
            </a:r>
            <a:r>
              <a:rPr lang="en-US" baseline="0" dirty="0" err="1" smtClean="0"/>
              <a:t>creativecommons.org</a:t>
            </a:r>
            <a:r>
              <a:rPr lang="en-US" baseline="0" dirty="0" smtClean="0"/>
              <a:t>/licenses/by-</a:t>
            </a:r>
            <a:r>
              <a:rPr lang="en-US" baseline="0" dirty="0" err="1" smtClean="0"/>
              <a:t>sa</a:t>
            </a:r>
            <a:r>
              <a:rPr lang="en-US" baseline="0" dirty="0" smtClean="0"/>
              <a:t>/4.0-3.0-2.5-2.0-1.0)],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/commons/9/98/</a:t>
            </a:r>
            <a:r>
              <a:rPr lang="en-US" dirty="0" err="1" smtClean="0"/>
              <a:t>Eurasian_Coot_nest_and_eggs.JPG</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5</a:t>
            </a:fld>
            <a:endParaRPr lang="en-US"/>
          </a:p>
        </p:txBody>
      </p:sp>
    </p:spTree>
    <p:extLst>
      <p:ext uri="{BB962C8B-B14F-4D97-AF65-F5344CB8AC3E}">
        <p14:creationId xmlns:p14="http://schemas.microsoft.com/office/powerpoint/2010/main" val="989230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typically think of when we hear the word parasites:</a:t>
            </a:r>
          </a:p>
          <a:p>
            <a:r>
              <a:rPr lang="en-US" dirty="0" smtClean="0"/>
              <a:t>Things that live on or in other organisms</a:t>
            </a:r>
            <a:r>
              <a:rPr lang="en-US" baseline="0" dirty="0" smtClean="0"/>
              <a:t> – exploiting their hosts for food or other resources.</a:t>
            </a:r>
            <a:endParaRPr lang="en-US" dirty="0" smtClean="0"/>
          </a:p>
          <a:p>
            <a:r>
              <a:rPr lang="en-US" dirty="0" smtClean="0"/>
              <a:t>Examples: Ticks and lice infect</a:t>
            </a:r>
            <a:r>
              <a:rPr lang="en-US" baseline="0" dirty="0" smtClean="0"/>
              <a:t> humans and other mammals, also found on birds – most students can relate to these examples.</a:t>
            </a:r>
          </a:p>
          <a:p>
            <a:r>
              <a:rPr lang="en-US" baseline="0" dirty="0" smtClean="0"/>
              <a:t>Zombie Ants fungus: fungus affects ant behavior by making ants crawl to the top of plants, fungal stalk grows out of ants to allow spores to disperse – see background information in lesson for citation.</a:t>
            </a:r>
          </a:p>
          <a:p>
            <a:r>
              <a:rPr lang="en-US" baseline="0" dirty="0" smtClean="0"/>
              <a:t>Take home: Parasites exploit their host.</a:t>
            </a:r>
          </a:p>
          <a:p>
            <a:endParaRPr lang="en-US" dirty="0" smtClean="0"/>
          </a:p>
          <a:p>
            <a:r>
              <a:rPr lang="en-US" dirty="0" smtClean="0"/>
              <a:t>Tick: Stuart Meek [CC BY-SA 2.0 (http://</a:t>
            </a:r>
            <a:r>
              <a:rPr lang="en-US" dirty="0" err="1" smtClean="0"/>
              <a:t>creativecommons.org</a:t>
            </a:r>
            <a:r>
              <a:rPr lang="en-US" dirty="0" smtClean="0"/>
              <a:t>/licenses/by-</a:t>
            </a:r>
            <a:r>
              <a:rPr lang="en-US" dirty="0" err="1" smtClean="0"/>
              <a:t>sa</a:t>
            </a:r>
            <a:r>
              <a:rPr lang="en-US" dirty="0" smtClean="0"/>
              <a:t>/2.0)],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/commons/7/7d/Deer_Tick_-_geograph.org.uk_-_105508.jpg</a:t>
            </a:r>
          </a:p>
          <a:p>
            <a:endParaRPr lang="en-US" dirty="0" smtClean="0"/>
          </a:p>
          <a:p>
            <a:r>
              <a:rPr lang="en-US" dirty="0" smtClean="0"/>
              <a:t>Lice: By the polite permission of the Community Hygiene Concern, Joanna Ibarra (Deutsche Pediculosis </a:t>
            </a:r>
            <a:r>
              <a:rPr lang="en-US" dirty="0" err="1" smtClean="0"/>
              <a:t>Gesellschaft</a:t>
            </a:r>
            <a:r>
              <a:rPr lang="en-US" dirty="0" smtClean="0"/>
              <a:t> </a:t>
            </a:r>
            <a:r>
              <a:rPr lang="en-US" dirty="0" err="1" smtClean="0"/>
              <a:t>e.V</a:t>
            </a:r>
            <a:r>
              <a:rPr lang="en-US" dirty="0" smtClean="0"/>
              <a:t>.) [CC BY-SA 3.0 (http://creativecommons.org/licenses/by-sa/3.0)],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/commons/d/d0/</a:t>
            </a:r>
            <a:r>
              <a:rPr lang="en-US" dirty="0" err="1" smtClean="0"/>
              <a:t>Bugbuster.jpg</a:t>
            </a:r>
            <a:endParaRPr lang="en-US" dirty="0" smtClean="0"/>
          </a:p>
          <a:p>
            <a:endParaRPr lang="en-US" dirty="0" smtClean="0"/>
          </a:p>
          <a:p>
            <a:r>
              <a:rPr lang="en-US" dirty="0" smtClean="0"/>
              <a:t>Ant: By David P. Hughes, Maj-Britt Pontoppidan [CC BY 2.5 (http://</a:t>
            </a:r>
            <a:r>
              <a:rPr lang="en-US" dirty="0" err="1" smtClean="0"/>
              <a:t>creativecommons.org</a:t>
            </a:r>
            <a:r>
              <a:rPr lang="en-US" dirty="0" smtClean="0"/>
              <a:t>/licenses/by/2.5)],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/commons/8/85/</a:t>
            </a:r>
            <a:r>
              <a:rPr lang="en-US" dirty="0" err="1" smtClean="0"/>
              <a:t>Ophiocordyceps_unilateralis.png</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6</a:t>
            </a:fld>
            <a:endParaRPr lang="en-US"/>
          </a:p>
        </p:txBody>
      </p:sp>
    </p:spTree>
    <p:extLst>
      <p:ext uri="{BB962C8B-B14F-4D97-AF65-F5344CB8AC3E}">
        <p14:creationId xmlns:p14="http://schemas.microsoft.com/office/powerpoint/2010/main" val="82134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Brood parasitism – exploiting a specific resource: parental care. Happens</a:t>
            </a:r>
            <a:r>
              <a:rPr lang="en-US" baseline="0" dirty="0" smtClean="0"/>
              <a:t> across species and within the same species.</a:t>
            </a:r>
          </a:p>
          <a:p>
            <a:r>
              <a:rPr lang="en-US" baseline="0" dirty="0" smtClean="0"/>
              <a:t>Interspecific brood parasites: a lot of work to feed these big chicks.</a:t>
            </a:r>
          </a:p>
          <a:p>
            <a:r>
              <a:rPr lang="en-US" baseline="0" dirty="0" smtClean="0"/>
              <a:t>Conspecific brood parasites: cost may not be as obvious, but behavior in video is typical of how parents respond to a suspected brood parasite (more aggressive than the typical behavior during weaning).</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Cuckoo:</a:t>
            </a:r>
            <a:r>
              <a:rPr lang="en-US" baseline="0" dirty="0" smtClean="0"/>
              <a:t> By Per </a:t>
            </a:r>
            <a:r>
              <a:rPr lang="en-US" baseline="0" dirty="0" err="1" smtClean="0"/>
              <a:t>Harald</a:t>
            </a:r>
            <a:r>
              <a:rPr lang="en-US" baseline="0" dirty="0" smtClean="0"/>
              <a:t> Olsen (Own work) [GFDL (</a:t>
            </a:r>
            <a:r>
              <a:rPr lang="en-US" baseline="0" dirty="0" err="1" smtClean="0"/>
              <a:t>www.gnu.org</a:t>
            </a:r>
            <a:r>
              <a:rPr lang="en-US" baseline="0" dirty="0" smtClean="0"/>
              <a:t>/</a:t>
            </a:r>
            <a:r>
              <a:rPr lang="en-US" baseline="0" dirty="0" err="1" smtClean="0"/>
              <a:t>copyleft</a:t>
            </a:r>
            <a:r>
              <a:rPr lang="en-US" baseline="0" dirty="0" smtClean="0"/>
              <a:t>/</a:t>
            </a:r>
            <a:r>
              <a:rPr lang="en-US" baseline="0" dirty="0" err="1" smtClean="0"/>
              <a:t>fdl.html</a:t>
            </a:r>
            <a:r>
              <a:rPr lang="en-US" baseline="0" dirty="0" smtClean="0"/>
              <a:t>) or CC-BY-SA-3.0 (http://</a:t>
            </a:r>
            <a:r>
              <a:rPr lang="en-US" baseline="0" dirty="0" err="1" smtClean="0"/>
              <a:t>creativecommons.org</a:t>
            </a:r>
            <a:r>
              <a:rPr lang="en-US" baseline="0" dirty="0" smtClean="0"/>
              <a:t>/licenses/by-</a:t>
            </a:r>
            <a:r>
              <a:rPr lang="en-US" baseline="0" dirty="0" err="1" smtClean="0"/>
              <a:t>sa</a:t>
            </a:r>
            <a:r>
              <a:rPr lang="en-US" baseline="0" dirty="0" smtClean="0"/>
              <a:t>/3.0/)], via Wikimedia Commons</a:t>
            </a:r>
            <a:endParaRPr lang="en-US" dirty="0" smtClean="0"/>
          </a:p>
          <a:p>
            <a:r>
              <a:rPr lang="en-US" dirty="0" smtClean="0"/>
              <a:t> [CC BY 2.0 (http://</a:t>
            </a:r>
            <a:r>
              <a:rPr lang="en-US" dirty="0" err="1" smtClean="0"/>
              <a:t>creativecommons.org</a:t>
            </a:r>
            <a:r>
              <a:rPr lang="en-US" dirty="0" smtClean="0"/>
              <a:t>/licenses/by/2.0)],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/commons/5/5c/</a:t>
            </a:r>
            <a:r>
              <a:rPr lang="en-US" dirty="0" err="1" smtClean="0"/>
              <a:t>Reed_warbler_cuckoo.jpg</a:t>
            </a:r>
            <a:endParaRPr lang="en-US" dirty="0" smtClean="0"/>
          </a:p>
          <a:p>
            <a:endParaRPr lang="en-US" dirty="0" smtClean="0"/>
          </a:p>
          <a:p>
            <a:r>
              <a:rPr lang="en-US" dirty="0" smtClean="0"/>
              <a:t>Cowbird:</a:t>
            </a:r>
            <a:r>
              <a:rPr lang="en-US" baseline="0" dirty="0" smtClean="0"/>
              <a:t> By Alan Vernon (Wilson's Warbler feeding it's cuckoo "offspring") [CC BY 2.0 (http://</a:t>
            </a:r>
            <a:r>
              <a:rPr lang="en-US" baseline="0" dirty="0" err="1" smtClean="0"/>
              <a:t>creativecommons.org</a:t>
            </a:r>
            <a:r>
              <a:rPr lang="en-US" baseline="0" dirty="0" smtClean="0"/>
              <a:t>/licenses/by/2.0)],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/commons/f/fb/Wilson%27s_Warbler_feeding_Brown-headed_Cowbird_%22offspring%22.jpg</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Coot: "Mike" Michael L. Baird [CC BY 2.0 (http://</a:t>
            </a:r>
            <a:r>
              <a:rPr lang="en-US" dirty="0" err="1" smtClean="0"/>
              <a:t>creativecommons.org</a:t>
            </a:r>
            <a:r>
              <a:rPr lang="en-US" dirty="0" smtClean="0"/>
              <a:t>/licenses/by/2.0)], via Wikimedia Commons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a:t>
            </a:r>
            <a:r>
              <a:rPr lang="en-US" dirty="0" err="1" smtClean="0"/>
              <a:t>upload.wikimedia.org</a:t>
            </a:r>
            <a:r>
              <a:rPr lang="en-US" dirty="0" smtClean="0"/>
              <a:t>/</a:t>
            </a:r>
            <a:r>
              <a:rPr lang="en-US" dirty="0" err="1" smtClean="0"/>
              <a:t>wikipedia</a:t>
            </a:r>
            <a:r>
              <a:rPr lang="en-US" dirty="0" smtClean="0"/>
              <a:t>/commons/9/9e/Fulica_americana4.jpg</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7</a:t>
            </a:fld>
            <a:endParaRPr lang="en-US"/>
          </a:p>
        </p:txBody>
      </p:sp>
    </p:spTree>
    <p:extLst>
      <p:ext uri="{BB962C8B-B14F-4D97-AF65-F5344CB8AC3E}">
        <p14:creationId xmlns:p14="http://schemas.microsoft.com/office/powerpoint/2010/main" val="586235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Orange</a:t>
            </a:r>
            <a:r>
              <a:rPr lang="en-US" baseline="0" dirty="0" smtClean="0"/>
              <a:t> color is different across families – like your siblings and you look more similar to each other than you do to your classmates – this gets the students thinking about how the parents might differentiate between their own and parasitic chicks.</a:t>
            </a:r>
          </a:p>
          <a:p>
            <a:r>
              <a:rPr lang="en-US" baseline="0" dirty="0" smtClean="0"/>
              <a:t>Still left with the question of how the parents know which chicks belong to them – parents can’t look in a mirror as a reference.</a:t>
            </a:r>
          </a:p>
          <a:p>
            <a:r>
              <a:rPr lang="en-US" baseline="0" dirty="0" smtClean="0"/>
              <a:t>Students should answer Q2 on the handout.</a:t>
            </a:r>
          </a:p>
          <a:p>
            <a:endParaRPr lang="en-US" baseline="0" dirty="0" smtClean="0"/>
          </a:p>
          <a:p>
            <a:r>
              <a:rPr lang="en-US" baseline="0" dirty="0" smtClean="0"/>
              <a:t>Photo credit:</a:t>
            </a:r>
          </a:p>
          <a:p>
            <a:r>
              <a:rPr lang="en-US" baseline="0" dirty="0" smtClean="0"/>
              <a:t>Mom and chicks: By Alan Vernon [CC BY 2.0 (http://</a:t>
            </a:r>
            <a:r>
              <a:rPr lang="en-US" baseline="0" dirty="0" err="1" smtClean="0"/>
              <a:t>creativecommons.org</a:t>
            </a:r>
            <a:r>
              <a:rPr lang="en-US" baseline="0" dirty="0" smtClean="0"/>
              <a:t>/licenses/by/2.0)], via Wikimedia Commons</a:t>
            </a:r>
          </a:p>
          <a:p>
            <a:r>
              <a:rPr lang="en-US" baseline="0" dirty="0" smtClean="0"/>
              <a:t>https://</a:t>
            </a:r>
            <a:r>
              <a:rPr lang="en-US" baseline="0" dirty="0" err="1" smtClean="0"/>
              <a:t>upload.wikimedia.org</a:t>
            </a:r>
            <a:r>
              <a:rPr lang="en-US" baseline="0" dirty="0" smtClean="0"/>
              <a:t>/</a:t>
            </a:r>
            <a:r>
              <a:rPr lang="en-US" baseline="0" dirty="0" err="1" smtClean="0"/>
              <a:t>wikipedia</a:t>
            </a:r>
            <a:r>
              <a:rPr lang="en-US" baseline="0" dirty="0" smtClean="0"/>
              <a:t>/commons/9/92/</a:t>
            </a:r>
            <a:r>
              <a:rPr lang="en-US" baseline="0" dirty="0" err="1" smtClean="0"/>
              <a:t>Mother_American_Coot_and_chicks_in_nest.jpg</a:t>
            </a:r>
            <a:endParaRPr lang="en-US" baseline="0" dirty="0" smtClean="0"/>
          </a:p>
          <a:p>
            <a:endParaRPr lang="en-US" baseline="0" dirty="0" smtClean="0"/>
          </a:p>
          <a:p>
            <a:r>
              <a:rPr lang="en-US" baseline="0" dirty="0" smtClean="0"/>
              <a:t>Chicks: By Alan Vernon (American Coot chicks.  Uploaded by </a:t>
            </a:r>
            <a:r>
              <a:rPr lang="en-US" baseline="0" dirty="0" err="1" smtClean="0"/>
              <a:t>Snowmanradio</a:t>
            </a:r>
            <a:r>
              <a:rPr lang="en-US" baseline="0" dirty="0" smtClean="0"/>
              <a:t>) [CC BY 2.0 (http://</a:t>
            </a:r>
            <a:r>
              <a:rPr lang="en-US" baseline="0" dirty="0" err="1" smtClean="0"/>
              <a:t>creativecommons.org</a:t>
            </a:r>
            <a:r>
              <a:rPr lang="en-US" baseline="0" dirty="0" smtClean="0"/>
              <a:t>/licenses/by/2.0)], via Wikimedia Commons</a:t>
            </a:r>
          </a:p>
          <a:p>
            <a:r>
              <a:rPr lang="en-US" dirty="0" smtClean="0"/>
              <a:t>https://</a:t>
            </a:r>
            <a:r>
              <a:rPr lang="en-US" dirty="0" err="1" smtClean="0"/>
              <a:t>upload.wikimedia.org</a:t>
            </a:r>
            <a:r>
              <a:rPr lang="en-US" dirty="0" smtClean="0"/>
              <a:t>/</a:t>
            </a:r>
            <a:r>
              <a:rPr lang="en-US" dirty="0" err="1" smtClean="0"/>
              <a:t>wikipedia</a:t>
            </a:r>
            <a:r>
              <a:rPr lang="en-US" dirty="0" smtClean="0"/>
              <a:t>/commons/4/42/Fulica_americana_-Klamath_Falls%2C_Oregon%2C_USA_-chicks-8.jpg</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8</a:t>
            </a:fld>
            <a:endParaRPr lang="en-US"/>
          </a:p>
        </p:txBody>
      </p:sp>
    </p:spTree>
    <p:extLst>
      <p:ext uri="{BB962C8B-B14F-4D97-AF65-F5344CB8AC3E}">
        <p14:creationId xmlns:p14="http://schemas.microsoft.com/office/powerpoint/2010/main" val="2000033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Walk through these points:</a:t>
            </a:r>
          </a:p>
          <a:p>
            <a:r>
              <a:rPr lang="en-US" dirty="0" smtClean="0"/>
              <a:t>Parasitic chicks</a:t>
            </a:r>
            <a:r>
              <a:rPr lang="en-US" baseline="0" dirty="0" smtClean="0"/>
              <a:t> hatch later because females lay eggs in other females’ nests when there are already eggs in the nest, not in empty nests. So the parasitic eggs will be a day or two younger than the other eggs in that nest.</a:t>
            </a:r>
          </a:p>
          <a:p>
            <a:r>
              <a:rPr lang="en-US" baseline="0" dirty="0" smtClean="0"/>
              <a:t>Students should answer Q3 on their handout.</a:t>
            </a:r>
          </a:p>
          <a:p>
            <a:endParaRPr lang="en-US" dirty="0" smtClean="0"/>
          </a:p>
          <a:p>
            <a:r>
              <a:rPr lang="en-US" dirty="0" smtClean="0"/>
              <a:t>Have students come up with hypotheses (Q4)</a:t>
            </a:r>
            <a:r>
              <a:rPr lang="en-US" baseline="0" dirty="0" smtClean="0"/>
              <a:t> and h</a:t>
            </a:r>
            <a:r>
              <a:rPr lang="en-US" dirty="0" smtClean="0"/>
              <a:t>ave</a:t>
            </a:r>
            <a:r>
              <a:rPr lang="en-US" baseline="0" dirty="0" smtClean="0"/>
              <a:t> a few groups share their hypotheses.</a:t>
            </a:r>
            <a:endParaRPr lang="en-US" dirty="0"/>
          </a:p>
        </p:txBody>
      </p:sp>
      <p:sp>
        <p:nvSpPr>
          <p:cNvPr id="4" name="Slide Number Placeholder 3"/>
          <p:cNvSpPr>
            <a:spLocks noGrp="1"/>
          </p:cNvSpPr>
          <p:nvPr>
            <p:ph type="sldNum" sz="quarter" idx="10"/>
          </p:nvPr>
        </p:nvSpPr>
        <p:spPr/>
        <p:txBody>
          <a:bodyPr/>
          <a:lstStyle/>
          <a:p>
            <a:fld id="{AD951C02-4358-B24F-ADA0-E36A2CDDA1E9}" type="slidenum">
              <a:rPr lang="en-US" smtClean="0"/>
              <a:t>9</a:t>
            </a:fld>
            <a:endParaRPr lang="en-US"/>
          </a:p>
        </p:txBody>
      </p:sp>
    </p:spTree>
    <p:extLst>
      <p:ext uri="{BB962C8B-B14F-4D97-AF65-F5344CB8AC3E}">
        <p14:creationId xmlns:p14="http://schemas.microsoft.com/office/powerpoint/2010/main" val="1459834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B7F6B4-3096-5E4E-BE54-6D1B78CF2635}" type="datetimeFigureOut">
              <a:rPr lang="en-US" smtClean="0"/>
              <a:t>5/26/16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35005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B7F6B4-3096-5E4E-BE54-6D1B78CF2635}" type="datetimeFigureOut">
              <a:rPr lang="en-US" smtClean="0"/>
              <a:t>5/26/16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468703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B7F6B4-3096-5E4E-BE54-6D1B78CF2635}" type="datetimeFigureOut">
              <a:rPr lang="en-US" smtClean="0"/>
              <a:t>5/26/16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1101513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B7F6B4-3096-5E4E-BE54-6D1B78CF2635}" type="datetimeFigureOut">
              <a:rPr lang="en-US" smtClean="0"/>
              <a:t>5/26/16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521595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B7F6B4-3096-5E4E-BE54-6D1B78CF2635}" type="datetimeFigureOut">
              <a:rPr lang="en-US" smtClean="0"/>
              <a:t>5/26/16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294702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DB7F6B4-3096-5E4E-BE54-6D1B78CF2635}" type="datetimeFigureOut">
              <a:rPr lang="en-US" smtClean="0"/>
              <a:t>5/26/16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172695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B7F6B4-3096-5E4E-BE54-6D1B78CF2635}" type="datetimeFigureOut">
              <a:rPr lang="en-US" smtClean="0"/>
              <a:t>5/26/16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336465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DB7F6B4-3096-5E4E-BE54-6D1B78CF2635}" type="datetimeFigureOut">
              <a:rPr lang="en-US" smtClean="0"/>
              <a:t>5/26/16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86102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B7F6B4-3096-5E4E-BE54-6D1B78CF2635}" type="datetimeFigureOut">
              <a:rPr lang="en-US" smtClean="0"/>
              <a:t>5/26/16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278722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B7F6B4-3096-5E4E-BE54-6D1B78CF2635}" type="datetimeFigureOut">
              <a:rPr lang="en-US" smtClean="0"/>
              <a:t>5/26/16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233665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B7F6B4-3096-5E4E-BE54-6D1B78CF2635}" type="datetimeFigureOut">
              <a:rPr lang="en-US" smtClean="0"/>
              <a:t>5/26/16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2EC1-5173-8A4D-994A-A3BF34268AA0}" type="slidenum">
              <a:rPr lang="en-US" smtClean="0"/>
              <a:t>‹#›</a:t>
            </a:fld>
            <a:endParaRPr lang="en-US"/>
          </a:p>
        </p:txBody>
      </p:sp>
    </p:spTree>
    <p:extLst>
      <p:ext uri="{BB962C8B-B14F-4D97-AF65-F5344CB8AC3E}">
        <p14:creationId xmlns:p14="http://schemas.microsoft.com/office/powerpoint/2010/main" val="21451740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7F6B4-3096-5E4E-BE54-6D1B78CF2635}" type="datetimeFigureOut">
              <a:rPr lang="en-US" smtClean="0"/>
              <a:t>5/26/16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262EC1-5173-8A4D-994A-A3BF34268AA0}" type="slidenum">
              <a:rPr lang="en-US" smtClean="0"/>
              <a:t>‹#›</a:t>
            </a:fld>
            <a:endParaRPr lang="en-US"/>
          </a:p>
        </p:txBody>
      </p:sp>
    </p:spTree>
    <p:extLst>
      <p:ext uri="{BB962C8B-B14F-4D97-AF65-F5344CB8AC3E}">
        <p14:creationId xmlns:p14="http://schemas.microsoft.com/office/powerpoint/2010/main" val="1303455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tif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5" Type="http://schemas.openxmlformats.org/officeDocument/2006/relationships/image" Target="../media/image16.emf"/><Relationship Id="rId6"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nature.com/nature/journal/v463/n7278/suppinfo/nature0865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hyperlink" Target="https://upload.wikimedia.org/wikipedia/commons/9/92/Mother_American_Coot_and_chicks_in_nest.jpg" TargetMode="External"/><Relationship Id="rId6" Type="http://schemas.openxmlformats.org/officeDocument/2006/relationships/hyperlink" Target="https://upload.wikimedia.org/wikipedia/commons/9/98/Eurasian_Coot_nest_and_eggs.jpg"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hyperlink" Target="https://upload.wikimedia.org/wikipedia/commons/7/7d/Deer_Tick_-_geograph.org.uk_-_105508.jpg" TargetMode="External"/><Relationship Id="rId7" Type="http://schemas.openxmlformats.org/officeDocument/2006/relationships/hyperlink" Target="https://upload.wikimedia.org/wikipedia/commons/d/d0/Bugbuster.jpg" TargetMode="External"/><Relationship Id="rId8" Type="http://schemas.openxmlformats.org/officeDocument/2006/relationships/hyperlink" Target="https://upload.wikimedia.org/wikipedia/commons/8/85/Ophiocordyceps_unilateralis.png"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hyperlink" Target="https://upload.wikimedia.org/wikipedia/commons/5/5c/Reed_warbler_cuckoo.jpg" TargetMode="External"/><Relationship Id="rId7" Type="http://schemas.openxmlformats.org/officeDocument/2006/relationships/hyperlink" Target="NULL" TargetMode="External"/><Relationship Id="rId8" Type="http://schemas.openxmlformats.org/officeDocument/2006/relationships/hyperlink" Target="NULL" TargetMode="External"/><Relationship Id="rId9" Type="http://schemas.openxmlformats.org/officeDocument/2006/relationships/hyperlink" Target="NULL" TargetMode="External"/><Relationship Id="rId10" Type="http://schemas.openxmlformats.org/officeDocument/2006/relationships/hyperlink" Target="https://upload.wikimedia.org/wikipedia/commons/9/9e/Fulica_americana4.jpg"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9.jpg"/><Relationship Id="rId5" Type="http://schemas.openxmlformats.org/officeDocument/2006/relationships/hyperlink" Target="https://upload.wikimedia.org/wikipedia/commons/4/42/Fulica_americana_-Klamath_Falls,_Oregon,_USA_-chicks-8.jpg"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885879"/>
            <a:ext cx="7772400" cy="4490161"/>
          </a:xfrm>
        </p:spPr>
        <p:txBody>
          <a:bodyPr>
            <a:normAutofit fontScale="90000"/>
          </a:bodyPr>
          <a:lstStyle/>
          <a:p>
            <a:r>
              <a:rPr lang="en-US" dirty="0" smtClean="0"/>
              <a:t>Knowing your own: A classroom case study using the scientific method to investigate how American coots recognize their offspring</a:t>
            </a:r>
            <a:endParaRPr lang="en-US" dirty="0"/>
          </a:p>
        </p:txBody>
      </p:sp>
      <p:sp>
        <p:nvSpPr>
          <p:cNvPr id="5" name="Subtitle 4"/>
          <p:cNvSpPr>
            <a:spLocks noGrp="1"/>
          </p:cNvSpPr>
          <p:nvPr>
            <p:ph type="subTitle" idx="1"/>
          </p:nvPr>
        </p:nvSpPr>
        <p:spPr>
          <a:xfrm>
            <a:off x="1143000" y="5943600"/>
            <a:ext cx="6858000" cy="480848"/>
          </a:xfrm>
        </p:spPr>
        <p:txBody>
          <a:bodyPr/>
          <a:lstStyle/>
          <a:p>
            <a:r>
              <a:rPr lang="en-US" dirty="0" smtClean="0"/>
              <a:t>Joanna K. Hubbard, </a:t>
            </a:r>
            <a:r>
              <a:rPr lang="en-US" dirty="0" err="1" smtClean="0"/>
              <a:t>Daizaburo</a:t>
            </a:r>
            <a:r>
              <a:rPr lang="en-US" dirty="0" smtClean="0"/>
              <a:t> </a:t>
            </a:r>
            <a:r>
              <a:rPr lang="en-US" dirty="0" err="1" smtClean="0"/>
              <a:t>Shizuka</a:t>
            </a:r>
            <a:r>
              <a:rPr lang="en-US" dirty="0" smtClean="0"/>
              <a:t>, Brian A. Couch</a:t>
            </a:r>
            <a:endParaRPr lang="en-US" dirty="0"/>
          </a:p>
        </p:txBody>
      </p:sp>
    </p:spTree>
    <p:extLst>
      <p:ext uri="{BB962C8B-B14F-4D97-AF65-F5344CB8AC3E}">
        <p14:creationId xmlns:p14="http://schemas.microsoft.com/office/powerpoint/2010/main" val="20156989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70729" y="466165"/>
            <a:ext cx="5144620" cy="6024282"/>
          </a:xfrm>
        </p:spPr>
        <p:txBody>
          <a:bodyPr>
            <a:normAutofit fontScale="92500" lnSpcReduction="10000"/>
          </a:bodyPr>
          <a:lstStyle/>
          <a:p>
            <a:pPr marL="0" indent="0">
              <a:lnSpc>
                <a:spcPct val="150000"/>
              </a:lnSpc>
              <a:buNone/>
            </a:pPr>
            <a:r>
              <a:rPr lang="en-US" sz="3200" b="1" dirty="0" smtClean="0"/>
              <a:t>QUESTION: </a:t>
            </a:r>
            <a:r>
              <a:rPr lang="en-US" sz="3200" dirty="0" smtClean="0"/>
              <a:t>How do coot parents know which chicks are brood parasites and which belong to them?</a:t>
            </a:r>
          </a:p>
          <a:p>
            <a:pPr marL="0" indent="0">
              <a:lnSpc>
                <a:spcPct val="120000"/>
              </a:lnSpc>
              <a:buNone/>
            </a:pPr>
            <a:endParaRPr lang="en-US" sz="3200" dirty="0" smtClean="0"/>
          </a:p>
          <a:p>
            <a:pPr marL="0" indent="0">
              <a:lnSpc>
                <a:spcPct val="150000"/>
              </a:lnSpc>
              <a:buNone/>
            </a:pPr>
            <a:r>
              <a:rPr lang="en-US" sz="3200" b="1" dirty="0" smtClean="0"/>
              <a:t>HYPOTHESIS: </a:t>
            </a:r>
            <a:r>
              <a:rPr lang="en-US" sz="3200" dirty="0" smtClean="0"/>
              <a:t>Coot parents use the chicks that hatch first as a reference for recognizing their own offspring. </a:t>
            </a:r>
            <a:endParaRPr lang="en-US" sz="3200" b="1" dirty="0"/>
          </a:p>
        </p:txBody>
      </p:sp>
      <p:grpSp>
        <p:nvGrpSpPr>
          <p:cNvPr id="12" name="Group 11"/>
          <p:cNvGrpSpPr/>
          <p:nvPr/>
        </p:nvGrpSpPr>
        <p:grpSpPr>
          <a:xfrm>
            <a:off x="611229" y="628793"/>
            <a:ext cx="2318135" cy="5465503"/>
            <a:chOff x="611229" y="486899"/>
            <a:chExt cx="2318135" cy="5465503"/>
          </a:xfrm>
        </p:grpSpPr>
        <p:grpSp>
          <p:nvGrpSpPr>
            <p:cNvPr id="7" name="Group 6"/>
            <p:cNvGrpSpPr/>
            <p:nvPr/>
          </p:nvGrpSpPr>
          <p:grpSpPr>
            <a:xfrm>
              <a:off x="611229" y="486899"/>
              <a:ext cx="2318135" cy="2586308"/>
              <a:chOff x="523086" y="1182878"/>
              <a:chExt cx="2318135" cy="2586308"/>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438" y="1767825"/>
                <a:ext cx="2001361" cy="2001361"/>
              </a:xfrm>
              <a:prstGeom prst="rect">
                <a:avLst/>
              </a:prstGeom>
            </p:spPr>
          </p:pic>
          <p:sp>
            <p:nvSpPr>
              <p:cNvPr id="5" name="TextBox 4"/>
              <p:cNvSpPr txBox="1"/>
              <p:nvPr/>
            </p:nvSpPr>
            <p:spPr>
              <a:xfrm>
                <a:off x="523086" y="1182878"/>
                <a:ext cx="2318135" cy="523220"/>
              </a:xfrm>
              <a:prstGeom prst="rect">
                <a:avLst/>
              </a:prstGeom>
              <a:noFill/>
            </p:spPr>
            <p:txBody>
              <a:bodyPr wrap="none" rtlCol="0">
                <a:spAutoFit/>
              </a:bodyPr>
              <a:lstStyle/>
              <a:p>
                <a:r>
                  <a:rPr lang="en-US" sz="2800" dirty="0" smtClean="0"/>
                  <a:t>Dr. Dai </a:t>
                </a:r>
                <a:r>
                  <a:rPr lang="en-US" sz="2800" dirty="0" err="1" smtClean="0"/>
                  <a:t>Shizuka</a:t>
                </a:r>
                <a:endParaRPr lang="en-US" sz="2800" dirty="0"/>
              </a:p>
            </p:txBody>
          </p:sp>
        </p:grpSp>
        <p:grpSp>
          <p:nvGrpSpPr>
            <p:cNvPr id="11" name="Group 10"/>
            <p:cNvGrpSpPr/>
            <p:nvPr/>
          </p:nvGrpSpPr>
          <p:grpSpPr>
            <a:xfrm>
              <a:off x="638736" y="3277820"/>
              <a:ext cx="2263120" cy="2674582"/>
              <a:chOff x="638736" y="3545834"/>
              <a:chExt cx="2263120" cy="2674582"/>
            </a:xfrm>
          </p:grpSpPr>
          <p:pic>
            <p:nvPicPr>
              <p:cNvPr id="9" name="Picture 8"/>
              <p:cNvPicPr>
                <a:picLocks noChangeAspect="1"/>
              </p:cNvPicPr>
              <p:nvPr/>
            </p:nvPicPr>
            <p:blipFill rotWithShape="1">
              <a:blip r:embed="rId4"/>
              <a:srcRect l="1965"/>
              <a:stretch/>
            </p:blipFill>
            <p:spPr>
              <a:xfrm>
                <a:off x="770581" y="4053288"/>
                <a:ext cx="1999432" cy="2167128"/>
              </a:xfrm>
              <a:prstGeom prst="rect">
                <a:avLst/>
              </a:prstGeom>
            </p:spPr>
          </p:pic>
          <p:sp>
            <p:nvSpPr>
              <p:cNvPr id="10" name="TextBox 9"/>
              <p:cNvSpPr txBox="1"/>
              <p:nvPr/>
            </p:nvSpPr>
            <p:spPr>
              <a:xfrm>
                <a:off x="638736" y="3545834"/>
                <a:ext cx="2263120" cy="523220"/>
              </a:xfrm>
              <a:prstGeom prst="rect">
                <a:avLst/>
              </a:prstGeom>
              <a:noFill/>
            </p:spPr>
            <p:txBody>
              <a:bodyPr wrap="none" rtlCol="0">
                <a:spAutoFit/>
              </a:bodyPr>
              <a:lstStyle/>
              <a:p>
                <a:r>
                  <a:rPr lang="en-US" sz="2800" dirty="0" smtClean="0"/>
                  <a:t>Dr. Bruce Lyon</a:t>
                </a:r>
                <a:endParaRPr lang="en-US" sz="2800" dirty="0"/>
              </a:p>
            </p:txBody>
          </p:sp>
        </p:grpSp>
      </p:grpSp>
    </p:spTree>
    <p:extLst>
      <p:ext uri="{BB962C8B-B14F-4D97-AF65-F5344CB8AC3E}">
        <p14:creationId xmlns:p14="http://schemas.microsoft.com/office/powerpoint/2010/main" val="8157741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831" y="132385"/>
            <a:ext cx="7886700" cy="1325563"/>
          </a:xfrm>
        </p:spPr>
        <p:txBody>
          <a:bodyPr/>
          <a:lstStyle/>
          <a:p>
            <a:r>
              <a:rPr lang="en-US" dirty="0" err="1" smtClean="0"/>
              <a:t>Shizuka</a:t>
            </a:r>
            <a:r>
              <a:rPr lang="en-US" dirty="0" smtClean="0"/>
              <a:t> &amp; Lyon’s </a:t>
            </a:r>
            <a:r>
              <a:rPr lang="en-US" b="1" dirty="0" smtClean="0"/>
              <a:t>EXPERIMENT</a:t>
            </a:r>
            <a:r>
              <a:rPr lang="en-US" dirty="0" smtClean="0"/>
              <a:t>:</a:t>
            </a:r>
            <a:endParaRPr lang="en-US" dirty="0"/>
          </a:p>
        </p:txBody>
      </p:sp>
      <p:grpSp>
        <p:nvGrpSpPr>
          <p:cNvPr id="567" name="Group 566"/>
          <p:cNvGrpSpPr/>
          <p:nvPr/>
        </p:nvGrpSpPr>
        <p:grpSpPr>
          <a:xfrm>
            <a:off x="1701775" y="2829390"/>
            <a:ext cx="2543400" cy="1930892"/>
            <a:chOff x="237064" y="1457948"/>
            <a:chExt cx="2543400" cy="1930892"/>
          </a:xfrm>
        </p:grpSpPr>
        <p:sp>
          <p:nvSpPr>
            <p:cNvPr id="232" name="TextBox 231"/>
            <p:cNvSpPr txBox="1"/>
            <p:nvPr/>
          </p:nvSpPr>
          <p:spPr>
            <a:xfrm>
              <a:off x="237064" y="3019238"/>
              <a:ext cx="707886" cy="369332"/>
            </a:xfrm>
            <a:prstGeom prst="rect">
              <a:avLst/>
            </a:prstGeom>
            <a:noFill/>
          </p:spPr>
          <p:txBody>
            <a:bodyPr wrap="none" rtlCol="0">
              <a:spAutoFit/>
            </a:bodyPr>
            <a:lstStyle/>
            <a:p>
              <a:r>
                <a:rPr lang="en-US" smtClean="0"/>
                <a:t>Day 1</a:t>
              </a:r>
              <a:endParaRPr lang="en-US"/>
            </a:p>
          </p:txBody>
        </p:sp>
        <p:sp>
          <p:nvSpPr>
            <p:cNvPr id="233" name="TextBox 232"/>
            <p:cNvSpPr txBox="1"/>
            <p:nvPr/>
          </p:nvSpPr>
          <p:spPr>
            <a:xfrm>
              <a:off x="1052174" y="3019508"/>
              <a:ext cx="301686" cy="369332"/>
            </a:xfrm>
            <a:prstGeom prst="rect">
              <a:avLst/>
            </a:prstGeom>
            <a:noFill/>
          </p:spPr>
          <p:txBody>
            <a:bodyPr wrap="none" rtlCol="0">
              <a:spAutoFit/>
            </a:bodyPr>
            <a:lstStyle/>
            <a:p>
              <a:r>
                <a:rPr lang="en-US" dirty="0" smtClean="0"/>
                <a:t>2</a:t>
              </a:r>
              <a:endParaRPr lang="en-US" dirty="0"/>
            </a:p>
          </p:txBody>
        </p:sp>
        <p:pic>
          <p:nvPicPr>
            <p:cNvPr id="511" name="Picture 5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831" y="1559436"/>
              <a:ext cx="323088" cy="377952"/>
            </a:xfrm>
            <a:prstGeom prst="rect">
              <a:avLst/>
            </a:prstGeom>
          </p:spPr>
        </p:pic>
        <p:pic>
          <p:nvPicPr>
            <p:cNvPr id="512" name="Picture 5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87" y="2615093"/>
              <a:ext cx="323088" cy="377952"/>
            </a:xfrm>
            <a:prstGeom prst="rect">
              <a:avLst/>
            </a:prstGeom>
          </p:spPr>
        </p:pic>
        <p:pic>
          <p:nvPicPr>
            <p:cNvPr id="513" name="Picture 5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87" y="2091057"/>
              <a:ext cx="323088" cy="377952"/>
            </a:xfrm>
            <a:prstGeom prst="rect">
              <a:avLst/>
            </a:prstGeom>
          </p:spPr>
        </p:pic>
        <p:pic>
          <p:nvPicPr>
            <p:cNvPr id="514" name="Picture 5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99" y="1922158"/>
              <a:ext cx="323088" cy="377952"/>
            </a:xfrm>
            <a:prstGeom prst="rect">
              <a:avLst/>
            </a:prstGeom>
          </p:spPr>
        </p:pic>
        <p:pic>
          <p:nvPicPr>
            <p:cNvPr id="515" name="Picture 5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396" y="1920697"/>
              <a:ext cx="323088" cy="377952"/>
            </a:xfrm>
            <a:prstGeom prst="rect">
              <a:avLst/>
            </a:prstGeom>
          </p:spPr>
        </p:pic>
        <p:pic>
          <p:nvPicPr>
            <p:cNvPr id="518" name="Picture 5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0419" y="1922158"/>
              <a:ext cx="323088" cy="377952"/>
            </a:xfrm>
            <a:prstGeom prst="rect">
              <a:avLst/>
            </a:prstGeom>
          </p:spPr>
        </p:pic>
        <p:pic>
          <p:nvPicPr>
            <p:cNvPr id="519" name="Picture 5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8346" y="1920697"/>
              <a:ext cx="323088" cy="377952"/>
            </a:xfrm>
            <a:prstGeom prst="rect">
              <a:avLst/>
            </a:prstGeom>
          </p:spPr>
        </p:pic>
        <p:pic>
          <p:nvPicPr>
            <p:cNvPr id="520" name="Picture 5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999" y="2435040"/>
              <a:ext cx="329184" cy="384048"/>
            </a:xfrm>
            <a:prstGeom prst="rect">
              <a:avLst/>
            </a:prstGeom>
          </p:spPr>
        </p:pic>
        <p:pic>
          <p:nvPicPr>
            <p:cNvPr id="521" name="Picture 5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7936" y="2432564"/>
              <a:ext cx="329184" cy="384048"/>
            </a:xfrm>
            <a:prstGeom prst="rect">
              <a:avLst/>
            </a:prstGeom>
          </p:spPr>
        </p:pic>
        <p:pic>
          <p:nvPicPr>
            <p:cNvPr id="522" name="Picture 5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7569" y="2432564"/>
              <a:ext cx="329184" cy="384048"/>
            </a:xfrm>
            <a:prstGeom prst="rect">
              <a:avLst/>
            </a:prstGeom>
          </p:spPr>
        </p:pic>
        <p:pic>
          <p:nvPicPr>
            <p:cNvPr id="523" name="Picture 5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8346" y="2432564"/>
              <a:ext cx="329184" cy="384048"/>
            </a:xfrm>
            <a:prstGeom prst="rect">
              <a:avLst/>
            </a:prstGeom>
          </p:spPr>
        </p:pic>
        <p:sp>
          <p:nvSpPr>
            <p:cNvPr id="525" name="TextBox 524"/>
            <p:cNvSpPr txBox="1"/>
            <p:nvPr/>
          </p:nvSpPr>
          <p:spPr>
            <a:xfrm>
              <a:off x="1442911" y="3019238"/>
              <a:ext cx="301686" cy="369332"/>
            </a:xfrm>
            <a:prstGeom prst="rect">
              <a:avLst/>
            </a:prstGeom>
            <a:noFill/>
          </p:spPr>
          <p:txBody>
            <a:bodyPr wrap="none" rtlCol="0">
              <a:spAutoFit/>
            </a:bodyPr>
            <a:lstStyle/>
            <a:p>
              <a:r>
                <a:rPr lang="en-US"/>
                <a:t>3</a:t>
              </a:r>
              <a:endParaRPr lang="en-US" dirty="0"/>
            </a:p>
          </p:txBody>
        </p:sp>
        <p:sp>
          <p:nvSpPr>
            <p:cNvPr id="526" name="TextBox 525"/>
            <p:cNvSpPr txBox="1"/>
            <p:nvPr/>
          </p:nvSpPr>
          <p:spPr>
            <a:xfrm>
              <a:off x="1851821" y="3019238"/>
              <a:ext cx="301686" cy="369332"/>
            </a:xfrm>
            <a:prstGeom prst="rect">
              <a:avLst/>
            </a:prstGeom>
            <a:noFill/>
          </p:spPr>
          <p:txBody>
            <a:bodyPr wrap="none" rtlCol="0">
              <a:spAutoFit/>
            </a:bodyPr>
            <a:lstStyle/>
            <a:p>
              <a:r>
                <a:rPr lang="en-US"/>
                <a:t>4</a:t>
              </a:r>
              <a:endParaRPr lang="en-US" dirty="0"/>
            </a:p>
          </p:txBody>
        </p:sp>
        <p:sp>
          <p:nvSpPr>
            <p:cNvPr id="527" name="TextBox 526"/>
            <p:cNvSpPr txBox="1"/>
            <p:nvPr/>
          </p:nvSpPr>
          <p:spPr>
            <a:xfrm>
              <a:off x="2260731" y="3019238"/>
              <a:ext cx="301686" cy="369332"/>
            </a:xfrm>
            <a:prstGeom prst="rect">
              <a:avLst/>
            </a:prstGeom>
            <a:noFill/>
          </p:spPr>
          <p:txBody>
            <a:bodyPr wrap="none" rtlCol="0">
              <a:spAutoFit/>
            </a:bodyPr>
            <a:lstStyle/>
            <a:p>
              <a:r>
                <a:rPr lang="en-US"/>
                <a:t>5</a:t>
              </a:r>
              <a:endParaRPr lang="en-US" dirty="0"/>
            </a:p>
          </p:txBody>
        </p:sp>
        <p:sp>
          <p:nvSpPr>
            <p:cNvPr id="528" name="Rectangle 527"/>
            <p:cNvSpPr/>
            <p:nvPr/>
          </p:nvSpPr>
          <p:spPr>
            <a:xfrm>
              <a:off x="237064" y="1457948"/>
              <a:ext cx="2543400" cy="19306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8" name="Group 567"/>
          <p:cNvGrpSpPr/>
          <p:nvPr/>
        </p:nvGrpSpPr>
        <p:grpSpPr>
          <a:xfrm>
            <a:off x="4821717" y="2829390"/>
            <a:ext cx="2543400" cy="1930892"/>
            <a:chOff x="3141009" y="1452192"/>
            <a:chExt cx="2543400" cy="1930892"/>
          </a:xfrm>
        </p:grpSpPr>
        <p:sp>
          <p:nvSpPr>
            <p:cNvPr id="529" name="TextBox 528"/>
            <p:cNvSpPr txBox="1"/>
            <p:nvPr/>
          </p:nvSpPr>
          <p:spPr>
            <a:xfrm>
              <a:off x="3141009" y="3013482"/>
              <a:ext cx="707886" cy="369332"/>
            </a:xfrm>
            <a:prstGeom prst="rect">
              <a:avLst/>
            </a:prstGeom>
            <a:noFill/>
          </p:spPr>
          <p:txBody>
            <a:bodyPr wrap="none" rtlCol="0">
              <a:spAutoFit/>
            </a:bodyPr>
            <a:lstStyle/>
            <a:p>
              <a:r>
                <a:rPr lang="en-US" smtClean="0"/>
                <a:t>Day 1</a:t>
              </a:r>
              <a:endParaRPr lang="en-US"/>
            </a:p>
          </p:txBody>
        </p:sp>
        <p:sp>
          <p:nvSpPr>
            <p:cNvPr id="530" name="TextBox 529"/>
            <p:cNvSpPr txBox="1"/>
            <p:nvPr/>
          </p:nvSpPr>
          <p:spPr>
            <a:xfrm>
              <a:off x="3956119" y="3013752"/>
              <a:ext cx="301686" cy="369332"/>
            </a:xfrm>
            <a:prstGeom prst="rect">
              <a:avLst/>
            </a:prstGeom>
            <a:noFill/>
          </p:spPr>
          <p:txBody>
            <a:bodyPr wrap="none" rtlCol="0">
              <a:spAutoFit/>
            </a:bodyPr>
            <a:lstStyle/>
            <a:p>
              <a:r>
                <a:rPr lang="en-US" dirty="0" smtClean="0"/>
                <a:t>2</a:t>
              </a:r>
              <a:endParaRPr lang="en-US" dirty="0"/>
            </a:p>
          </p:txBody>
        </p:sp>
        <p:pic>
          <p:nvPicPr>
            <p:cNvPr id="534" name="Picture 5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0944" y="1916402"/>
              <a:ext cx="323088" cy="377952"/>
            </a:xfrm>
            <a:prstGeom prst="rect">
              <a:avLst/>
            </a:prstGeom>
          </p:spPr>
        </p:pic>
        <p:pic>
          <p:nvPicPr>
            <p:cNvPr id="535" name="Picture 5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341" y="1914941"/>
              <a:ext cx="323088" cy="377952"/>
            </a:xfrm>
            <a:prstGeom prst="rect">
              <a:avLst/>
            </a:prstGeom>
          </p:spPr>
        </p:pic>
        <p:pic>
          <p:nvPicPr>
            <p:cNvPr id="536" name="Picture 5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4364" y="1916402"/>
              <a:ext cx="323088" cy="377952"/>
            </a:xfrm>
            <a:prstGeom prst="rect">
              <a:avLst/>
            </a:prstGeom>
          </p:spPr>
        </p:pic>
        <p:pic>
          <p:nvPicPr>
            <p:cNvPr id="537" name="Picture 5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2291" y="1914941"/>
              <a:ext cx="323088" cy="377952"/>
            </a:xfrm>
            <a:prstGeom prst="rect">
              <a:avLst/>
            </a:prstGeom>
          </p:spPr>
        </p:pic>
        <p:pic>
          <p:nvPicPr>
            <p:cNvPr id="538" name="Picture 5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0944" y="2429284"/>
              <a:ext cx="329184" cy="384048"/>
            </a:xfrm>
            <a:prstGeom prst="rect">
              <a:avLst/>
            </a:prstGeom>
          </p:spPr>
        </p:pic>
        <p:pic>
          <p:nvPicPr>
            <p:cNvPr id="539" name="Picture 5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1881" y="2426808"/>
              <a:ext cx="329184" cy="384048"/>
            </a:xfrm>
            <a:prstGeom prst="rect">
              <a:avLst/>
            </a:prstGeom>
          </p:spPr>
        </p:pic>
        <p:pic>
          <p:nvPicPr>
            <p:cNvPr id="540" name="Picture 5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1514" y="2426808"/>
              <a:ext cx="329184" cy="384048"/>
            </a:xfrm>
            <a:prstGeom prst="rect">
              <a:avLst/>
            </a:prstGeom>
          </p:spPr>
        </p:pic>
        <p:pic>
          <p:nvPicPr>
            <p:cNvPr id="541" name="Picture 54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2291" y="2426808"/>
              <a:ext cx="329184" cy="384048"/>
            </a:xfrm>
            <a:prstGeom prst="rect">
              <a:avLst/>
            </a:prstGeom>
          </p:spPr>
        </p:pic>
        <p:sp>
          <p:nvSpPr>
            <p:cNvPr id="542" name="TextBox 541"/>
            <p:cNvSpPr txBox="1"/>
            <p:nvPr/>
          </p:nvSpPr>
          <p:spPr>
            <a:xfrm>
              <a:off x="4346856" y="3013482"/>
              <a:ext cx="301686" cy="369332"/>
            </a:xfrm>
            <a:prstGeom prst="rect">
              <a:avLst/>
            </a:prstGeom>
            <a:noFill/>
          </p:spPr>
          <p:txBody>
            <a:bodyPr wrap="none" rtlCol="0">
              <a:spAutoFit/>
            </a:bodyPr>
            <a:lstStyle/>
            <a:p>
              <a:r>
                <a:rPr lang="en-US"/>
                <a:t>3</a:t>
              </a:r>
              <a:endParaRPr lang="en-US" dirty="0"/>
            </a:p>
          </p:txBody>
        </p:sp>
        <p:sp>
          <p:nvSpPr>
            <p:cNvPr id="543" name="TextBox 542"/>
            <p:cNvSpPr txBox="1"/>
            <p:nvPr/>
          </p:nvSpPr>
          <p:spPr>
            <a:xfrm>
              <a:off x="4755766" y="3013482"/>
              <a:ext cx="301686" cy="369332"/>
            </a:xfrm>
            <a:prstGeom prst="rect">
              <a:avLst/>
            </a:prstGeom>
            <a:noFill/>
          </p:spPr>
          <p:txBody>
            <a:bodyPr wrap="none" rtlCol="0">
              <a:spAutoFit/>
            </a:bodyPr>
            <a:lstStyle/>
            <a:p>
              <a:r>
                <a:rPr lang="en-US"/>
                <a:t>4</a:t>
              </a:r>
              <a:endParaRPr lang="en-US" dirty="0"/>
            </a:p>
          </p:txBody>
        </p:sp>
        <p:sp>
          <p:nvSpPr>
            <p:cNvPr id="544" name="TextBox 543"/>
            <p:cNvSpPr txBox="1"/>
            <p:nvPr/>
          </p:nvSpPr>
          <p:spPr>
            <a:xfrm>
              <a:off x="5164676" y="3013482"/>
              <a:ext cx="301686" cy="369332"/>
            </a:xfrm>
            <a:prstGeom prst="rect">
              <a:avLst/>
            </a:prstGeom>
            <a:noFill/>
          </p:spPr>
          <p:txBody>
            <a:bodyPr wrap="none" rtlCol="0">
              <a:spAutoFit/>
            </a:bodyPr>
            <a:lstStyle/>
            <a:p>
              <a:r>
                <a:rPr lang="en-US"/>
                <a:t>5</a:t>
              </a:r>
              <a:endParaRPr lang="en-US" dirty="0"/>
            </a:p>
          </p:txBody>
        </p:sp>
        <p:sp>
          <p:nvSpPr>
            <p:cNvPr id="545" name="Rectangle 544"/>
            <p:cNvSpPr/>
            <p:nvPr/>
          </p:nvSpPr>
          <p:spPr>
            <a:xfrm>
              <a:off x="3141009" y="1452192"/>
              <a:ext cx="2543400" cy="19306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6" name="Picture 5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8794" y="1559436"/>
              <a:ext cx="329184" cy="384048"/>
            </a:xfrm>
            <a:prstGeom prst="rect">
              <a:avLst/>
            </a:prstGeom>
          </p:spPr>
        </p:pic>
        <p:pic>
          <p:nvPicPr>
            <p:cNvPr id="547" name="Picture 5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1850" y="2091057"/>
              <a:ext cx="329184" cy="384048"/>
            </a:xfrm>
            <a:prstGeom prst="rect">
              <a:avLst/>
            </a:prstGeom>
          </p:spPr>
        </p:pic>
        <p:pic>
          <p:nvPicPr>
            <p:cNvPr id="548" name="Picture 5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2453" y="2608997"/>
              <a:ext cx="329184" cy="384048"/>
            </a:xfrm>
            <a:prstGeom prst="rect">
              <a:avLst/>
            </a:prstGeom>
          </p:spPr>
        </p:pic>
      </p:grpSp>
      <p:sp>
        <p:nvSpPr>
          <p:cNvPr id="570" name="TextBox 569"/>
          <p:cNvSpPr txBox="1"/>
          <p:nvPr/>
        </p:nvSpPr>
        <p:spPr>
          <a:xfrm>
            <a:off x="2440028" y="4894277"/>
            <a:ext cx="1066895" cy="369332"/>
          </a:xfrm>
          <a:prstGeom prst="rect">
            <a:avLst/>
          </a:prstGeom>
          <a:noFill/>
        </p:spPr>
        <p:txBody>
          <a:bodyPr wrap="none" rtlCol="0">
            <a:spAutoFit/>
          </a:bodyPr>
          <a:lstStyle/>
          <a:p>
            <a:r>
              <a:rPr lang="en-US" smtClean="0"/>
              <a:t>Host First</a:t>
            </a:r>
            <a:endParaRPr lang="en-US"/>
          </a:p>
        </p:txBody>
      </p:sp>
      <p:sp>
        <p:nvSpPr>
          <p:cNvPr id="571" name="TextBox 570"/>
          <p:cNvSpPr txBox="1"/>
          <p:nvPr/>
        </p:nvSpPr>
        <p:spPr>
          <a:xfrm>
            <a:off x="5424644" y="4894277"/>
            <a:ext cx="1337546" cy="369332"/>
          </a:xfrm>
          <a:prstGeom prst="rect">
            <a:avLst/>
          </a:prstGeom>
          <a:noFill/>
        </p:spPr>
        <p:txBody>
          <a:bodyPr wrap="none" rtlCol="0">
            <a:spAutoFit/>
          </a:bodyPr>
          <a:lstStyle/>
          <a:p>
            <a:r>
              <a:rPr lang="en-US" dirty="0" smtClean="0"/>
              <a:t>Foreign First</a:t>
            </a:r>
            <a:endParaRPr lang="en-US" dirty="0"/>
          </a:p>
        </p:txBody>
      </p:sp>
      <p:sp>
        <p:nvSpPr>
          <p:cNvPr id="573" name="TextBox 572"/>
          <p:cNvSpPr txBox="1"/>
          <p:nvPr/>
        </p:nvSpPr>
        <p:spPr>
          <a:xfrm>
            <a:off x="1014728" y="5278595"/>
            <a:ext cx="7007271" cy="1384995"/>
          </a:xfrm>
          <a:prstGeom prst="rect">
            <a:avLst/>
          </a:prstGeom>
          <a:noFill/>
        </p:spPr>
        <p:txBody>
          <a:bodyPr wrap="square" rtlCol="0">
            <a:spAutoFit/>
          </a:bodyPr>
          <a:lstStyle/>
          <a:p>
            <a:pPr algn="ctr">
              <a:lnSpc>
                <a:spcPct val="150000"/>
              </a:lnSpc>
            </a:pPr>
            <a:r>
              <a:rPr lang="en-US" sz="2800" dirty="0" smtClean="0"/>
              <a:t>Compare proportion of host chicks that survive to the proportion of foreign chicks that survive</a:t>
            </a:r>
            <a:endParaRPr lang="en-US" sz="2800" dirty="0"/>
          </a:p>
        </p:txBody>
      </p:sp>
      <p:grpSp>
        <p:nvGrpSpPr>
          <p:cNvPr id="577" name="Group 576"/>
          <p:cNvGrpSpPr/>
          <p:nvPr/>
        </p:nvGrpSpPr>
        <p:grpSpPr>
          <a:xfrm>
            <a:off x="2844421" y="1667384"/>
            <a:ext cx="3355814" cy="378222"/>
            <a:chOff x="1421025" y="1390590"/>
            <a:chExt cx="3355814" cy="378222"/>
          </a:xfrm>
        </p:grpSpPr>
        <p:pic>
          <p:nvPicPr>
            <p:cNvPr id="574" name="Picture 57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1025" y="1390860"/>
              <a:ext cx="323088" cy="377952"/>
            </a:xfrm>
            <a:prstGeom prst="rect">
              <a:avLst/>
            </a:prstGeom>
          </p:spPr>
        </p:pic>
        <p:sp>
          <p:nvSpPr>
            <p:cNvPr id="576" name="TextBox 575"/>
            <p:cNvSpPr txBox="1"/>
            <p:nvPr/>
          </p:nvSpPr>
          <p:spPr>
            <a:xfrm>
              <a:off x="1693366" y="1390590"/>
              <a:ext cx="3083473" cy="369332"/>
            </a:xfrm>
            <a:prstGeom prst="rect">
              <a:avLst/>
            </a:prstGeom>
            <a:noFill/>
          </p:spPr>
          <p:txBody>
            <a:bodyPr wrap="none" rtlCol="0">
              <a:spAutoFit/>
            </a:bodyPr>
            <a:lstStyle/>
            <a:p>
              <a:r>
                <a:rPr lang="en-US" dirty="0" smtClean="0"/>
                <a:t>= host chick: related to parents</a:t>
              </a:r>
              <a:endParaRPr lang="en-US" dirty="0"/>
            </a:p>
          </p:txBody>
        </p:sp>
      </p:grpSp>
      <p:grpSp>
        <p:nvGrpSpPr>
          <p:cNvPr id="579" name="Group 578"/>
          <p:cNvGrpSpPr/>
          <p:nvPr/>
        </p:nvGrpSpPr>
        <p:grpSpPr>
          <a:xfrm>
            <a:off x="2587143" y="2146919"/>
            <a:ext cx="3862440" cy="384318"/>
            <a:chOff x="4286535" y="1390590"/>
            <a:chExt cx="3862440" cy="384318"/>
          </a:xfrm>
        </p:grpSpPr>
        <p:pic>
          <p:nvPicPr>
            <p:cNvPr id="575" name="Picture 57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6535" y="1390860"/>
              <a:ext cx="329184" cy="384048"/>
            </a:xfrm>
            <a:prstGeom prst="rect">
              <a:avLst/>
            </a:prstGeom>
          </p:spPr>
        </p:pic>
        <p:sp>
          <p:nvSpPr>
            <p:cNvPr id="578" name="TextBox 577"/>
            <p:cNvSpPr txBox="1"/>
            <p:nvPr/>
          </p:nvSpPr>
          <p:spPr>
            <a:xfrm>
              <a:off x="4565622" y="1390590"/>
              <a:ext cx="3583353" cy="369332"/>
            </a:xfrm>
            <a:prstGeom prst="rect">
              <a:avLst/>
            </a:prstGeom>
            <a:noFill/>
          </p:spPr>
          <p:txBody>
            <a:bodyPr wrap="none" rtlCol="0">
              <a:spAutoFit/>
            </a:bodyPr>
            <a:lstStyle/>
            <a:p>
              <a:r>
                <a:rPr lang="en-US" dirty="0" smtClean="0"/>
                <a:t>= foreign chick: unrelated to parents</a:t>
              </a:r>
              <a:endParaRPr lang="en-US" dirty="0"/>
            </a:p>
          </p:txBody>
        </p:sp>
      </p:grpSp>
    </p:spTree>
    <p:extLst>
      <p:ext uri="{BB962C8B-B14F-4D97-AF65-F5344CB8AC3E}">
        <p14:creationId xmlns:p14="http://schemas.microsoft.com/office/powerpoint/2010/main" val="177608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6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0" grpId="0"/>
      <p:bldP spid="571" grpId="0"/>
      <p:bldP spid="5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08" y="112879"/>
            <a:ext cx="8042384" cy="1321783"/>
          </a:xfrm>
        </p:spPr>
        <p:txBody>
          <a:bodyPr>
            <a:normAutofit/>
          </a:bodyPr>
          <a:lstStyle/>
          <a:p>
            <a:pPr algn="ctr"/>
            <a:r>
              <a:rPr lang="en-US" sz="3600" dirty="0" smtClean="0"/>
              <a:t>Clicker ?: </a:t>
            </a:r>
            <a:r>
              <a:rPr lang="en-US" sz="3600" b="1" dirty="0" smtClean="0"/>
              <a:t>‘Host First’ </a:t>
            </a:r>
            <a:r>
              <a:rPr lang="en-US" sz="3600" dirty="0" smtClean="0"/>
              <a:t>condition</a:t>
            </a:r>
            <a:br>
              <a:rPr lang="en-US" sz="3600" dirty="0" smtClean="0"/>
            </a:br>
            <a:r>
              <a:rPr lang="en-US" sz="3600" dirty="0" smtClean="0"/>
              <a:t>My graph looks most like:</a:t>
            </a:r>
            <a:endParaRPr lang="en-US" sz="3600" dirty="0"/>
          </a:p>
        </p:txBody>
      </p:sp>
      <p:grpSp>
        <p:nvGrpSpPr>
          <p:cNvPr id="14" name="Group 13"/>
          <p:cNvGrpSpPr/>
          <p:nvPr/>
        </p:nvGrpSpPr>
        <p:grpSpPr>
          <a:xfrm>
            <a:off x="1371600" y="1327586"/>
            <a:ext cx="6400800" cy="5467350"/>
            <a:chOff x="1190296" y="1390650"/>
            <a:chExt cx="6400800" cy="5467350"/>
          </a:xfrm>
        </p:grpSpPr>
        <p:pic>
          <p:nvPicPr>
            <p:cNvPr id="10" name="Picture 9"/>
            <p:cNvPicPr>
              <a:picLocks noChangeAspect="1"/>
            </p:cNvPicPr>
            <p:nvPr/>
          </p:nvPicPr>
          <p:blipFill>
            <a:blip r:embed="rId3"/>
            <a:stretch>
              <a:fillRect/>
            </a:stretch>
          </p:blipFill>
          <p:spPr>
            <a:xfrm>
              <a:off x="1190296" y="1390650"/>
              <a:ext cx="3200400" cy="2743200"/>
            </a:xfrm>
            <a:prstGeom prst="rect">
              <a:avLst/>
            </a:prstGeom>
          </p:spPr>
        </p:pic>
        <p:pic>
          <p:nvPicPr>
            <p:cNvPr id="11" name="Picture 10"/>
            <p:cNvPicPr>
              <a:picLocks noChangeAspect="1"/>
            </p:cNvPicPr>
            <p:nvPr/>
          </p:nvPicPr>
          <p:blipFill>
            <a:blip r:embed="rId4"/>
            <a:stretch>
              <a:fillRect/>
            </a:stretch>
          </p:blipFill>
          <p:spPr>
            <a:xfrm>
              <a:off x="4390696" y="1397000"/>
              <a:ext cx="3200400" cy="2730500"/>
            </a:xfrm>
            <a:prstGeom prst="rect">
              <a:avLst/>
            </a:prstGeom>
          </p:spPr>
        </p:pic>
        <p:pic>
          <p:nvPicPr>
            <p:cNvPr id="12" name="Picture 11"/>
            <p:cNvPicPr>
              <a:picLocks noChangeAspect="1"/>
            </p:cNvPicPr>
            <p:nvPr/>
          </p:nvPicPr>
          <p:blipFill>
            <a:blip r:embed="rId5"/>
            <a:stretch>
              <a:fillRect/>
            </a:stretch>
          </p:blipFill>
          <p:spPr>
            <a:xfrm>
              <a:off x="1190296" y="4127500"/>
              <a:ext cx="3200400" cy="2730500"/>
            </a:xfrm>
            <a:prstGeom prst="rect">
              <a:avLst/>
            </a:prstGeom>
          </p:spPr>
        </p:pic>
        <p:pic>
          <p:nvPicPr>
            <p:cNvPr id="13" name="Picture 12"/>
            <p:cNvPicPr>
              <a:picLocks noChangeAspect="1"/>
            </p:cNvPicPr>
            <p:nvPr/>
          </p:nvPicPr>
          <p:blipFill>
            <a:blip r:embed="rId6"/>
            <a:stretch>
              <a:fillRect/>
            </a:stretch>
          </p:blipFill>
          <p:spPr>
            <a:xfrm>
              <a:off x="4390696" y="4127500"/>
              <a:ext cx="3200400" cy="2730500"/>
            </a:xfrm>
            <a:prstGeom prst="rect">
              <a:avLst/>
            </a:prstGeom>
          </p:spPr>
        </p:pic>
      </p:grpSp>
    </p:spTree>
    <p:extLst>
      <p:ext uri="{BB962C8B-B14F-4D97-AF65-F5344CB8AC3E}">
        <p14:creationId xmlns:p14="http://schemas.microsoft.com/office/powerpoint/2010/main" val="639138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08" y="112879"/>
            <a:ext cx="8042384" cy="1321783"/>
          </a:xfrm>
        </p:spPr>
        <p:txBody>
          <a:bodyPr>
            <a:normAutofit/>
          </a:bodyPr>
          <a:lstStyle/>
          <a:p>
            <a:pPr algn="ctr"/>
            <a:r>
              <a:rPr lang="en-US" sz="3600" dirty="0" smtClean="0"/>
              <a:t>Clicker ?: </a:t>
            </a:r>
            <a:r>
              <a:rPr lang="en-US" sz="3600" b="1" dirty="0" smtClean="0"/>
              <a:t>‘Foreign First’ </a:t>
            </a:r>
            <a:r>
              <a:rPr lang="en-US" sz="3600" dirty="0" smtClean="0"/>
              <a:t>condition</a:t>
            </a:r>
            <a:br>
              <a:rPr lang="en-US" sz="3600" dirty="0" smtClean="0"/>
            </a:br>
            <a:r>
              <a:rPr lang="en-US" sz="3600" dirty="0" smtClean="0"/>
              <a:t>My graph looks most like:</a:t>
            </a:r>
            <a:endParaRPr lang="en-US" sz="3600" dirty="0"/>
          </a:p>
        </p:txBody>
      </p:sp>
      <p:grpSp>
        <p:nvGrpSpPr>
          <p:cNvPr id="14" name="Group 13"/>
          <p:cNvGrpSpPr/>
          <p:nvPr/>
        </p:nvGrpSpPr>
        <p:grpSpPr>
          <a:xfrm>
            <a:off x="1371600" y="1327586"/>
            <a:ext cx="6400800" cy="5467350"/>
            <a:chOff x="1190296" y="1390650"/>
            <a:chExt cx="6400800" cy="5467350"/>
          </a:xfrm>
        </p:grpSpPr>
        <p:pic>
          <p:nvPicPr>
            <p:cNvPr id="10" name="Picture 9"/>
            <p:cNvPicPr>
              <a:picLocks noChangeAspect="1"/>
            </p:cNvPicPr>
            <p:nvPr/>
          </p:nvPicPr>
          <p:blipFill>
            <a:blip r:embed="rId3"/>
            <a:stretch>
              <a:fillRect/>
            </a:stretch>
          </p:blipFill>
          <p:spPr>
            <a:xfrm>
              <a:off x="1190296" y="1390650"/>
              <a:ext cx="3200400" cy="2743200"/>
            </a:xfrm>
            <a:prstGeom prst="rect">
              <a:avLst/>
            </a:prstGeom>
          </p:spPr>
        </p:pic>
        <p:pic>
          <p:nvPicPr>
            <p:cNvPr id="11" name="Picture 10"/>
            <p:cNvPicPr>
              <a:picLocks noChangeAspect="1"/>
            </p:cNvPicPr>
            <p:nvPr/>
          </p:nvPicPr>
          <p:blipFill>
            <a:blip r:embed="rId4"/>
            <a:stretch>
              <a:fillRect/>
            </a:stretch>
          </p:blipFill>
          <p:spPr>
            <a:xfrm>
              <a:off x="4390696" y="1397000"/>
              <a:ext cx="3200400" cy="2730500"/>
            </a:xfrm>
            <a:prstGeom prst="rect">
              <a:avLst/>
            </a:prstGeom>
          </p:spPr>
        </p:pic>
        <p:pic>
          <p:nvPicPr>
            <p:cNvPr id="12" name="Picture 11"/>
            <p:cNvPicPr>
              <a:picLocks noChangeAspect="1"/>
            </p:cNvPicPr>
            <p:nvPr/>
          </p:nvPicPr>
          <p:blipFill>
            <a:blip r:embed="rId5"/>
            <a:stretch>
              <a:fillRect/>
            </a:stretch>
          </p:blipFill>
          <p:spPr>
            <a:xfrm>
              <a:off x="1190296" y="4127500"/>
              <a:ext cx="3200400" cy="2730500"/>
            </a:xfrm>
            <a:prstGeom prst="rect">
              <a:avLst/>
            </a:prstGeom>
          </p:spPr>
        </p:pic>
        <p:pic>
          <p:nvPicPr>
            <p:cNvPr id="13" name="Picture 12"/>
            <p:cNvPicPr>
              <a:picLocks noChangeAspect="1"/>
            </p:cNvPicPr>
            <p:nvPr/>
          </p:nvPicPr>
          <p:blipFill>
            <a:blip r:embed="rId6"/>
            <a:stretch>
              <a:fillRect/>
            </a:stretch>
          </p:blipFill>
          <p:spPr>
            <a:xfrm>
              <a:off x="4390696" y="4127500"/>
              <a:ext cx="3200400" cy="2730500"/>
            </a:xfrm>
            <a:prstGeom prst="rect">
              <a:avLst/>
            </a:prstGeom>
          </p:spPr>
        </p:pic>
      </p:grpSp>
    </p:spTree>
    <p:extLst>
      <p:ext uri="{BB962C8B-B14F-4D97-AF65-F5344CB8AC3E}">
        <p14:creationId xmlns:p14="http://schemas.microsoft.com/office/powerpoint/2010/main" val="1573363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08711"/>
          </a:xfrm>
        </p:spPr>
        <p:txBody>
          <a:bodyPr>
            <a:normAutofit fontScale="90000"/>
          </a:bodyPr>
          <a:lstStyle/>
          <a:p>
            <a:r>
              <a:rPr lang="en-US" b="1" dirty="0" smtClean="0"/>
              <a:t>RESULTS: </a:t>
            </a:r>
            <a:r>
              <a:rPr lang="en-US" dirty="0" smtClean="0"/>
              <a:t>What </a:t>
            </a:r>
            <a:r>
              <a:rPr lang="en-US" dirty="0" err="1" smtClean="0"/>
              <a:t>Shizuka</a:t>
            </a:r>
            <a:r>
              <a:rPr lang="en-US" dirty="0" smtClean="0"/>
              <a:t> &amp; Lyon found</a:t>
            </a:r>
            <a:endParaRPr lang="en-US" dirty="0"/>
          </a:p>
        </p:txBody>
      </p:sp>
      <p:grpSp>
        <p:nvGrpSpPr>
          <p:cNvPr id="7" name="Group 6"/>
          <p:cNvGrpSpPr/>
          <p:nvPr/>
        </p:nvGrpSpPr>
        <p:grpSpPr>
          <a:xfrm>
            <a:off x="914400" y="2297167"/>
            <a:ext cx="7315200" cy="2730500"/>
            <a:chOff x="914400" y="2297167"/>
            <a:chExt cx="7315200" cy="2730500"/>
          </a:xfrm>
        </p:grpSpPr>
        <p:pic>
          <p:nvPicPr>
            <p:cNvPr id="5" name="Picture 4"/>
            <p:cNvPicPr>
              <a:picLocks noChangeAspect="1"/>
            </p:cNvPicPr>
            <p:nvPr/>
          </p:nvPicPr>
          <p:blipFill>
            <a:blip r:embed="rId3"/>
            <a:stretch>
              <a:fillRect/>
            </a:stretch>
          </p:blipFill>
          <p:spPr>
            <a:xfrm>
              <a:off x="4572000" y="2297167"/>
              <a:ext cx="3657600" cy="2730500"/>
            </a:xfrm>
            <a:prstGeom prst="rect">
              <a:avLst/>
            </a:prstGeom>
          </p:spPr>
        </p:pic>
        <p:pic>
          <p:nvPicPr>
            <p:cNvPr id="6" name="Picture 5"/>
            <p:cNvPicPr>
              <a:picLocks noChangeAspect="1"/>
            </p:cNvPicPr>
            <p:nvPr/>
          </p:nvPicPr>
          <p:blipFill>
            <a:blip r:embed="rId4"/>
            <a:stretch>
              <a:fillRect/>
            </a:stretch>
          </p:blipFill>
          <p:spPr>
            <a:xfrm>
              <a:off x="914400" y="2297167"/>
              <a:ext cx="3657600" cy="2730500"/>
            </a:xfrm>
            <a:prstGeom prst="rect">
              <a:avLst/>
            </a:prstGeom>
          </p:spPr>
        </p:pic>
      </p:grpSp>
      <p:sp>
        <p:nvSpPr>
          <p:cNvPr id="8" name="TextBox 7"/>
          <p:cNvSpPr txBox="1"/>
          <p:nvPr/>
        </p:nvSpPr>
        <p:spPr>
          <a:xfrm>
            <a:off x="2427890" y="5027667"/>
            <a:ext cx="1353897" cy="369332"/>
          </a:xfrm>
          <a:prstGeom prst="rect">
            <a:avLst/>
          </a:prstGeom>
          <a:noFill/>
        </p:spPr>
        <p:txBody>
          <a:bodyPr wrap="none" rtlCol="0">
            <a:spAutoFit/>
          </a:bodyPr>
          <a:lstStyle/>
          <a:p>
            <a:r>
              <a:rPr lang="en-US" dirty="0" smtClean="0">
                <a:solidFill>
                  <a:schemeClr val="bg1">
                    <a:lumMod val="65000"/>
                  </a:schemeClr>
                </a:solidFill>
              </a:rPr>
              <a:t>(Clicker ?: A)</a:t>
            </a:r>
            <a:endParaRPr lang="en-US" dirty="0">
              <a:solidFill>
                <a:schemeClr val="bg1">
                  <a:lumMod val="65000"/>
                </a:schemeClr>
              </a:solidFill>
            </a:endParaRPr>
          </a:p>
        </p:txBody>
      </p:sp>
      <p:sp>
        <p:nvSpPr>
          <p:cNvPr id="9" name="TextBox 8"/>
          <p:cNvSpPr txBox="1"/>
          <p:nvPr/>
        </p:nvSpPr>
        <p:spPr>
          <a:xfrm>
            <a:off x="6085490" y="5027667"/>
            <a:ext cx="1353897" cy="369332"/>
          </a:xfrm>
          <a:prstGeom prst="rect">
            <a:avLst/>
          </a:prstGeom>
          <a:noFill/>
        </p:spPr>
        <p:txBody>
          <a:bodyPr wrap="none" rtlCol="0">
            <a:spAutoFit/>
          </a:bodyPr>
          <a:lstStyle/>
          <a:p>
            <a:r>
              <a:rPr lang="en-US" dirty="0" smtClean="0">
                <a:solidFill>
                  <a:schemeClr val="bg1">
                    <a:lumMod val="65000"/>
                  </a:schemeClr>
                </a:solidFill>
              </a:rPr>
              <a:t>(Clicker ?: B)</a:t>
            </a:r>
            <a:endParaRPr lang="en-US" dirty="0">
              <a:solidFill>
                <a:schemeClr val="bg1">
                  <a:lumMod val="65000"/>
                </a:schemeClr>
              </a:solidFill>
            </a:endParaRPr>
          </a:p>
        </p:txBody>
      </p:sp>
      <p:cxnSp>
        <p:nvCxnSpPr>
          <p:cNvPr id="11" name="Straight Arrow Connector 10"/>
          <p:cNvCxnSpPr/>
          <p:nvPr/>
        </p:nvCxnSpPr>
        <p:spPr>
          <a:xfrm>
            <a:off x="2538247" y="3310759"/>
            <a:ext cx="1196242" cy="867103"/>
          </a:xfrm>
          <a:prstGeom prst="straightConnector1">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638644" y="5415807"/>
            <a:ext cx="2995448" cy="923330"/>
          </a:xfrm>
          <a:prstGeom prst="rect">
            <a:avLst/>
          </a:prstGeom>
          <a:noFill/>
        </p:spPr>
        <p:txBody>
          <a:bodyPr wrap="square" rtlCol="0">
            <a:spAutoFit/>
          </a:bodyPr>
          <a:lstStyle/>
          <a:p>
            <a:pPr algn="ctr"/>
            <a:r>
              <a:rPr lang="en-US" dirty="0" smtClean="0">
                <a:solidFill>
                  <a:srgbClr val="FF0000"/>
                </a:solidFill>
              </a:rPr>
              <a:t>Nestlings that belong to the host are more likely to survive than foreign nestlings</a:t>
            </a:r>
            <a:endParaRPr lang="en-US" dirty="0">
              <a:solidFill>
                <a:srgbClr val="FF0000"/>
              </a:solidFill>
            </a:endParaRPr>
          </a:p>
        </p:txBody>
      </p:sp>
      <p:sp>
        <p:nvSpPr>
          <p:cNvPr id="16" name="TextBox 15"/>
          <p:cNvSpPr txBox="1"/>
          <p:nvPr/>
        </p:nvSpPr>
        <p:spPr>
          <a:xfrm>
            <a:off x="5264714" y="5396999"/>
            <a:ext cx="2995448" cy="923330"/>
          </a:xfrm>
          <a:prstGeom prst="rect">
            <a:avLst/>
          </a:prstGeom>
          <a:noFill/>
        </p:spPr>
        <p:txBody>
          <a:bodyPr wrap="square" rtlCol="0">
            <a:spAutoFit/>
          </a:bodyPr>
          <a:lstStyle/>
          <a:p>
            <a:pPr algn="ctr"/>
            <a:r>
              <a:rPr lang="en-US" dirty="0" smtClean="0">
                <a:solidFill>
                  <a:srgbClr val="FF0000"/>
                </a:solidFill>
              </a:rPr>
              <a:t>Foreign nestlings are more likely to survive than nestlings that belong to the host</a:t>
            </a:r>
            <a:endParaRPr lang="en-US" dirty="0">
              <a:solidFill>
                <a:srgbClr val="FF0000"/>
              </a:solidFill>
            </a:endParaRPr>
          </a:p>
        </p:txBody>
      </p:sp>
      <p:cxnSp>
        <p:nvCxnSpPr>
          <p:cNvPr id="17" name="Straight Arrow Connector 16"/>
          <p:cNvCxnSpPr/>
          <p:nvPr/>
        </p:nvCxnSpPr>
        <p:spPr>
          <a:xfrm flipH="1">
            <a:off x="6265823" y="3342293"/>
            <a:ext cx="1063202" cy="598120"/>
          </a:xfrm>
          <a:prstGeom prst="straightConnector1">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5285" y="1224967"/>
            <a:ext cx="8497614" cy="892552"/>
          </a:xfrm>
          <a:prstGeom prst="rect">
            <a:avLst/>
          </a:prstGeom>
          <a:noFill/>
        </p:spPr>
        <p:txBody>
          <a:bodyPr wrap="square" rtlCol="0">
            <a:spAutoFit/>
          </a:bodyPr>
          <a:lstStyle/>
          <a:p>
            <a:pPr algn="ctr"/>
            <a:r>
              <a:rPr lang="en-US" sz="2600" dirty="0" smtClean="0">
                <a:solidFill>
                  <a:srgbClr val="FF0000"/>
                </a:solidFill>
              </a:rPr>
              <a:t>CONCLUSION: </a:t>
            </a:r>
            <a:r>
              <a:rPr lang="en-US" sz="2600" dirty="0" smtClean="0">
                <a:solidFill>
                  <a:schemeClr val="bg1"/>
                </a:solidFill>
              </a:rPr>
              <a:t>Parents </a:t>
            </a:r>
            <a:r>
              <a:rPr lang="en-US" sz="2600" dirty="0">
                <a:solidFill>
                  <a:schemeClr val="bg1"/>
                </a:solidFill>
              </a:rPr>
              <a:t>can recognize foreign </a:t>
            </a:r>
            <a:r>
              <a:rPr lang="en-US" sz="2600" dirty="0" smtClean="0">
                <a:solidFill>
                  <a:schemeClr val="bg1"/>
                </a:solidFill>
              </a:rPr>
              <a:t>chicks </a:t>
            </a:r>
            <a:r>
              <a:rPr lang="en-US" sz="2600" dirty="0">
                <a:solidFill>
                  <a:schemeClr val="bg1"/>
                </a:solidFill>
              </a:rPr>
              <a:t>in their </a:t>
            </a:r>
            <a:r>
              <a:rPr lang="en-US" sz="2600" dirty="0" smtClean="0">
                <a:solidFill>
                  <a:schemeClr val="bg1"/>
                </a:solidFill>
              </a:rPr>
              <a:t>nest based on </a:t>
            </a:r>
            <a:r>
              <a:rPr lang="en-US" sz="2600" dirty="0">
                <a:solidFill>
                  <a:schemeClr val="bg1"/>
                </a:solidFill>
              </a:rPr>
              <a:t>cues learned from their first-hatched chicks.</a:t>
            </a:r>
            <a:r>
              <a:rPr lang="en-US" sz="2600" dirty="0">
                <a:solidFill>
                  <a:srgbClr val="FF0000"/>
                </a:solidFill>
              </a:rPr>
              <a:t> </a:t>
            </a:r>
          </a:p>
        </p:txBody>
      </p:sp>
    </p:spTree>
    <p:extLst>
      <p:ext uri="{BB962C8B-B14F-4D97-AF65-F5344CB8AC3E}">
        <p14:creationId xmlns:p14="http://schemas.microsoft.com/office/powerpoint/2010/main" val="12212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08711"/>
          </a:xfrm>
        </p:spPr>
        <p:txBody>
          <a:bodyPr>
            <a:normAutofit fontScale="90000"/>
          </a:bodyPr>
          <a:lstStyle/>
          <a:p>
            <a:r>
              <a:rPr lang="en-US" b="1" dirty="0" smtClean="0"/>
              <a:t>RESULTS: </a:t>
            </a:r>
            <a:r>
              <a:rPr lang="en-US" dirty="0" smtClean="0"/>
              <a:t>What </a:t>
            </a:r>
            <a:r>
              <a:rPr lang="en-US" dirty="0" err="1" smtClean="0"/>
              <a:t>Shizuka</a:t>
            </a:r>
            <a:r>
              <a:rPr lang="en-US" dirty="0" smtClean="0"/>
              <a:t> &amp; Lyon found</a:t>
            </a:r>
            <a:endParaRPr lang="en-US" dirty="0"/>
          </a:p>
        </p:txBody>
      </p:sp>
      <p:grpSp>
        <p:nvGrpSpPr>
          <p:cNvPr id="7" name="Group 6"/>
          <p:cNvGrpSpPr/>
          <p:nvPr/>
        </p:nvGrpSpPr>
        <p:grpSpPr>
          <a:xfrm>
            <a:off x="914400" y="2297167"/>
            <a:ext cx="7315200" cy="2730500"/>
            <a:chOff x="914400" y="2297167"/>
            <a:chExt cx="7315200" cy="2730500"/>
          </a:xfrm>
        </p:grpSpPr>
        <p:pic>
          <p:nvPicPr>
            <p:cNvPr id="5" name="Picture 4"/>
            <p:cNvPicPr>
              <a:picLocks noChangeAspect="1"/>
            </p:cNvPicPr>
            <p:nvPr/>
          </p:nvPicPr>
          <p:blipFill>
            <a:blip r:embed="rId3"/>
            <a:stretch>
              <a:fillRect/>
            </a:stretch>
          </p:blipFill>
          <p:spPr>
            <a:xfrm>
              <a:off x="4572000" y="2297167"/>
              <a:ext cx="3657600" cy="2730500"/>
            </a:xfrm>
            <a:prstGeom prst="rect">
              <a:avLst/>
            </a:prstGeom>
          </p:spPr>
        </p:pic>
        <p:pic>
          <p:nvPicPr>
            <p:cNvPr id="6" name="Picture 5"/>
            <p:cNvPicPr>
              <a:picLocks noChangeAspect="1"/>
            </p:cNvPicPr>
            <p:nvPr/>
          </p:nvPicPr>
          <p:blipFill>
            <a:blip r:embed="rId4"/>
            <a:stretch>
              <a:fillRect/>
            </a:stretch>
          </p:blipFill>
          <p:spPr>
            <a:xfrm>
              <a:off x="914400" y="2297167"/>
              <a:ext cx="3657600" cy="2730500"/>
            </a:xfrm>
            <a:prstGeom prst="rect">
              <a:avLst/>
            </a:prstGeom>
          </p:spPr>
        </p:pic>
      </p:grpSp>
      <p:sp>
        <p:nvSpPr>
          <p:cNvPr id="8" name="TextBox 7"/>
          <p:cNvSpPr txBox="1"/>
          <p:nvPr/>
        </p:nvSpPr>
        <p:spPr>
          <a:xfrm>
            <a:off x="2427890" y="5027667"/>
            <a:ext cx="1353897" cy="369332"/>
          </a:xfrm>
          <a:prstGeom prst="rect">
            <a:avLst/>
          </a:prstGeom>
          <a:noFill/>
        </p:spPr>
        <p:txBody>
          <a:bodyPr wrap="none" rtlCol="0">
            <a:spAutoFit/>
          </a:bodyPr>
          <a:lstStyle/>
          <a:p>
            <a:r>
              <a:rPr lang="en-US" dirty="0" smtClean="0">
                <a:solidFill>
                  <a:schemeClr val="bg1">
                    <a:lumMod val="65000"/>
                  </a:schemeClr>
                </a:solidFill>
              </a:rPr>
              <a:t>(Clicker ?: A)</a:t>
            </a:r>
            <a:endParaRPr lang="en-US" dirty="0">
              <a:solidFill>
                <a:schemeClr val="bg1">
                  <a:lumMod val="65000"/>
                </a:schemeClr>
              </a:solidFill>
            </a:endParaRPr>
          </a:p>
        </p:txBody>
      </p:sp>
      <p:sp>
        <p:nvSpPr>
          <p:cNvPr id="9" name="TextBox 8"/>
          <p:cNvSpPr txBox="1"/>
          <p:nvPr/>
        </p:nvSpPr>
        <p:spPr>
          <a:xfrm>
            <a:off x="6085490" y="5027667"/>
            <a:ext cx="1353897" cy="369332"/>
          </a:xfrm>
          <a:prstGeom prst="rect">
            <a:avLst/>
          </a:prstGeom>
          <a:noFill/>
        </p:spPr>
        <p:txBody>
          <a:bodyPr wrap="none" rtlCol="0">
            <a:spAutoFit/>
          </a:bodyPr>
          <a:lstStyle/>
          <a:p>
            <a:r>
              <a:rPr lang="en-US" dirty="0" smtClean="0">
                <a:solidFill>
                  <a:schemeClr val="bg1">
                    <a:lumMod val="65000"/>
                  </a:schemeClr>
                </a:solidFill>
              </a:rPr>
              <a:t>(Clicker ?: B)</a:t>
            </a:r>
            <a:endParaRPr lang="en-US" dirty="0">
              <a:solidFill>
                <a:schemeClr val="bg1">
                  <a:lumMod val="65000"/>
                </a:schemeClr>
              </a:solidFill>
            </a:endParaRPr>
          </a:p>
        </p:txBody>
      </p:sp>
      <p:cxnSp>
        <p:nvCxnSpPr>
          <p:cNvPr id="11" name="Straight Arrow Connector 10"/>
          <p:cNvCxnSpPr/>
          <p:nvPr/>
        </p:nvCxnSpPr>
        <p:spPr>
          <a:xfrm>
            <a:off x="2538247" y="3310759"/>
            <a:ext cx="1196242" cy="867103"/>
          </a:xfrm>
          <a:prstGeom prst="straightConnector1">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638644" y="5415807"/>
            <a:ext cx="2995448" cy="923330"/>
          </a:xfrm>
          <a:prstGeom prst="rect">
            <a:avLst/>
          </a:prstGeom>
          <a:noFill/>
        </p:spPr>
        <p:txBody>
          <a:bodyPr wrap="square" rtlCol="0">
            <a:spAutoFit/>
          </a:bodyPr>
          <a:lstStyle/>
          <a:p>
            <a:pPr algn="ctr"/>
            <a:r>
              <a:rPr lang="en-US" dirty="0" smtClean="0">
                <a:solidFill>
                  <a:srgbClr val="FF0000"/>
                </a:solidFill>
              </a:rPr>
              <a:t>Nestlings that belong to the host are more likely to survive than foreign nestlings</a:t>
            </a:r>
            <a:endParaRPr lang="en-US" dirty="0">
              <a:solidFill>
                <a:srgbClr val="FF0000"/>
              </a:solidFill>
            </a:endParaRPr>
          </a:p>
        </p:txBody>
      </p:sp>
      <p:sp>
        <p:nvSpPr>
          <p:cNvPr id="16" name="TextBox 15"/>
          <p:cNvSpPr txBox="1"/>
          <p:nvPr/>
        </p:nvSpPr>
        <p:spPr>
          <a:xfrm>
            <a:off x="5264714" y="5396999"/>
            <a:ext cx="2995448" cy="923330"/>
          </a:xfrm>
          <a:prstGeom prst="rect">
            <a:avLst/>
          </a:prstGeom>
          <a:noFill/>
        </p:spPr>
        <p:txBody>
          <a:bodyPr wrap="square" rtlCol="0">
            <a:spAutoFit/>
          </a:bodyPr>
          <a:lstStyle/>
          <a:p>
            <a:pPr algn="ctr"/>
            <a:r>
              <a:rPr lang="en-US" dirty="0" smtClean="0">
                <a:solidFill>
                  <a:srgbClr val="FF0000"/>
                </a:solidFill>
              </a:rPr>
              <a:t>Foreign nestlings are more likely to survive than nestlings that belong to the host</a:t>
            </a:r>
            <a:endParaRPr lang="en-US" dirty="0">
              <a:solidFill>
                <a:srgbClr val="FF0000"/>
              </a:solidFill>
            </a:endParaRPr>
          </a:p>
        </p:txBody>
      </p:sp>
      <p:cxnSp>
        <p:nvCxnSpPr>
          <p:cNvPr id="17" name="Straight Arrow Connector 16"/>
          <p:cNvCxnSpPr/>
          <p:nvPr/>
        </p:nvCxnSpPr>
        <p:spPr>
          <a:xfrm flipH="1">
            <a:off x="6265823" y="3342293"/>
            <a:ext cx="1063202" cy="598120"/>
          </a:xfrm>
          <a:prstGeom prst="straightConnector1">
            <a:avLst/>
          </a:prstGeom>
          <a:ln w="38100">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5285" y="1224967"/>
            <a:ext cx="8497614" cy="892552"/>
          </a:xfrm>
          <a:prstGeom prst="rect">
            <a:avLst/>
          </a:prstGeom>
          <a:noFill/>
        </p:spPr>
        <p:txBody>
          <a:bodyPr wrap="square" rtlCol="0">
            <a:spAutoFit/>
          </a:bodyPr>
          <a:lstStyle/>
          <a:p>
            <a:pPr algn="ctr"/>
            <a:r>
              <a:rPr lang="en-US" sz="2600" dirty="0" smtClean="0">
                <a:solidFill>
                  <a:srgbClr val="FF0000"/>
                </a:solidFill>
              </a:rPr>
              <a:t>CONCLUSION: Parents </a:t>
            </a:r>
            <a:r>
              <a:rPr lang="en-US" sz="2600" dirty="0">
                <a:solidFill>
                  <a:srgbClr val="FF0000"/>
                </a:solidFill>
              </a:rPr>
              <a:t>can recognize foreign </a:t>
            </a:r>
            <a:r>
              <a:rPr lang="en-US" sz="2600" dirty="0" smtClean="0">
                <a:solidFill>
                  <a:srgbClr val="FF0000"/>
                </a:solidFill>
              </a:rPr>
              <a:t>chicks </a:t>
            </a:r>
            <a:r>
              <a:rPr lang="en-US" sz="2600" dirty="0">
                <a:solidFill>
                  <a:srgbClr val="FF0000"/>
                </a:solidFill>
              </a:rPr>
              <a:t>in their </a:t>
            </a:r>
            <a:r>
              <a:rPr lang="en-US" sz="2600" dirty="0" smtClean="0">
                <a:solidFill>
                  <a:srgbClr val="FF0000"/>
                </a:solidFill>
              </a:rPr>
              <a:t>nest based on </a:t>
            </a:r>
            <a:r>
              <a:rPr lang="en-US" sz="2600" dirty="0">
                <a:solidFill>
                  <a:srgbClr val="FF0000"/>
                </a:solidFill>
              </a:rPr>
              <a:t>cues learned from their first-hatched chicks. </a:t>
            </a:r>
          </a:p>
        </p:txBody>
      </p:sp>
    </p:spTree>
    <p:extLst>
      <p:ext uri="{BB962C8B-B14F-4D97-AF65-F5344CB8AC3E}">
        <p14:creationId xmlns:p14="http://schemas.microsoft.com/office/powerpoint/2010/main" val="185695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914400" y="2297167"/>
            <a:ext cx="7315200" cy="2730500"/>
            <a:chOff x="914400" y="2297167"/>
            <a:chExt cx="7315200" cy="2730500"/>
          </a:xfrm>
        </p:grpSpPr>
        <p:pic>
          <p:nvPicPr>
            <p:cNvPr id="5" name="Picture 4"/>
            <p:cNvPicPr>
              <a:picLocks noChangeAspect="1"/>
            </p:cNvPicPr>
            <p:nvPr/>
          </p:nvPicPr>
          <p:blipFill>
            <a:blip r:embed="rId3"/>
            <a:stretch>
              <a:fillRect/>
            </a:stretch>
          </p:blipFill>
          <p:spPr>
            <a:xfrm>
              <a:off x="4572000" y="2297167"/>
              <a:ext cx="3657600" cy="2730500"/>
            </a:xfrm>
            <a:prstGeom prst="rect">
              <a:avLst/>
            </a:prstGeom>
          </p:spPr>
        </p:pic>
        <p:pic>
          <p:nvPicPr>
            <p:cNvPr id="6" name="Picture 5"/>
            <p:cNvPicPr>
              <a:picLocks noChangeAspect="1"/>
            </p:cNvPicPr>
            <p:nvPr/>
          </p:nvPicPr>
          <p:blipFill>
            <a:blip r:embed="rId4"/>
            <a:stretch>
              <a:fillRect/>
            </a:stretch>
          </p:blipFill>
          <p:spPr>
            <a:xfrm>
              <a:off x="914400" y="2297167"/>
              <a:ext cx="3657600" cy="2730500"/>
            </a:xfrm>
            <a:prstGeom prst="rect">
              <a:avLst/>
            </a:prstGeom>
          </p:spPr>
        </p:pic>
      </p:grpSp>
      <p:sp>
        <p:nvSpPr>
          <p:cNvPr id="20" name="TextBox 19"/>
          <p:cNvSpPr txBox="1"/>
          <p:nvPr/>
        </p:nvSpPr>
        <p:spPr>
          <a:xfrm>
            <a:off x="2507076" y="5376041"/>
            <a:ext cx="3971152" cy="584775"/>
          </a:xfrm>
          <a:prstGeom prst="rect">
            <a:avLst/>
          </a:prstGeom>
          <a:noFill/>
          <a:ln w="38100">
            <a:solidFill>
              <a:srgbClr val="0070C0"/>
            </a:solidFill>
          </a:ln>
        </p:spPr>
        <p:txBody>
          <a:bodyPr wrap="none" rtlCol="0">
            <a:spAutoFit/>
          </a:bodyPr>
          <a:lstStyle/>
          <a:p>
            <a:r>
              <a:rPr lang="en-US" sz="3200" dirty="0" smtClean="0">
                <a:solidFill>
                  <a:srgbClr val="0070C0"/>
                </a:solidFill>
              </a:rPr>
              <a:t>Why is survival &lt; 100%</a:t>
            </a:r>
            <a:endParaRPr lang="en-US" sz="3200" dirty="0">
              <a:solidFill>
                <a:srgbClr val="0070C0"/>
              </a:solidFill>
            </a:endParaRPr>
          </a:p>
        </p:txBody>
      </p:sp>
      <p:sp>
        <p:nvSpPr>
          <p:cNvPr id="23" name="Rectangle 22"/>
          <p:cNvSpPr/>
          <p:nvPr/>
        </p:nvSpPr>
        <p:spPr>
          <a:xfrm>
            <a:off x="2128344" y="2900855"/>
            <a:ext cx="725214" cy="212681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7057697" y="2900855"/>
            <a:ext cx="725214" cy="212681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385285" y="1224967"/>
            <a:ext cx="8497614" cy="892552"/>
          </a:xfrm>
          <a:prstGeom prst="rect">
            <a:avLst/>
          </a:prstGeom>
          <a:noFill/>
        </p:spPr>
        <p:txBody>
          <a:bodyPr wrap="square" rtlCol="0">
            <a:spAutoFit/>
          </a:bodyPr>
          <a:lstStyle/>
          <a:p>
            <a:pPr algn="ctr"/>
            <a:r>
              <a:rPr lang="en-US" sz="2600" dirty="0" smtClean="0">
                <a:solidFill>
                  <a:srgbClr val="FF0000"/>
                </a:solidFill>
              </a:rPr>
              <a:t>CONCLUSION: Parents </a:t>
            </a:r>
            <a:r>
              <a:rPr lang="en-US" sz="2600" dirty="0">
                <a:solidFill>
                  <a:srgbClr val="FF0000"/>
                </a:solidFill>
              </a:rPr>
              <a:t>can recognize foreign </a:t>
            </a:r>
            <a:r>
              <a:rPr lang="en-US" sz="2600" dirty="0" smtClean="0">
                <a:solidFill>
                  <a:srgbClr val="FF0000"/>
                </a:solidFill>
              </a:rPr>
              <a:t>chicks </a:t>
            </a:r>
            <a:r>
              <a:rPr lang="en-US" sz="2600" dirty="0">
                <a:solidFill>
                  <a:srgbClr val="FF0000"/>
                </a:solidFill>
              </a:rPr>
              <a:t>in their </a:t>
            </a:r>
            <a:r>
              <a:rPr lang="en-US" sz="2600" dirty="0" smtClean="0">
                <a:solidFill>
                  <a:srgbClr val="FF0000"/>
                </a:solidFill>
              </a:rPr>
              <a:t>nest based on </a:t>
            </a:r>
            <a:r>
              <a:rPr lang="en-US" sz="2600" dirty="0">
                <a:solidFill>
                  <a:srgbClr val="FF0000"/>
                </a:solidFill>
              </a:rPr>
              <a:t>cues learned from their first-hatched chicks. </a:t>
            </a:r>
          </a:p>
        </p:txBody>
      </p:sp>
    </p:spTree>
    <p:extLst>
      <p:ext uri="{BB962C8B-B14F-4D97-AF65-F5344CB8AC3E}">
        <p14:creationId xmlns:p14="http://schemas.microsoft.com/office/powerpoint/2010/main" val="74552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831" y="132385"/>
            <a:ext cx="7886700" cy="1325563"/>
          </a:xfrm>
        </p:spPr>
        <p:txBody>
          <a:bodyPr/>
          <a:lstStyle/>
          <a:p>
            <a:r>
              <a:rPr lang="en-US" dirty="0" smtClean="0"/>
              <a:t>A third experimental group</a:t>
            </a:r>
            <a:endParaRPr lang="en-US" dirty="0"/>
          </a:p>
        </p:txBody>
      </p:sp>
      <p:grpSp>
        <p:nvGrpSpPr>
          <p:cNvPr id="567" name="Group 566"/>
          <p:cNvGrpSpPr/>
          <p:nvPr/>
        </p:nvGrpSpPr>
        <p:grpSpPr>
          <a:xfrm>
            <a:off x="421667" y="2712826"/>
            <a:ext cx="2543400" cy="1930892"/>
            <a:chOff x="237064" y="1457948"/>
            <a:chExt cx="2543400" cy="1930892"/>
          </a:xfrm>
        </p:grpSpPr>
        <p:sp>
          <p:nvSpPr>
            <p:cNvPr id="232" name="TextBox 231"/>
            <p:cNvSpPr txBox="1"/>
            <p:nvPr/>
          </p:nvSpPr>
          <p:spPr>
            <a:xfrm>
              <a:off x="237064" y="3019238"/>
              <a:ext cx="707886" cy="369332"/>
            </a:xfrm>
            <a:prstGeom prst="rect">
              <a:avLst/>
            </a:prstGeom>
            <a:noFill/>
          </p:spPr>
          <p:txBody>
            <a:bodyPr wrap="none" rtlCol="0">
              <a:spAutoFit/>
            </a:bodyPr>
            <a:lstStyle/>
            <a:p>
              <a:r>
                <a:rPr lang="en-US" smtClean="0"/>
                <a:t>Day 1</a:t>
              </a:r>
              <a:endParaRPr lang="en-US"/>
            </a:p>
          </p:txBody>
        </p:sp>
        <p:sp>
          <p:nvSpPr>
            <p:cNvPr id="233" name="TextBox 232"/>
            <p:cNvSpPr txBox="1"/>
            <p:nvPr/>
          </p:nvSpPr>
          <p:spPr>
            <a:xfrm>
              <a:off x="1052174" y="3019508"/>
              <a:ext cx="301686" cy="369332"/>
            </a:xfrm>
            <a:prstGeom prst="rect">
              <a:avLst/>
            </a:prstGeom>
            <a:noFill/>
          </p:spPr>
          <p:txBody>
            <a:bodyPr wrap="none" rtlCol="0">
              <a:spAutoFit/>
            </a:bodyPr>
            <a:lstStyle/>
            <a:p>
              <a:r>
                <a:rPr lang="en-US" dirty="0" smtClean="0"/>
                <a:t>2</a:t>
              </a:r>
              <a:endParaRPr lang="en-US" dirty="0"/>
            </a:p>
          </p:txBody>
        </p:sp>
        <p:pic>
          <p:nvPicPr>
            <p:cNvPr id="511" name="Picture 5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831" y="1559436"/>
              <a:ext cx="323088" cy="377952"/>
            </a:xfrm>
            <a:prstGeom prst="rect">
              <a:avLst/>
            </a:prstGeom>
          </p:spPr>
        </p:pic>
        <p:pic>
          <p:nvPicPr>
            <p:cNvPr id="512" name="Picture 5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87" y="2615093"/>
              <a:ext cx="323088" cy="377952"/>
            </a:xfrm>
            <a:prstGeom prst="rect">
              <a:avLst/>
            </a:prstGeom>
          </p:spPr>
        </p:pic>
        <p:pic>
          <p:nvPicPr>
            <p:cNvPr id="513" name="Picture 5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87" y="2091057"/>
              <a:ext cx="323088" cy="377952"/>
            </a:xfrm>
            <a:prstGeom prst="rect">
              <a:avLst/>
            </a:prstGeom>
          </p:spPr>
        </p:pic>
        <p:pic>
          <p:nvPicPr>
            <p:cNvPr id="514" name="Picture 5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999" y="1922158"/>
              <a:ext cx="323088" cy="377952"/>
            </a:xfrm>
            <a:prstGeom prst="rect">
              <a:avLst/>
            </a:prstGeom>
          </p:spPr>
        </p:pic>
        <p:pic>
          <p:nvPicPr>
            <p:cNvPr id="515" name="Picture 5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396" y="1920697"/>
              <a:ext cx="323088" cy="377952"/>
            </a:xfrm>
            <a:prstGeom prst="rect">
              <a:avLst/>
            </a:prstGeom>
          </p:spPr>
        </p:pic>
        <p:pic>
          <p:nvPicPr>
            <p:cNvPr id="518" name="Picture 5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0419" y="1922158"/>
              <a:ext cx="323088" cy="377952"/>
            </a:xfrm>
            <a:prstGeom prst="rect">
              <a:avLst/>
            </a:prstGeom>
          </p:spPr>
        </p:pic>
        <p:pic>
          <p:nvPicPr>
            <p:cNvPr id="519" name="Picture 5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8346" y="1920697"/>
              <a:ext cx="323088" cy="377952"/>
            </a:xfrm>
            <a:prstGeom prst="rect">
              <a:avLst/>
            </a:prstGeom>
          </p:spPr>
        </p:pic>
        <p:pic>
          <p:nvPicPr>
            <p:cNvPr id="520" name="Picture 5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999" y="2435040"/>
              <a:ext cx="329184" cy="384048"/>
            </a:xfrm>
            <a:prstGeom prst="rect">
              <a:avLst/>
            </a:prstGeom>
          </p:spPr>
        </p:pic>
        <p:pic>
          <p:nvPicPr>
            <p:cNvPr id="521" name="Picture 5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7936" y="2432564"/>
              <a:ext cx="329184" cy="384048"/>
            </a:xfrm>
            <a:prstGeom prst="rect">
              <a:avLst/>
            </a:prstGeom>
          </p:spPr>
        </p:pic>
        <p:pic>
          <p:nvPicPr>
            <p:cNvPr id="522" name="Picture 5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7569" y="2432564"/>
              <a:ext cx="329184" cy="384048"/>
            </a:xfrm>
            <a:prstGeom prst="rect">
              <a:avLst/>
            </a:prstGeom>
          </p:spPr>
        </p:pic>
        <p:pic>
          <p:nvPicPr>
            <p:cNvPr id="523" name="Picture 5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8346" y="2432564"/>
              <a:ext cx="329184" cy="384048"/>
            </a:xfrm>
            <a:prstGeom prst="rect">
              <a:avLst/>
            </a:prstGeom>
          </p:spPr>
        </p:pic>
        <p:sp>
          <p:nvSpPr>
            <p:cNvPr id="525" name="TextBox 524"/>
            <p:cNvSpPr txBox="1"/>
            <p:nvPr/>
          </p:nvSpPr>
          <p:spPr>
            <a:xfrm>
              <a:off x="1442911" y="3019238"/>
              <a:ext cx="301686" cy="369332"/>
            </a:xfrm>
            <a:prstGeom prst="rect">
              <a:avLst/>
            </a:prstGeom>
            <a:noFill/>
          </p:spPr>
          <p:txBody>
            <a:bodyPr wrap="none" rtlCol="0">
              <a:spAutoFit/>
            </a:bodyPr>
            <a:lstStyle/>
            <a:p>
              <a:r>
                <a:rPr lang="en-US"/>
                <a:t>3</a:t>
              </a:r>
              <a:endParaRPr lang="en-US" dirty="0"/>
            </a:p>
          </p:txBody>
        </p:sp>
        <p:sp>
          <p:nvSpPr>
            <p:cNvPr id="526" name="TextBox 525"/>
            <p:cNvSpPr txBox="1"/>
            <p:nvPr/>
          </p:nvSpPr>
          <p:spPr>
            <a:xfrm>
              <a:off x="1851821" y="3019238"/>
              <a:ext cx="301686" cy="369332"/>
            </a:xfrm>
            <a:prstGeom prst="rect">
              <a:avLst/>
            </a:prstGeom>
            <a:noFill/>
          </p:spPr>
          <p:txBody>
            <a:bodyPr wrap="none" rtlCol="0">
              <a:spAutoFit/>
            </a:bodyPr>
            <a:lstStyle/>
            <a:p>
              <a:r>
                <a:rPr lang="en-US"/>
                <a:t>4</a:t>
              </a:r>
              <a:endParaRPr lang="en-US" dirty="0"/>
            </a:p>
          </p:txBody>
        </p:sp>
        <p:sp>
          <p:nvSpPr>
            <p:cNvPr id="527" name="TextBox 526"/>
            <p:cNvSpPr txBox="1"/>
            <p:nvPr/>
          </p:nvSpPr>
          <p:spPr>
            <a:xfrm>
              <a:off x="2260731" y="3019238"/>
              <a:ext cx="301686" cy="369332"/>
            </a:xfrm>
            <a:prstGeom prst="rect">
              <a:avLst/>
            </a:prstGeom>
            <a:noFill/>
          </p:spPr>
          <p:txBody>
            <a:bodyPr wrap="none" rtlCol="0">
              <a:spAutoFit/>
            </a:bodyPr>
            <a:lstStyle/>
            <a:p>
              <a:r>
                <a:rPr lang="en-US"/>
                <a:t>5</a:t>
              </a:r>
              <a:endParaRPr lang="en-US" dirty="0"/>
            </a:p>
          </p:txBody>
        </p:sp>
        <p:sp>
          <p:nvSpPr>
            <p:cNvPr id="528" name="Rectangle 527"/>
            <p:cNvSpPr/>
            <p:nvPr/>
          </p:nvSpPr>
          <p:spPr>
            <a:xfrm>
              <a:off x="237064" y="1457948"/>
              <a:ext cx="2543400" cy="19306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8" name="Group 567"/>
          <p:cNvGrpSpPr/>
          <p:nvPr/>
        </p:nvGrpSpPr>
        <p:grpSpPr>
          <a:xfrm>
            <a:off x="3541608" y="2711015"/>
            <a:ext cx="2543400" cy="1930892"/>
            <a:chOff x="3141009" y="1452192"/>
            <a:chExt cx="2543400" cy="1930892"/>
          </a:xfrm>
        </p:grpSpPr>
        <p:sp>
          <p:nvSpPr>
            <p:cNvPr id="529" name="TextBox 528"/>
            <p:cNvSpPr txBox="1"/>
            <p:nvPr/>
          </p:nvSpPr>
          <p:spPr>
            <a:xfrm>
              <a:off x="3141009" y="3013482"/>
              <a:ext cx="707886" cy="369332"/>
            </a:xfrm>
            <a:prstGeom prst="rect">
              <a:avLst/>
            </a:prstGeom>
            <a:noFill/>
          </p:spPr>
          <p:txBody>
            <a:bodyPr wrap="none" rtlCol="0">
              <a:spAutoFit/>
            </a:bodyPr>
            <a:lstStyle/>
            <a:p>
              <a:r>
                <a:rPr lang="en-US" smtClean="0"/>
                <a:t>Day 1</a:t>
              </a:r>
              <a:endParaRPr lang="en-US"/>
            </a:p>
          </p:txBody>
        </p:sp>
        <p:sp>
          <p:nvSpPr>
            <p:cNvPr id="530" name="TextBox 529"/>
            <p:cNvSpPr txBox="1"/>
            <p:nvPr/>
          </p:nvSpPr>
          <p:spPr>
            <a:xfrm>
              <a:off x="3956119" y="3013752"/>
              <a:ext cx="301686" cy="369332"/>
            </a:xfrm>
            <a:prstGeom prst="rect">
              <a:avLst/>
            </a:prstGeom>
            <a:noFill/>
          </p:spPr>
          <p:txBody>
            <a:bodyPr wrap="none" rtlCol="0">
              <a:spAutoFit/>
            </a:bodyPr>
            <a:lstStyle/>
            <a:p>
              <a:r>
                <a:rPr lang="en-US" dirty="0" smtClean="0"/>
                <a:t>2</a:t>
              </a:r>
              <a:endParaRPr lang="en-US" dirty="0"/>
            </a:p>
          </p:txBody>
        </p:sp>
        <p:pic>
          <p:nvPicPr>
            <p:cNvPr id="534" name="Picture 5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0944" y="1916402"/>
              <a:ext cx="323088" cy="377952"/>
            </a:xfrm>
            <a:prstGeom prst="rect">
              <a:avLst/>
            </a:prstGeom>
          </p:spPr>
        </p:pic>
        <p:pic>
          <p:nvPicPr>
            <p:cNvPr id="535" name="Picture 5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0341" y="1914941"/>
              <a:ext cx="323088" cy="377952"/>
            </a:xfrm>
            <a:prstGeom prst="rect">
              <a:avLst/>
            </a:prstGeom>
          </p:spPr>
        </p:pic>
        <p:pic>
          <p:nvPicPr>
            <p:cNvPr id="536" name="Picture 5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4364" y="1916402"/>
              <a:ext cx="323088" cy="377952"/>
            </a:xfrm>
            <a:prstGeom prst="rect">
              <a:avLst/>
            </a:prstGeom>
          </p:spPr>
        </p:pic>
        <p:pic>
          <p:nvPicPr>
            <p:cNvPr id="537" name="Picture 5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2291" y="1914941"/>
              <a:ext cx="323088" cy="377952"/>
            </a:xfrm>
            <a:prstGeom prst="rect">
              <a:avLst/>
            </a:prstGeom>
          </p:spPr>
        </p:pic>
        <p:pic>
          <p:nvPicPr>
            <p:cNvPr id="538" name="Picture 5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0944" y="2429284"/>
              <a:ext cx="329184" cy="384048"/>
            </a:xfrm>
            <a:prstGeom prst="rect">
              <a:avLst/>
            </a:prstGeom>
          </p:spPr>
        </p:pic>
        <p:pic>
          <p:nvPicPr>
            <p:cNvPr id="539" name="Picture 5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1881" y="2426808"/>
              <a:ext cx="329184" cy="384048"/>
            </a:xfrm>
            <a:prstGeom prst="rect">
              <a:avLst/>
            </a:prstGeom>
          </p:spPr>
        </p:pic>
        <p:pic>
          <p:nvPicPr>
            <p:cNvPr id="540" name="Picture 5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1514" y="2426808"/>
              <a:ext cx="329184" cy="384048"/>
            </a:xfrm>
            <a:prstGeom prst="rect">
              <a:avLst/>
            </a:prstGeom>
          </p:spPr>
        </p:pic>
        <p:pic>
          <p:nvPicPr>
            <p:cNvPr id="541" name="Picture 54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2291" y="2426808"/>
              <a:ext cx="329184" cy="384048"/>
            </a:xfrm>
            <a:prstGeom prst="rect">
              <a:avLst/>
            </a:prstGeom>
          </p:spPr>
        </p:pic>
        <p:sp>
          <p:nvSpPr>
            <p:cNvPr id="542" name="TextBox 541"/>
            <p:cNvSpPr txBox="1"/>
            <p:nvPr/>
          </p:nvSpPr>
          <p:spPr>
            <a:xfrm>
              <a:off x="4346856" y="3013482"/>
              <a:ext cx="301686" cy="369332"/>
            </a:xfrm>
            <a:prstGeom prst="rect">
              <a:avLst/>
            </a:prstGeom>
            <a:noFill/>
          </p:spPr>
          <p:txBody>
            <a:bodyPr wrap="none" rtlCol="0">
              <a:spAutoFit/>
            </a:bodyPr>
            <a:lstStyle/>
            <a:p>
              <a:r>
                <a:rPr lang="en-US"/>
                <a:t>3</a:t>
              </a:r>
              <a:endParaRPr lang="en-US" dirty="0"/>
            </a:p>
          </p:txBody>
        </p:sp>
        <p:sp>
          <p:nvSpPr>
            <p:cNvPr id="543" name="TextBox 542"/>
            <p:cNvSpPr txBox="1"/>
            <p:nvPr/>
          </p:nvSpPr>
          <p:spPr>
            <a:xfrm>
              <a:off x="4755766" y="3013482"/>
              <a:ext cx="301686" cy="369332"/>
            </a:xfrm>
            <a:prstGeom prst="rect">
              <a:avLst/>
            </a:prstGeom>
            <a:noFill/>
          </p:spPr>
          <p:txBody>
            <a:bodyPr wrap="none" rtlCol="0">
              <a:spAutoFit/>
            </a:bodyPr>
            <a:lstStyle/>
            <a:p>
              <a:r>
                <a:rPr lang="en-US"/>
                <a:t>4</a:t>
              </a:r>
              <a:endParaRPr lang="en-US" dirty="0"/>
            </a:p>
          </p:txBody>
        </p:sp>
        <p:sp>
          <p:nvSpPr>
            <p:cNvPr id="544" name="TextBox 543"/>
            <p:cNvSpPr txBox="1"/>
            <p:nvPr/>
          </p:nvSpPr>
          <p:spPr>
            <a:xfrm>
              <a:off x="5164676" y="3013482"/>
              <a:ext cx="301686" cy="369332"/>
            </a:xfrm>
            <a:prstGeom prst="rect">
              <a:avLst/>
            </a:prstGeom>
            <a:noFill/>
          </p:spPr>
          <p:txBody>
            <a:bodyPr wrap="none" rtlCol="0">
              <a:spAutoFit/>
            </a:bodyPr>
            <a:lstStyle/>
            <a:p>
              <a:r>
                <a:rPr lang="en-US"/>
                <a:t>5</a:t>
              </a:r>
              <a:endParaRPr lang="en-US" dirty="0"/>
            </a:p>
          </p:txBody>
        </p:sp>
        <p:sp>
          <p:nvSpPr>
            <p:cNvPr id="545" name="Rectangle 544"/>
            <p:cNvSpPr/>
            <p:nvPr/>
          </p:nvSpPr>
          <p:spPr>
            <a:xfrm>
              <a:off x="3141009" y="1452192"/>
              <a:ext cx="2543400" cy="19306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46" name="Picture 54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8794" y="1559436"/>
              <a:ext cx="329184" cy="384048"/>
            </a:xfrm>
            <a:prstGeom prst="rect">
              <a:avLst/>
            </a:prstGeom>
          </p:spPr>
        </p:pic>
        <p:pic>
          <p:nvPicPr>
            <p:cNvPr id="547" name="Picture 5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1850" y="2091057"/>
              <a:ext cx="329184" cy="384048"/>
            </a:xfrm>
            <a:prstGeom prst="rect">
              <a:avLst/>
            </a:prstGeom>
          </p:spPr>
        </p:pic>
        <p:pic>
          <p:nvPicPr>
            <p:cNvPr id="548" name="Picture 5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2453" y="2608997"/>
              <a:ext cx="329184" cy="384048"/>
            </a:xfrm>
            <a:prstGeom prst="rect">
              <a:avLst/>
            </a:prstGeom>
          </p:spPr>
        </p:pic>
      </p:grpSp>
      <p:grpSp>
        <p:nvGrpSpPr>
          <p:cNvPr id="569" name="Group 568"/>
          <p:cNvGrpSpPr/>
          <p:nvPr/>
        </p:nvGrpSpPr>
        <p:grpSpPr>
          <a:xfrm>
            <a:off x="6661549" y="2722796"/>
            <a:ext cx="2040733" cy="1930622"/>
            <a:chOff x="5831816" y="1461497"/>
            <a:chExt cx="2040733" cy="1930622"/>
          </a:xfrm>
        </p:grpSpPr>
        <p:sp>
          <p:nvSpPr>
            <p:cNvPr id="549" name="TextBox 548"/>
            <p:cNvSpPr txBox="1"/>
            <p:nvPr/>
          </p:nvSpPr>
          <p:spPr>
            <a:xfrm>
              <a:off x="5987639" y="3013482"/>
              <a:ext cx="707886" cy="369332"/>
            </a:xfrm>
            <a:prstGeom prst="rect">
              <a:avLst/>
            </a:prstGeom>
            <a:noFill/>
          </p:spPr>
          <p:txBody>
            <a:bodyPr wrap="none" rtlCol="0">
              <a:spAutoFit/>
            </a:bodyPr>
            <a:lstStyle/>
            <a:p>
              <a:r>
                <a:rPr lang="en-US" smtClean="0"/>
                <a:t>Day 1</a:t>
              </a:r>
              <a:endParaRPr lang="en-US"/>
            </a:p>
          </p:txBody>
        </p:sp>
        <p:sp>
          <p:nvSpPr>
            <p:cNvPr id="550" name="TextBox 549"/>
            <p:cNvSpPr txBox="1"/>
            <p:nvPr/>
          </p:nvSpPr>
          <p:spPr>
            <a:xfrm>
              <a:off x="6927650" y="3019487"/>
              <a:ext cx="707886" cy="369332"/>
            </a:xfrm>
            <a:prstGeom prst="rect">
              <a:avLst/>
            </a:prstGeom>
            <a:noFill/>
          </p:spPr>
          <p:txBody>
            <a:bodyPr wrap="none" rtlCol="0">
              <a:spAutoFit/>
            </a:bodyPr>
            <a:lstStyle/>
            <a:p>
              <a:r>
                <a:rPr lang="en-US" smtClean="0"/>
                <a:t>Day 2</a:t>
              </a:r>
              <a:endParaRPr lang="en-US" dirty="0"/>
            </a:p>
          </p:txBody>
        </p:sp>
        <p:pic>
          <p:nvPicPr>
            <p:cNvPr id="551" name="Picture 55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5738" y="1559436"/>
              <a:ext cx="323088" cy="377952"/>
            </a:xfrm>
            <a:prstGeom prst="rect">
              <a:avLst/>
            </a:prstGeom>
          </p:spPr>
        </p:pic>
        <p:pic>
          <p:nvPicPr>
            <p:cNvPr id="552" name="Picture 5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0612" y="2091057"/>
              <a:ext cx="323088" cy="377952"/>
            </a:xfrm>
            <a:prstGeom prst="rect">
              <a:avLst/>
            </a:prstGeom>
          </p:spPr>
        </p:pic>
        <p:pic>
          <p:nvPicPr>
            <p:cNvPr id="553" name="Picture 5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1972" y="1906567"/>
              <a:ext cx="323088" cy="377952"/>
            </a:xfrm>
            <a:prstGeom prst="rect">
              <a:avLst/>
            </a:prstGeom>
          </p:spPr>
        </p:pic>
        <p:pic>
          <p:nvPicPr>
            <p:cNvPr id="554" name="Picture 5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9899" y="1905106"/>
              <a:ext cx="323088" cy="377952"/>
            </a:xfrm>
            <a:prstGeom prst="rect">
              <a:avLst/>
            </a:prstGeom>
          </p:spPr>
        </p:pic>
        <p:pic>
          <p:nvPicPr>
            <p:cNvPr id="557" name="Picture 55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9122" y="2416973"/>
              <a:ext cx="329184" cy="384048"/>
            </a:xfrm>
            <a:prstGeom prst="rect">
              <a:avLst/>
            </a:prstGeom>
          </p:spPr>
        </p:pic>
        <p:pic>
          <p:nvPicPr>
            <p:cNvPr id="558" name="Picture 5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9899" y="2416973"/>
              <a:ext cx="329184" cy="384048"/>
            </a:xfrm>
            <a:prstGeom prst="rect">
              <a:avLst/>
            </a:prstGeom>
          </p:spPr>
        </p:pic>
        <p:sp>
          <p:nvSpPr>
            <p:cNvPr id="562" name="Rectangle 561"/>
            <p:cNvSpPr/>
            <p:nvPr/>
          </p:nvSpPr>
          <p:spPr>
            <a:xfrm>
              <a:off x="5831816" y="1461497"/>
              <a:ext cx="2040733" cy="19306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3" name="Picture 5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8334" y="1559436"/>
              <a:ext cx="329184" cy="384048"/>
            </a:xfrm>
            <a:prstGeom prst="rect">
              <a:avLst/>
            </a:prstGeom>
          </p:spPr>
        </p:pic>
        <p:pic>
          <p:nvPicPr>
            <p:cNvPr id="564" name="Picture 56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1390" y="2091057"/>
              <a:ext cx="329184" cy="384048"/>
            </a:xfrm>
            <a:prstGeom prst="rect">
              <a:avLst/>
            </a:prstGeom>
          </p:spPr>
        </p:pic>
        <p:pic>
          <p:nvPicPr>
            <p:cNvPr id="565" name="Picture 5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1993" y="2608997"/>
              <a:ext cx="329184" cy="384048"/>
            </a:xfrm>
            <a:prstGeom prst="rect">
              <a:avLst/>
            </a:prstGeom>
          </p:spPr>
        </p:pic>
        <p:pic>
          <p:nvPicPr>
            <p:cNvPr id="566" name="Picture 56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5738" y="2627064"/>
              <a:ext cx="323088" cy="377952"/>
            </a:xfrm>
            <a:prstGeom prst="rect">
              <a:avLst/>
            </a:prstGeom>
          </p:spPr>
        </p:pic>
      </p:grpSp>
      <p:sp>
        <p:nvSpPr>
          <p:cNvPr id="570" name="TextBox 569"/>
          <p:cNvSpPr txBox="1"/>
          <p:nvPr/>
        </p:nvSpPr>
        <p:spPr>
          <a:xfrm>
            <a:off x="1159919" y="4775902"/>
            <a:ext cx="1066895" cy="369332"/>
          </a:xfrm>
          <a:prstGeom prst="rect">
            <a:avLst/>
          </a:prstGeom>
          <a:noFill/>
        </p:spPr>
        <p:txBody>
          <a:bodyPr wrap="none" rtlCol="0">
            <a:spAutoFit/>
          </a:bodyPr>
          <a:lstStyle/>
          <a:p>
            <a:r>
              <a:rPr lang="en-US" smtClean="0"/>
              <a:t>Host First</a:t>
            </a:r>
            <a:endParaRPr lang="en-US"/>
          </a:p>
        </p:txBody>
      </p:sp>
      <p:sp>
        <p:nvSpPr>
          <p:cNvPr id="571" name="TextBox 570"/>
          <p:cNvSpPr txBox="1"/>
          <p:nvPr/>
        </p:nvSpPr>
        <p:spPr>
          <a:xfrm>
            <a:off x="4144535" y="4775902"/>
            <a:ext cx="1337546" cy="369332"/>
          </a:xfrm>
          <a:prstGeom prst="rect">
            <a:avLst/>
          </a:prstGeom>
          <a:noFill/>
        </p:spPr>
        <p:txBody>
          <a:bodyPr wrap="none" rtlCol="0">
            <a:spAutoFit/>
          </a:bodyPr>
          <a:lstStyle/>
          <a:p>
            <a:r>
              <a:rPr lang="en-US" dirty="0" smtClean="0"/>
              <a:t>Foreign First</a:t>
            </a:r>
            <a:endParaRPr lang="en-US" dirty="0"/>
          </a:p>
        </p:txBody>
      </p:sp>
      <p:sp>
        <p:nvSpPr>
          <p:cNvPr id="572" name="TextBox 571"/>
          <p:cNvSpPr txBox="1"/>
          <p:nvPr/>
        </p:nvSpPr>
        <p:spPr>
          <a:xfrm>
            <a:off x="7303169" y="4775902"/>
            <a:ext cx="765338" cy="369332"/>
          </a:xfrm>
          <a:prstGeom prst="rect">
            <a:avLst/>
          </a:prstGeom>
          <a:noFill/>
        </p:spPr>
        <p:txBody>
          <a:bodyPr wrap="none" rtlCol="0">
            <a:spAutoFit/>
          </a:bodyPr>
          <a:lstStyle/>
          <a:p>
            <a:r>
              <a:rPr lang="en-US" smtClean="0"/>
              <a:t>Mixed</a:t>
            </a:r>
            <a:endParaRPr lang="en-US"/>
          </a:p>
        </p:txBody>
      </p:sp>
      <p:grpSp>
        <p:nvGrpSpPr>
          <p:cNvPr id="577" name="Group 576"/>
          <p:cNvGrpSpPr/>
          <p:nvPr/>
        </p:nvGrpSpPr>
        <p:grpSpPr>
          <a:xfrm>
            <a:off x="2811931" y="1621124"/>
            <a:ext cx="3422499" cy="378222"/>
            <a:chOff x="1421025" y="1390590"/>
            <a:chExt cx="3422499" cy="378222"/>
          </a:xfrm>
        </p:grpSpPr>
        <p:pic>
          <p:nvPicPr>
            <p:cNvPr id="574" name="Picture 57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1025" y="1390860"/>
              <a:ext cx="323088" cy="377952"/>
            </a:xfrm>
            <a:prstGeom prst="rect">
              <a:avLst/>
            </a:prstGeom>
          </p:spPr>
        </p:pic>
        <p:sp>
          <p:nvSpPr>
            <p:cNvPr id="576" name="TextBox 575"/>
            <p:cNvSpPr txBox="1"/>
            <p:nvPr/>
          </p:nvSpPr>
          <p:spPr>
            <a:xfrm>
              <a:off x="1693366" y="1390590"/>
              <a:ext cx="3150158" cy="369332"/>
            </a:xfrm>
            <a:prstGeom prst="rect">
              <a:avLst/>
            </a:prstGeom>
            <a:noFill/>
          </p:spPr>
          <p:txBody>
            <a:bodyPr wrap="none" rtlCol="0">
              <a:spAutoFit/>
            </a:bodyPr>
            <a:lstStyle/>
            <a:p>
              <a:r>
                <a:rPr lang="en-US" smtClean="0"/>
                <a:t>= host chick: belongs to parents</a:t>
              </a:r>
              <a:endParaRPr lang="en-US"/>
            </a:p>
          </p:txBody>
        </p:sp>
      </p:grpSp>
      <p:grpSp>
        <p:nvGrpSpPr>
          <p:cNvPr id="579" name="Group 578"/>
          <p:cNvGrpSpPr/>
          <p:nvPr/>
        </p:nvGrpSpPr>
        <p:grpSpPr>
          <a:xfrm>
            <a:off x="2298659" y="2099556"/>
            <a:ext cx="4470940" cy="384318"/>
            <a:chOff x="4286535" y="1390590"/>
            <a:chExt cx="4470940" cy="384318"/>
          </a:xfrm>
        </p:grpSpPr>
        <p:pic>
          <p:nvPicPr>
            <p:cNvPr id="575" name="Picture 57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6535" y="1390860"/>
              <a:ext cx="329184" cy="384048"/>
            </a:xfrm>
            <a:prstGeom prst="rect">
              <a:avLst/>
            </a:prstGeom>
          </p:spPr>
        </p:pic>
        <p:sp>
          <p:nvSpPr>
            <p:cNvPr id="578" name="TextBox 577"/>
            <p:cNvSpPr txBox="1"/>
            <p:nvPr/>
          </p:nvSpPr>
          <p:spPr>
            <a:xfrm>
              <a:off x="4565622" y="1390590"/>
              <a:ext cx="4191853" cy="369332"/>
            </a:xfrm>
            <a:prstGeom prst="rect">
              <a:avLst/>
            </a:prstGeom>
            <a:noFill/>
          </p:spPr>
          <p:txBody>
            <a:bodyPr wrap="none" rtlCol="0">
              <a:spAutoFit/>
            </a:bodyPr>
            <a:lstStyle/>
            <a:p>
              <a:r>
                <a:rPr lang="en-US" smtClean="0"/>
                <a:t>= foreign chick: does not belong to parents</a:t>
              </a:r>
              <a:endParaRPr lang="en-US"/>
            </a:p>
          </p:txBody>
        </p:sp>
      </p:grpSp>
      <p:sp>
        <p:nvSpPr>
          <p:cNvPr id="3" name="Rectangle 2"/>
          <p:cNvSpPr/>
          <p:nvPr/>
        </p:nvSpPr>
        <p:spPr>
          <a:xfrm>
            <a:off x="6479628" y="2483874"/>
            <a:ext cx="2412124" cy="266136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4" name="TextBox 3"/>
          <p:cNvSpPr txBox="1"/>
          <p:nvPr/>
        </p:nvSpPr>
        <p:spPr>
          <a:xfrm>
            <a:off x="1268436" y="5590304"/>
            <a:ext cx="6607128" cy="954107"/>
          </a:xfrm>
          <a:prstGeom prst="rect">
            <a:avLst/>
          </a:prstGeom>
          <a:noFill/>
        </p:spPr>
        <p:txBody>
          <a:bodyPr wrap="square" rtlCol="0">
            <a:spAutoFit/>
          </a:bodyPr>
          <a:lstStyle/>
          <a:p>
            <a:pPr algn="ctr"/>
            <a:r>
              <a:rPr lang="en-US" sz="2800" dirty="0" smtClean="0">
                <a:solidFill>
                  <a:srgbClr val="00B050"/>
                </a:solidFill>
              </a:rPr>
              <a:t>Confirm that parents are using information based on chicks that hatch first</a:t>
            </a:r>
          </a:p>
        </p:txBody>
      </p:sp>
    </p:spTree>
    <p:extLst>
      <p:ext uri="{BB962C8B-B14F-4D97-AF65-F5344CB8AC3E}">
        <p14:creationId xmlns:p14="http://schemas.microsoft.com/office/powerpoint/2010/main" val="635723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08" y="112879"/>
            <a:ext cx="8042384" cy="1321783"/>
          </a:xfrm>
        </p:spPr>
        <p:txBody>
          <a:bodyPr>
            <a:normAutofit/>
          </a:bodyPr>
          <a:lstStyle/>
          <a:p>
            <a:pPr algn="ctr"/>
            <a:r>
              <a:rPr lang="en-US" sz="3600" dirty="0" smtClean="0"/>
              <a:t>Clicker ?: </a:t>
            </a:r>
            <a:r>
              <a:rPr lang="en-US" sz="3600" b="1" dirty="0" smtClean="0"/>
              <a:t>‘Mixed’ </a:t>
            </a:r>
            <a:r>
              <a:rPr lang="en-US" sz="3600" dirty="0" smtClean="0"/>
              <a:t>condition</a:t>
            </a:r>
            <a:br>
              <a:rPr lang="en-US" sz="3600" dirty="0" smtClean="0"/>
            </a:br>
            <a:r>
              <a:rPr lang="en-US" sz="3600" dirty="0" smtClean="0"/>
              <a:t>My graph looks most like:</a:t>
            </a:r>
            <a:endParaRPr lang="en-US" sz="3600" dirty="0"/>
          </a:p>
        </p:txBody>
      </p:sp>
      <p:grpSp>
        <p:nvGrpSpPr>
          <p:cNvPr id="14" name="Group 13"/>
          <p:cNvGrpSpPr/>
          <p:nvPr/>
        </p:nvGrpSpPr>
        <p:grpSpPr>
          <a:xfrm>
            <a:off x="1371600" y="1327586"/>
            <a:ext cx="6400800" cy="5467350"/>
            <a:chOff x="1190296" y="1390650"/>
            <a:chExt cx="6400800" cy="5467350"/>
          </a:xfrm>
        </p:grpSpPr>
        <p:pic>
          <p:nvPicPr>
            <p:cNvPr id="10" name="Picture 9"/>
            <p:cNvPicPr>
              <a:picLocks noChangeAspect="1"/>
            </p:cNvPicPr>
            <p:nvPr/>
          </p:nvPicPr>
          <p:blipFill>
            <a:blip r:embed="rId3"/>
            <a:stretch>
              <a:fillRect/>
            </a:stretch>
          </p:blipFill>
          <p:spPr>
            <a:xfrm>
              <a:off x="1190296" y="1390650"/>
              <a:ext cx="3200400" cy="2743200"/>
            </a:xfrm>
            <a:prstGeom prst="rect">
              <a:avLst/>
            </a:prstGeom>
          </p:spPr>
        </p:pic>
        <p:pic>
          <p:nvPicPr>
            <p:cNvPr id="11" name="Picture 10"/>
            <p:cNvPicPr>
              <a:picLocks noChangeAspect="1"/>
            </p:cNvPicPr>
            <p:nvPr/>
          </p:nvPicPr>
          <p:blipFill>
            <a:blip r:embed="rId4"/>
            <a:stretch>
              <a:fillRect/>
            </a:stretch>
          </p:blipFill>
          <p:spPr>
            <a:xfrm>
              <a:off x="4390696" y="1397000"/>
              <a:ext cx="3200400" cy="2730500"/>
            </a:xfrm>
            <a:prstGeom prst="rect">
              <a:avLst/>
            </a:prstGeom>
          </p:spPr>
        </p:pic>
        <p:pic>
          <p:nvPicPr>
            <p:cNvPr id="12" name="Picture 11"/>
            <p:cNvPicPr>
              <a:picLocks noChangeAspect="1"/>
            </p:cNvPicPr>
            <p:nvPr/>
          </p:nvPicPr>
          <p:blipFill>
            <a:blip r:embed="rId5"/>
            <a:stretch>
              <a:fillRect/>
            </a:stretch>
          </p:blipFill>
          <p:spPr>
            <a:xfrm>
              <a:off x="1190296" y="4127500"/>
              <a:ext cx="3200400" cy="2730500"/>
            </a:xfrm>
            <a:prstGeom prst="rect">
              <a:avLst/>
            </a:prstGeom>
          </p:spPr>
        </p:pic>
        <p:pic>
          <p:nvPicPr>
            <p:cNvPr id="13" name="Picture 12"/>
            <p:cNvPicPr>
              <a:picLocks noChangeAspect="1"/>
            </p:cNvPicPr>
            <p:nvPr/>
          </p:nvPicPr>
          <p:blipFill>
            <a:blip r:embed="rId6"/>
            <a:stretch>
              <a:fillRect/>
            </a:stretch>
          </p:blipFill>
          <p:spPr>
            <a:xfrm>
              <a:off x="4390696" y="4127500"/>
              <a:ext cx="3200400" cy="2730500"/>
            </a:xfrm>
            <a:prstGeom prst="rect">
              <a:avLst/>
            </a:prstGeom>
          </p:spPr>
        </p:pic>
      </p:grpSp>
    </p:spTree>
    <p:extLst>
      <p:ext uri="{BB962C8B-B14F-4D97-AF65-F5344CB8AC3E}">
        <p14:creationId xmlns:p14="http://schemas.microsoft.com/office/powerpoint/2010/main" val="338888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08711"/>
          </a:xfrm>
        </p:spPr>
        <p:txBody>
          <a:bodyPr>
            <a:normAutofit fontScale="90000"/>
          </a:bodyPr>
          <a:lstStyle/>
          <a:p>
            <a:r>
              <a:rPr lang="en-US" b="1" dirty="0" smtClean="0"/>
              <a:t>RESULTS:</a:t>
            </a:r>
            <a:r>
              <a:rPr lang="en-US" dirty="0" smtClean="0"/>
              <a:t> What </a:t>
            </a:r>
            <a:r>
              <a:rPr lang="en-US" dirty="0" err="1" smtClean="0"/>
              <a:t>Shizuka</a:t>
            </a:r>
            <a:r>
              <a:rPr lang="en-US" dirty="0" smtClean="0"/>
              <a:t> &amp; Lyon found</a:t>
            </a:r>
            <a:endParaRPr lang="en-US" dirty="0"/>
          </a:p>
        </p:txBody>
      </p:sp>
      <p:sp>
        <p:nvSpPr>
          <p:cNvPr id="9" name="TextBox 8"/>
          <p:cNvSpPr txBox="1"/>
          <p:nvPr/>
        </p:nvSpPr>
        <p:spPr>
          <a:xfrm>
            <a:off x="7334876" y="5079365"/>
            <a:ext cx="1353897" cy="369332"/>
          </a:xfrm>
          <a:prstGeom prst="rect">
            <a:avLst/>
          </a:prstGeom>
          <a:noFill/>
        </p:spPr>
        <p:txBody>
          <a:bodyPr wrap="none" rtlCol="0">
            <a:spAutoFit/>
          </a:bodyPr>
          <a:lstStyle/>
          <a:p>
            <a:r>
              <a:rPr lang="en-US" dirty="0" smtClean="0">
                <a:solidFill>
                  <a:schemeClr val="bg1">
                    <a:lumMod val="65000"/>
                  </a:schemeClr>
                </a:solidFill>
              </a:rPr>
              <a:t>(Clicker ?: C)</a:t>
            </a:r>
            <a:endParaRPr lang="en-US" dirty="0">
              <a:solidFill>
                <a:schemeClr val="bg1">
                  <a:lumMod val="65000"/>
                </a:schemeClr>
              </a:solidFill>
            </a:endParaRPr>
          </a:p>
        </p:txBody>
      </p:sp>
      <p:grpSp>
        <p:nvGrpSpPr>
          <p:cNvPr id="4" name="Group 3"/>
          <p:cNvGrpSpPr>
            <a:grpSpLocks noChangeAspect="1"/>
          </p:cNvGrpSpPr>
          <p:nvPr/>
        </p:nvGrpSpPr>
        <p:grpSpPr>
          <a:xfrm>
            <a:off x="0" y="2803948"/>
            <a:ext cx="9144000" cy="2275417"/>
            <a:chOff x="124187" y="2365262"/>
            <a:chExt cx="10972800" cy="2730500"/>
          </a:xfrm>
        </p:grpSpPr>
        <p:grpSp>
          <p:nvGrpSpPr>
            <p:cNvPr id="7" name="Group 6"/>
            <p:cNvGrpSpPr/>
            <p:nvPr/>
          </p:nvGrpSpPr>
          <p:grpSpPr>
            <a:xfrm>
              <a:off x="124187" y="2365262"/>
              <a:ext cx="7315200" cy="2730500"/>
              <a:chOff x="914400" y="2297167"/>
              <a:chExt cx="7315200" cy="2730500"/>
            </a:xfrm>
          </p:grpSpPr>
          <p:pic>
            <p:nvPicPr>
              <p:cNvPr id="5" name="Picture 4"/>
              <p:cNvPicPr>
                <a:picLocks noChangeAspect="1"/>
              </p:cNvPicPr>
              <p:nvPr/>
            </p:nvPicPr>
            <p:blipFill>
              <a:blip r:embed="rId3"/>
              <a:stretch>
                <a:fillRect/>
              </a:stretch>
            </p:blipFill>
            <p:spPr>
              <a:xfrm>
                <a:off x="4572000" y="2297167"/>
                <a:ext cx="3657600" cy="2730500"/>
              </a:xfrm>
              <a:prstGeom prst="rect">
                <a:avLst/>
              </a:prstGeom>
            </p:spPr>
          </p:pic>
          <p:pic>
            <p:nvPicPr>
              <p:cNvPr id="6" name="Picture 5"/>
              <p:cNvPicPr>
                <a:picLocks noChangeAspect="1"/>
              </p:cNvPicPr>
              <p:nvPr/>
            </p:nvPicPr>
            <p:blipFill>
              <a:blip r:embed="rId4"/>
              <a:stretch>
                <a:fillRect/>
              </a:stretch>
            </p:blipFill>
            <p:spPr>
              <a:xfrm>
                <a:off x="914400" y="2297167"/>
                <a:ext cx="3657600" cy="2730500"/>
              </a:xfrm>
              <a:prstGeom prst="rect">
                <a:avLst/>
              </a:prstGeom>
            </p:spPr>
          </p:pic>
        </p:grpSp>
        <p:pic>
          <p:nvPicPr>
            <p:cNvPr id="3" name="Picture 2"/>
            <p:cNvPicPr>
              <a:picLocks noChangeAspect="1"/>
            </p:cNvPicPr>
            <p:nvPr/>
          </p:nvPicPr>
          <p:blipFill>
            <a:blip r:embed="rId5"/>
            <a:stretch>
              <a:fillRect/>
            </a:stretch>
          </p:blipFill>
          <p:spPr>
            <a:xfrm>
              <a:off x="7439387" y="2365262"/>
              <a:ext cx="3657600" cy="2730500"/>
            </a:xfrm>
            <a:prstGeom prst="rect">
              <a:avLst/>
            </a:prstGeom>
          </p:spPr>
        </p:pic>
      </p:grpSp>
      <p:sp>
        <p:nvSpPr>
          <p:cNvPr id="20" name="TextBox 19"/>
          <p:cNvSpPr txBox="1"/>
          <p:nvPr/>
        </p:nvSpPr>
        <p:spPr>
          <a:xfrm>
            <a:off x="628650" y="1384298"/>
            <a:ext cx="7886700" cy="954107"/>
          </a:xfrm>
          <a:prstGeom prst="rect">
            <a:avLst/>
          </a:prstGeom>
          <a:noFill/>
        </p:spPr>
        <p:txBody>
          <a:bodyPr wrap="square" rtlCol="0">
            <a:spAutoFit/>
          </a:bodyPr>
          <a:lstStyle/>
          <a:p>
            <a:pPr algn="ctr"/>
            <a:r>
              <a:rPr lang="en-US" sz="2800" dirty="0">
                <a:solidFill>
                  <a:srgbClr val="FF0000"/>
                </a:solidFill>
              </a:rPr>
              <a:t>CONFIRMATION: </a:t>
            </a:r>
            <a:r>
              <a:rPr lang="en-US" sz="2800" dirty="0">
                <a:solidFill>
                  <a:schemeClr val="bg1"/>
                </a:solidFill>
              </a:rPr>
              <a:t>Parents cannot recognize their own chicks when information on the first day is unclear</a:t>
            </a:r>
            <a:endParaRPr lang="en-US" sz="2800" dirty="0">
              <a:solidFill>
                <a:schemeClr val="bg1"/>
              </a:solidFill>
            </a:endParaRPr>
          </a:p>
        </p:txBody>
      </p:sp>
    </p:spTree>
    <p:extLst>
      <p:ext uri="{BB962C8B-B14F-4D97-AF65-F5344CB8AC3E}">
        <p14:creationId xmlns:p14="http://schemas.microsoft.com/office/powerpoint/2010/main" val="199411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lnSpc>
                <a:spcPct val="150000"/>
              </a:lnSpc>
              <a:buFont typeface="+mj-lt"/>
              <a:buAutoNum type="arabicPeriod"/>
            </a:pPr>
            <a:r>
              <a:rPr lang="en-US" dirty="0" smtClean="0"/>
              <a:t>Identify and describe the steps of the scientific method</a:t>
            </a:r>
          </a:p>
          <a:p>
            <a:pPr marL="514350" indent="-514350">
              <a:lnSpc>
                <a:spcPct val="150000"/>
              </a:lnSpc>
              <a:buFont typeface="+mj-lt"/>
              <a:buAutoNum type="arabicPeriod"/>
            </a:pPr>
            <a:r>
              <a:rPr lang="en-US" dirty="0" smtClean="0"/>
              <a:t>Develop hypotheses and predictions</a:t>
            </a:r>
          </a:p>
          <a:p>
            <a:pPr marL="514350" indent="-514350">
              <a:lnSpc>
                <a:spcPct val="150000"/>
              </a:lnSpc>
              <a:buFont typeface="+mj-lt"/>
              <a:buAutoNum type="arabicPeriod"/>
            </a:pPr>
            <a:r>
              <a:rPr lang="en-US" dirty="0" smtClean="0"/>
              <a:t>Construct and interpret bar </a:t>
            </a:r>
            <a:r>
              <a:rPr lang="en-US" dirty="0"/>
              <a:t>graphs </a:t>
            </a:r>
            <a:r>
              <a:rPr lang="en-US" dirty="0" smtClean="0"/>
              <a:t>based on data and predictions</a:t>
            </a:r>
          </a:p>
          <a:p>
            <a:pPr marL="514350" indent="-514350">
              <a:lnSpc>
                <a:spcPct val="150000"/>
              </a:lnSpc>
              <a:buFont typeface="+mj-lt"/>
              <a:buAutoNum type="arabicPeriod"/>
            </a:pPr>
            <a:r>
              <a:rPr lang="en-US" dirty="0" smtClean="0"/>
              <a:t>Draw conclusions from data presented in graphical form</a:t>
            </a:r>
            <a:endParaRPr lang="en-US" dirty="0"/>
          </a:p>
        </p:txBody>
      </p:sp>
    </p:spTree>
    <p:extLst>
      <p:ext uri="{BB962C8B-B14F-4D97-AF65-F5344CB8AC3E}">
        <p14:creationId xmlns:p14="http://schemas.microsoft.com/office/powerpoint/2010/main" val="19989943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08711"/>
          </a:xfrm>
        </p:spPr>
        <p:txBody>
          <a:bodyPr>
            <a:normAutofit fontScale="90000"/>
          </a:bodyPr>
          <a:lstStyle/>
          <a:p>
            <a:r>
              <a:rPr lang="en-US" b="1" dirty="0" smtClean="0"/>
              <a:t>RESULTS:</a:t>
            </a:r>
            <a:r>
              <a:rPr lang="en-US" dirty="0" smtClean="0"/>
              <a:t> What </a:t>
            </a:r>
            <a:r>
              <a:rPr lang="en-US" dirty="0" err="1" smtClean="0"/>
              <a:t>Shizuka</a:t>
            </a:r>
            <a:r>
              <a:rPr lang="en-US" dirty="0" smtClean="0"/>
              <a:t> &amp; Lyon found</a:t>
            </a:r>
            <a:endParaRPr lang="en-US" dirty="0"/>
          </a:p>
        </p:txBody>
      </p:sp>
      <p:sp>
        <p:nvSpPr>
          <p:cNvPr id="9" name="TextBox 8"/>
          <p:cNvSpPr txBox="1"/>
          <p:nvPr/>
        </p:nvSpPr>
        <p:spPr>
          <a:xfrm>
            <a:off x="7334876" y="5079365"/>
            <a:ext cx="1353897" cy="369332"/>
          </a:xfrm>
          <a:prstGeom prst="rect">
            <a:avLst/>
          </a:prstGeom>
          <a:noFill/>
        </p:spPr>
        <p:txBody>
          <a:bodyPr wrap="none" rtlCol="0">
            <a:spAutoFit/>
          </a:bodyPr>
          <a:lstStyle/>
          <a:p>
            <a:r>
              <a:rPr lang="en-US" dirty="0" smtClean="0">
                <a:solidFill>
                  <a:schemeClr val="bg1">
                    <a:lumMod val="65000"/>
                  </a:schemeClr>
                </a:solidFill>
              </a:rPr>
              <a:t>(Clicker ?: C)</a:t>
            </a:r>
            <a:endParaRPr lang="en-US" dirty="0">
              <a:solidFill>
                <a:schemeClr val="bg1">
                  <a:lumMod val="65000"/>
                </a:schemeClr>
              </a:solidFill>
            </a:endParaRPr>
          </a:p>
        </p:txBody>
      </p:sp>
      <p:grpSp>
        <p:nvGrpSpPr>
          <p:cNvPr id="4" name="Group 3"/>
          <p:cNvGrpSpPr>
            <a:grpSpLocks noChangeAspect="1"/>
          </p:cNvGrpSpPr>
          <p:nvPr/>
        </p:nvGrpSpPr>
        <p:grpSpPr>
          <a:xfrm>
            <a:off x="0" y="2803948"/>
            <a:ext cx="9144000" cy="2275417"/>
            <a:chOff x="124187" y="2365262"/>
            <a:chExt cx="10972800" cy="2730500"/>
          </a:xfrm>
        </p:grpSpPr>
        <p:grpSp>
          <p:nvGrpSpPr>
            <p:cNvPr id="7" name="Group 6"/>
            <p:cNvGrpSpPr/>
            <p:nvPr/>
          </p:nvGrpSpPr>
          <p:grpSpPr>
            <a:xfrm>
              <a:off x="124187" y="2365262"/>
              <a:ext cx="7315200" cy="2730500"/>
              <a:chOff x="914400" y="2297167"/>
              <a:chExt cx="7315200" cy="2730500"/>
            </a:xfrm>
          </p:grpSpPr>
          <p:pic>
            <p:nvPicPr>
              <p:cNvPr id="5" name="Picture 4"/>
              <p:cNvPicPr>
                <a:picLocks noChangeAspect="1"/>
              </p:cNvPicPr>
              <p:nvPr/>
            </p:nvPicPr>
            <p:blipFill>
              <a:blip r:embed="rId3"/>
              <a:stretch>
                <a:fillRect/>
              </a:stretch>
            </p:blipFill>
            <p:spPr>
              <a:xfrm>
                <a:off x="4572000" y="2297167"/>
                <a:ext cx="3657600" cy="2730500"/>
              </a:xfrm>
              <a:prstGeom prst="rect">
                <a:avLst/>
              </a:prstGeom>
            </p:spPr>
          </p:pic>
          <p:pic>
            <p:nvPicPr>
              <p:cNvPr id="6" name="Picture 5"/>
              <p:cNvPicPr>
                <a:picLocks noChangeAspect="1"/>
              </p:cNvPicPr>
              <p:nvPr/>
            </p:nvPicPr>
            <p:blipFill>
              <a:blip r:embed="rId4"/>
              <a:stretch>
                <a:fillRect/>
              </a:stretch>
            </p:blipFill>
            <p:spPr>
              <a:xfrm>
                <a:off x="914400" y="2297167"/>
                <a:ext cx="3657600" cy="2730500"/>
              </a:xfrm>
              <a:prstGeom prst="rect">
                <a:avLst/>
              </a:prstGeom>
            </p:spPr>
          </p:pic>
        </p:grpSp>
        <p:pic>
          <p:nvPicPr>
            <p:cNvPr id="3" name="Picture 2"/>
            <p:cNvPicPr>
              <a:picLocks noChangeAspect="1"/>
            </p:cNvPicPr>
            <p:nvPr/>
          </p:nvPicPr>
          <p:blipFill>
            <a:blip r:embed="rId5"/>
            <a:stretch>
              <a:fillRect/>
            </a:stretch>
          </p:blipFill>
          <p:spPr>
            <a:xfrm>
              <a:off x="7439387" y="2365262"/>
              <a:ext cx="3657600" cy="2730500"/>
            </a:xfrm>
            <a:prstGeom prst="rect">
              <a:avLst/>
            </a:prstGeom>
          </p:spPr>
        </p:pic>
      </p:grpSp>
      <p:sp>
        <p:nvSpPr>
          <p:cNvPr id="20" name="TextBox 19"/>
          <p:cNvSpPr txBox="1"/>
          <p:nvPr/>
        </p:nvSpPr>
        <p:spPr>
          <a:xfrm>
            <a:off x="628650" y="1384298"/>
            <a:ext cx="7886700" cy="954107"/>
          </a:xfrm>
          <a:prstGeom prst="rect">
            <a:avLst/>
          </a:prstGeom>
          <a:noFill/>
        </p:spPr>
        <p:txBody>
          <a:bodyPr wrap="square" rtlCol="0">
            <a:spAutoFit/>
          </a:bodyPr>
          <a:lstStyle/>
          <a:p>
            <a:pPr algn="ctr"/>
            <a:r>
              <a:rPr lang="en-US" sz="2800" dirty="0" smtClean="0">
                <a:solidFill>
                  <a:srgbClr val="FF0000"/>
                </a:solidFill>
              </a:rPr>
              <a:t>CONFIRMATION</a:t>
            </a:r>
            <a:r>
              <a:rPr lang="en-US" sz="2800" dirty="0" smtClean="0">
                <a:solidFill>
                  <a:srgbClr val="FF0000"/>
                </a:solidFill>
              </a:rPr>
              <a:t>: Parents </a:t>
            </a:r>
            <a:r>
              <a:rPr lang="en-US" sz="2800" dirty="0" smtClean="0">
                <a:solidFill>
                  <a:srgbClr val="FF0000"/>
                </a:solidFill>
              </a:rPr>
              <a:t>cannot recognize their own chicks when information on the first day is unclear</a:t>
            </a:r>
            <a:endParaRPr lang="en-US" sz="2800" dirty="0">
              <a:solidFill>
                <a:srgbClr val="FF0000"/>
              </a:solidFill>
            </a:endParaRPr>
          </a:p>
        </p:txBody>
      </p:sp>
    </p:spTree>
    <p:extLst>
      <p:ext uri="{BB962C8B-B14F-4D97-AF65-F5344CB8AC3E}">
        <p14:creationId xmlns:p14="http://schemas.microsoft.com/office/powerpoint/2010/main" val="292344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3251" y="3689131"/>
            <a:ext cx="6952593" cy="2629722"/>
          </a:xfrm>
        </p:spPr>
        <p:txBody>
          <a:bodyPr/>
          <a:lstStyle/>
          <a:p>
            <a:pPr marL="514350" indent="-514350">
              <a:buFont typeface="+mj-lt"/>
              <a:buAutoNum type="alphaUcPeriod"/>
            </a:pPr>
            <a:r>
              <a:rPr lang="en-US" dirty="0"/>
              <a:t>The results prove the hypothesis</a:t>
            </a:r>
          </a:p>
          <a:p>
            <a:pPr marL="514350" indent="-514350">
              <a:buFont typeface="+mj-lt"/>
              <a:buAutoNum type="alphaUcPeriod"/>
            </a:pPr>
            <a:r>
              <a:rPr lang="en-US" dirty="0"/>
              <a:t>The results disprove the hypothesis</a:t>
            </a:r>
          </a:p>
          <a:p>
            <a:pPr marL="514350" indent="-514350">
              <a:buFont typeface="+mj-lt"/>
              <a:buAutoNum type="alphaUcPeriod"/>
            </a:pPr>
            <a:r>
              <a:rPr lang="en-US" dirty="0" smtClean="0"/>
              <a:t>The results support the hypothesis</a:t>
            </a:r>
          </a:p>
          <a:p>
            <a:pPr marL="514350" indent="-514350">
              <a:buFont typeface="+mj-lt"/>
              <a:buAutoNum type="alphaUcPeriod"/>
            </a:pPr>
            <a:r>
              <a:rPr lang="en-US" dirty="0"/>
              <a:t>The results do not support the hypothesis</a:t>
            </a:r>
          </a:p>
          <a:p>
            <a:pPr marL="514350" indent="-514350">
              <a:buFont typeface="+mj-lt"/>
              <a:buAutoNum type="alphaUcPeriod"/>
            </a:pPr>
            <a:r>
              <a:rPr lang="en-US" dirty="0" smtClean="0"/>
              <a:t>The results are inconclusive</a:t>
            </a:r>
            <a:endParaRPr lang="en-US" dirty="0"/>
          </a:p>
        </p:txBody>
      </p:sp>
      <p:sp>
        <p:nvSpPr>
          <p:cNvPr id="6" name="Rectangle 5"/>
          <p:cNvSpPr/>
          <p:nvPr/>
        </p:nvSpPr>
        <p:spPr>
          <a:xfrm>
            <a:off x="518290" y="836658"/>
            <a:ext cx="8302517" cy="892552"/>
          </a:xfrm>
          <a:prstGeom prst="rect">
            <a:avLst/>
          </a:prstGeom>
        </p:spPr>
        <p:txBody>
          <a:bodyPr wrap="square">
            <a:spAutoFit/>
          </a:bodyPr>
          <a:lstStyle/>
          <a:p>
            <a:pPr algn="ctr"/>
            <a:r>
              <a:rPr lang="en-US" sz="2600" b="1" dirty="0" smtClean="0"/>
              <a:t>HYPOTHESIS: </a:t>
            </a:r>
            <a:r>
              <a:rPr lang="en-US" sz="2600" dirty="0"/>
              <a:t>Coot parents use the chicks that hatch first as a reference for recognizing their own offspring. </a:t>
            </a:r>
            <a:endParaRPr lang="en-US" sz="2600" b="1" dirty="0"/>
          </a:p>
        </p:txBody>
      </p:sp>
      <p:sp>
        <p:nvSpPr>
          <p:cNvPr id="9" name="TextBox 8"/>
          <p:cNvSpPr txBox="1"/>
          <p:nvPr/>
        </p:nvSpPr>
        <p:spPr>
          <a:xfrm>
            <a:off x="323193" y="1973520"/>
            <a:ext cx="8497614" cy="892552"/>
          </a:xfrm>
          <a:prstGeom prst="rect">
            <a:avLst/>
          </a:prstGeom>
          <a:noFill/>
        </p:spPr>
        <p:txBody>
          <a:bodyPr wrap="square" rtlCol="0">
            <a:spAutoFit/>
          </a:bodyPr>
          <a:lstStyle/>
          <a:p>
            <a:pPr algn="ctr"/>
            <a:r>
              <a:rPr lang="en-US" sz="2600" b="1" dirty="0" smtClean="0">
                <a:solidFill>
                  <a:srgbClr val="FF0000"/>
                </a:solidFill>
              </a:rPr>
              <a:t>CONCLUSION: </a:t>
            </a:r>
            <a:r>
              <a:rPr lang="en-US" sz="2600" dirty="0" smtClean="0">
                <a:solidFill>
                  <a:srgbClr val="FF0000"/>
                </a:solidFill>
              </a:rPr>
              <a:t>Parents </a:t>
            </a:r>
            <a:r>
              <a:rPr lang="en-US" sz="2600" dirty="0">
                <a:solidFill>
                  <a:srgbClr val="FF0000"/>
                </a:solidFill>
              </a:rPr>
              <a:t>can recognize foreign </a:t>
            </a:r>
            <a:r>
              <a:rPr lang="en-US" sz="2600" dirty="0" smtClean="0">
                <a:solidFill>
                  <a:srgbClr val="FF0000"/>
                </a:solidFill>
              </a:rPr>
              <a:t>chicks </a:t>
            </a:r>
            <a:r>
              <a:rPr lang="en-US" sz="2600" dirty="0">
                <a:solidFill>
                  <a:srgbClr val="FF0000"/>
                </a:solidFill>
              </a:rPr>
              <a:t>in their </a:t>
            </a:r>
            <a:r>
              <a:rPr lang="en-US" sz="2600" dirty="0" smtClean="0">
                <a:solidFill>
                  <a:srgbClr val="FF0000"/>
                </a:solidFill>
              </a:rPr>
              <a:t>nest based on </a:t>
            </a:r>
            <a:r>
              <a:rPr lang="en-US" sz="2600" dirty="0">
                <a:solidFill>
                  <a:srgbClr val="FF0000"/>
                </a:solidFill>
              </a:rPr>
              <a:t>cues learned from their first-hatched chicks. </a:t>
            </a:r>
          </a:p>
        </p:txBody>
      </p:sp>
    </p:spTree>
    <p:extLst>
      <p:ext uri="{BB962C8B-B14F-4D97-AF65-F5344CB8AC3E}">
        <p14:creationId xmlns:p14="http://schemas.microsoft.com/office/powerpoint/2010/main" val="194059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365127"/>
            <a:ext cx="7886700" cy="986622"/>
          </a:xfrm>
        </p:spPr>
        <p:txBody>
          <a:bodyPr/>
          <a:lstStyle/>
          <a:p>
            <a:pPr algn="ctr"/>
            <a:r>
              <a:rPr lang="en-US" dirty="0" smtClean="0"/>
              <a:t>The Scientific Method</a:t>
            </a:r>
            <a:endParaRPr lang="en-US" dirty="0"/>
          </a:p>
        </p:txBody>
      </p:sp>
      <p:cxnSp>
        <p:nvCxnSpPr>
          <p:cNvPr id="18" name="Curved Connector 17"/>
          <p:cNvCxnSpPr>
            <a:stCxn id="8" idx="0"/>
            <a:endCxn id="9" idx="1"/>
          </p:cNvCxnSpPr>
          <p:nvPr/>
        </p:nvCxnSpPr>
        <p:spPr>
          <a:xfrm rot="5400000" flipH="1" flipV="1">
            <a:off x="1028201" y="1785759"/>
            <a:ext cx="1215716" cy="1013012"/>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urved Connector 31"/>
          <p:cNvCxnSpPr>
            <a:stCxn id="14" idx="1"/>
            <a:endCxn id="15" idx="2"/>
          </p:cNvCxnSpPr>
          <p:nvPr/>
        </p:nvCxnSpPr>
        <p:spPr>
          <a:xfrm rot="10800000">
            <a:off x="1129555" y="4455906"/>
            <a:ext cx="1013011" cy="1065396"/>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10" idx="3"/>
            <a:endCxn id="11" idx="0"/>
          </p:cNvCxnSpPr>
          <p:nvPr/>
        </p:nvCxnSpPr>
        <p:spPr>
          <a:xfrm>
            <a:off x="6704479" y="1692846"/>
            <a:ext cx="1164852" cy="1662308"/>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urved Connector 45"/>
          <p:cNvCxnSpPr>
            <a:stCxn id="11" idx="2"/>
            <a:endCxn id="12" idx="3"/>
          </p:cNvCxnSpPr>
          <p:nvPr/>
        </p:nvCxnSpPr>
        <p:spPr>
          <a:xfrm rot="5400000">
            <a:off x="6526997" y="4178967"/>
            <a:ext cx="1519816" cy="1164852"/>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stCxn id="9" idx="3"/>
            <a:endCxn id="10" idx="1"/>
          </p:cNvCxnSpPr>
          <p:nvPr/>
        </p:nvCxnSpPr>
        <p:spPr>
          <a:xfrm>
            <a:off x="4168589" y="1684407"/>
            <a:ext cx="509866" cy="8439"/>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1"/>
            <a:endCxn id="14" idx="3"/>
          </p:cNvCxnSpPr>
          <p:nvPr/>
        </p:nvCxnSpPr>
        <p:spPr>
          <a:xfrm flipH="1">
            <a:off x="4168589" y="5521301"/>
            <a:ext cx="509866" cy="1"/>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16541" y="2900123"/>
            <a:ext cx="2026024" cy="523220"/>
          </a:xfrm>
          <a:prstGeom prst="rect">
            <a:avLst/>
          </a:prstGeom>
          <a:noFill/>
          <a:ln w="28575">
            <a:solidFill>
              <a:srgbClr val="00B050"/>
            </a:solidFill>
          </a:ln>
        </p:spPr>
        <p:txBody>
          <a:bodyPr wrap="square" rtlCol="0">
            <a:spAutoFit/>
          </a:bodyPr>
          <a:lstStyle/>
          <a:p>
            <a:pPr algn="ctr"/>
            <a:r>
              <a:rPr lang="en-US" sz="2800" dirty="0" smtClean="0"/>
              <a:t>Observation</a:t>
            </a:r>
            <a:endParaRPr lang="en-US" sz="2800" dirty="0"/>
          </a:p>
        </p:txBody>
      </p:sp>
      <p:sp>
        <p:nvSpPr>
          <p:cNvPr id="9" name="TextBox 8"/>
          <p:cNvSpPr txBox="1"/>
          <p:nvPr/>
        </p:nvSpPr>
        <p:spPr>
          <a:xfrm>
            <a:off x="2142565" y="1422797"/>
            <a:ext cx="2026024" cy="523220"/>
          </a:xfrm>
          <a:prstGeom prst="rect">
            <a:avLst/>
          </a:prstGeom>
          <a:noFill/>
          <a:ln w="28575">
            <a:solidFill>
              <a:srgbClr val="00B050"/>
            </a:solidFill>
          </a:ln>
        </p:spPr>
        <p:txBody>
          <a:bodyPr wrap="square" rtlCol="0">
            <a:spAutoFit/>
          </a:bodyPr>
          <a:lstStyle/>
          <a:p>
            <a:pPr algn="ctr"/>
            <a:r>
              <a:rPr lang="en-US" sz="2800" dirty="0" smtClean="0"/>
              <a:t>Question</a:t>
            </a:r>
            <a:endParaRPr lang="en-US" sz="2800" dirty="0"/>
          </a:p>
        </p:txBody>
      </p:sp>
      <p:sp>
        <p:nvSpPr>
          <p:cNvPr id="10" name="TextBox 9"/>
          <p:cNvSpPr txBox="1"/>
          <p:nvPr/>
        </p:nvSpPr>
        <p:spPr>
          <a:xfrm>
            <a:off x="4678455" y="1215792"/>
            <a:ext cx="2026024" cy="954107"/>
          </a:xfrm>
          <a:prstGeom prst="rect">
            <a:avLst/>
          </a:prstGeom>
          <a:noFill/>
          <a:ln w="28575">
            <a:solidFill>
              <a:srgbClr val="00B050"/>
            </a:solidFill>
          </a:ln>
        </p:spPr>
        <p:txBody>
          <a:bodyPr wrap="square" rtlCol="0">
            <a:spAutoFit/>
          </a:bodyPr>
          <a:lstStyle/>
          <a:p>
            <a:pPr algn="ctr"/>
            <a:r>
              <a:rPr lang="en-US" sz="2800" dirty="0" smtClean="0"/>
              <a:t>Background Knowledge</a:t>
            </a:r>
            <a:endParaRPr lang="en-US" sz="2800" dirty="0"/>
          </a:p>
        </p:txBody>
      </p:sp>
      <p:sp>
        <p:nvSpPr>
          <p:cNvPr id="11" name="TextBox 10"/>
          <p:cNvSpPr txBox="1"/>
          <p:nvPr/>
        </p:nvSpPr>
        <p:spPr>
          <a:xfrm>
            <a:off x="6704479" y="3355154"/>
            <a:ext cx="2329703" cy="646331"/>
          </a:xfrm>
          <a:prstGeom prst="rect">
            <a:avLst/>
          </a:prstGeom>
          <a:noFill/>
          <a:ln w="28575">
            <a:solidFill>
              <a:srgbClr val="00B050"/>
            </a:solidFill>
          </a:ln>
        </p:spPr>
        <p:txBody>
          <a:bodyPr wrap="square" rtlCol="0">
            <a:spAutoFit/>
          </a:bodyPr>
          <a:lstStyle/>
          <a:p>
            <a:pPr algn="ctr"/>
            <a:r>
              <a:rPr lang="en-US" sz="3600" dirty="0" smtClean="0"/>
              <a:t>Hypothesis</a:t>
            </a:r>
            <a:endParaRPr lang="en-US" sz="3600" dirty="0"/>
          </a:p>
        </p:txBody>
      </p:sp>
      <p:sp>
        <p:nvSpPr>
          <p:cNvPr id="12" name="TextBox 11"/>
          <p:cNvSpPr txBox="1"/>
          <p:nvPr/>
        </p:nvSpPr>
        <p:spPr>
          <a:xfrm>
            <a:off x="4678455" y="5105802"/>
            <a:ext cx="2026024" cy="830997"/>
          </a:xfrm>
          <a:prstGeom prst="rect">
            <a:avLst/>
          </a:prstGeom>
          <a:noFill/>
          <a:ln w="28575">
            <a:solidFill>
              <a:srgbClr val="00B050"/>
            </a:solidFill>
          </a:ln>
        </p:spPr>
        <p:txBody>
          <a:bodyPr wrap="square" rtlCol="0">
            <a:spAutoFit/>
          </a:bodyPr>
          <a:lstStyle/>
          <a:p>
            <a:pPr algn="ctr"/>
            <a:r>
              <a:rPr lang="en-US" sz="2800" dirty="0" smtClean="0"/>
              <a:t>Experiment:</a:t>
            </a:r>
          </a:p>
          <a:p>
            <a:pPr algn="ctr"/>
            <a:r>
              <a:rPr lang="en-US" sz="2000" dirty="0" smtClean="0"/>
              <a:t>Make Predictions</a:t>
            </a:r>
            <a:endParaRPr lang="en-US" sz="2000" dirty="0"/>
          </a:p>
        </p:txBody>
      </p:sp>
      <p:sp>
        <p:nvSpPr>
          <p:cNvPr id="14" name="TextBox 13"/>
          <p:cNvSpPr txBox="1"/>
          <p:nvPr/>
        </p:nvSpPr>
        <p:spPr>
          <a:xfrm>
            <a:off x="2142565" y="5044248"/>
            <a:ext cx="2026024" cy="954107"/>
          </a:xfrm>
          <a:prstGeom prst="rect">
            <a:avLst/>
          </a:prstGeom>
          <a:noFill/>
          <a:ln w="28575">
            <a:solidFill>
              <a:srgbClr val="00B050"/>
            </a:solidFill>
          </a:ln>
        </p:spPr>
        <p:txBody>
          <a:bodyPr wrap="square" rtlCol="0">
            <a:spAutoFit/>
          </a:bodyPr>
          <a:lstStyle/>
          <a:p>
            <a:pPr algn="ctr"/>
            <a:r>
              <a:rPr lang="en-US" sz="2800" smtClean="0"/>
              <a:t>Analyze Results</a:t>
            </a:r>
            <a:endParaRPr lang="en-US" sz="2800" dirty="0"/>
          </a:p>
        </p:txBody>
      </p:sp>
      <p:cxnSp>
        <p:nvCxnSpPr>
          <p:cNvPr id="100" name="Straight Arrow Connector 99"/>
          <p:cNvCxnSpPr>
            <a:stCxn id="15" idx="3"/>
            <a:endCxn id="11" idx="1"/>
          </p:cNvCxnSpPr>
          <p:nvPr/>
        </p:nvCxnSpPr>
        <p:spPr>
          <a:xfrm flipV="1">
            <a:off x="2142566" y="3678320"/>
            <a:ext cx="4561913" cy="515976"/>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stCxn id="15" idx="3"/>
            <a:endCxn id="9" idx="2"/>
          </p:cNvCxnSpPr>
          <p:nvPr/>
        </p:nvCxnSpPr>
        <p:spPr>
          <a:xfrm flipV="1">
            <a:off x="2142566" y="1946017"/>
            <a:ext cx="1013011" cy="2248279"/>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16542" y="3932686"/>
            <a:ext cx="2026024" cy="523220"/>
          </a:xfrm>
          <a:prstGeom prst="rect">
            <a:avLst/>
          </a:prstGeom>
          <a:noFill/>
          <a:ln w="28575">
            <a:solidFill>
              <a:srgbClr val="00B050"/>
            </a:solidFill>
          </a:ln>
        </p:spPr>
        <p:txBody>
          <a:bodyPr wrap="square" rtlCol="0">
            <a:spAutoFit/>
          </a:bodyPr>
          <a:lstStyle/>
          <a:p>
            <a:pPr algn="ctr"/>
            <a:r>
              <a:rPr lang="en-US" sz="2800" dirty="0" smtClean="0"/>
              <a:t>Conclusion</a:t>
            </a:r>
            <a:endParaRPr lang="en-US" sz="2800" dirty="0"/>
          </a:p>
        </p:txBody>
      </p:sp>
    </p:spTree>
    <p:extLst>
      <p:ext uri="{BB962C8B-B14F-4D97-AF65-F5344CB8AC3E}">
        <p14:creationId xmlns:p14="http://schemas.microsoft.com/office/powerpoint/2010/main" val="125503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38237" y="2848407"/>
            <a:ext cx="4063123" cy="1569660"/>
          </a:xfrm>
          <a:prstGeom prst="rect">
            <a:avLst/>
          </a:prstGeom>
          <a:noFill/>
        </p:spPr>
        <p:txBody>
          <a:bodyPr wrap="square" rtlCol="0">
            <a:spAutoFit/>
          </a:bodyPr>
          <a:lstStyle/>
          <a:p>
            <a:pPr algn="ctr"/>
            <a:r>
              <a:rPr lang="en-US" sz="3200" dirty="0" smtClean="0"/>
              <a:t>What are the costs of raising </a:t>
            </a:r>
            <a:r>
              <a:rPr lang="en-US" sz="3200" smtClean="0"/>
              <a:t>parasitic offspring?</a:t>
            </a:r>
            <a:endParaRPr lang="en-US" sz="32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096" y="891839"/>
            <a:ext cx="3893833" cy="5482797"/>
          </a:xfrm>
          <a:prstGeom prst="rect">
            <a:avLst/>
          </a:prstGeom>
        </p:spPr>
      </p:pic>
    </p:spTree>
    <p:extLst>
      <p:ext uri="{BB962C8B-B14F-4D97-AF65-F5344CB8AC3E}">
        <p14:creationId xmlns:p14="http://schemas.microsoft.com/office/powerpoint/2010/main" val="1787121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365127"/>
            <a:ext cx="7886700" cy="986622"/>
          </a:xfrm>
        </p:spPr>
        <p:txBody>
          <a:bodyPr/>
          <a:lstStyle/>
          <a:p>
            <a:pPr algn="ctr"/>
            <a:r>
              <a:rPr lang="en-US" dirty="0" smtClean="0"/>
              <a:t>The Scientific Method</a:t>
            </a:r>
            <a:endParaRPr lang="en-US" dirty="0"/>
          </a:p>
        </p:txBody>
      </p:sp>
      <p:cxnSp>
        <p:nvCxnSpPr>
          <p:cNvPr id="18" name="Curved Connector 17"/>
          <p:cNvCxnSpPr>
            <a:stCxn id="8" idx="0"/>
            <a:endCxn id="9" idx="1"/>
          </p:cNvCxnSpPr>
          <p:nvPr/>
        </p:nvCxnSpPr>
        <p:spPr>
          <a:xfrm rot="5400000" flipH="1" flipV="1">
            <a:off x="1028201" y="1785759"/>
            <a:ext cx="1215716" cy="1013012"/>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urved Connector 31"/>
          <p:cNvCxnSpPr>
            <a:stCxn id="14" idx="1"/>
            <a:endCxn id="15" idx="2"/>
          </p:cNvCxnSpPr>
          <p:nvPr/>
        </p:nvCxnSpPr>
        <p:spPr>
          <a:xfrm rot="10800000">
            <a:off x="1129555" y="4455906"/>
            <a:ext cx="1013011" cy="1065396"/>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10" idx="3"/>
            <a:endCxn id="11" idx="0"/>
          </p:cNvCxnSpPr>
          <p:nvPr/>
        </p:nvCxnSpPr>
        <p:spPr>
          <a:xfrm>
            <a:off x="6704479" y="1692846"/>
            <a:ext cx="1164852" cy="1662308"/>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urved Connector 45"/>
          <p:cNvCxnSpPr>
            <a:stCxn id="11" idx="2"/>
            <a:endCxn id="12" idx="3"/>
          </p:cNvCxnSpPr>
          <p:nvPr/>
        </p:nvCxnSpPr>
        <p:spPr>
          <a:xfrm rot="5400000">
            <a:off x="6526997" y="4178967"/>
            <a:ext cx="1519816" cy="1164852"/>
          </a:xfrm>
          <a:prstGeom prst="curved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stCxn id="9" idx="3"/>
            <a:endCxn id="10" idx="1"/>
          </p:cNvCxnSpPr>
          <p:nvPr/>
        </p:nvCxnSpPr>
        <p:spPr>
          <a:xfrm>
            <a:off x="4168589" y="1684407"/>
            <a:ext cx="509866" cy="8439"/>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2" idx="1"/>
            <a:endCxn id="14" idx="3"/>
          </p:cNvCxnSpPr>
          <p:nvPr/>
        </p:nvCxnSpPr>
        <p:spPr>
          <a:xfrm flipH="1">
            <a:off x="4168589" y="5521301"/>
            <a:ext cx="509866" cy="1"/>
          </a:xfrm>
          <a:prstGeom prst="straightConnector1">
            <a:avLst/>
          </a:prstGeom>
          <a:ln w="571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16541" y="2900123"/>
            <a:ext cx="2026024" cy="523220"/>
          </a:xfrm>
          <a:prstGeom prst="rect">
            <a:avLst/>
          </a:prstGeom>
          <a:noFill/>
          <a:ln w="28575">
            <a:solidFill>
              <a:srgbClr val="00B050"/>
            </a:solidFill>
          </a:ln>
        </p:spPr>
        <p:txBody>
          <a:bodyPr wrap="square" rtlCol="0">
            <a:spAutoFit/>
          </a:bodyPr>
          <a:lstStyle/>
          <a:p>
            <a:pPr algn="ctr"/>
            <a:r>
              <a:rPr lang="en-US" sz="2800" dirty="0" smtClean="0"/>
              <a:t>Observation</a:t>
            </a:r>
            <a:endParaRPr lang="en-US" sz="2800" dirty="0"/>
          </a:p>
        </p:txBody>
      </p:sp>
      <p:sp>
        <p:nvSpPr>
          <p:cNvPr id="9" name="TextBox 8"/>
          <p:cNvSpPr txBox="1"/>
          <p:nvPr/>
        </p:nvSpPr>
        <p:spPr>
          <a:xfrm>
            <a:off x="2142565" y="1422797"/>
            <a:ext cx="2026024" cy="523220"/>
          </a:xfrm>
          <a:prstGeom prst="rect">
            <a:avLst/>
          </a:prstGeom>
          <a:noFill/>
          <a:ln w="28575">
            <a:solidFill>
              <a:srgbClr val="00B050"/>
            </a:solidFill>
          </a:ln>
        </p:spPr>
        <p:txBody>
          <a:bodyPr wrap="square" rtlCol="0">
            <a:spAutoFit/>
          </a:bodyPr>
          <a:lstStyle/>
          <a:p>
            <a:pPr algn="ctr"/>
            <a:r>
              <a:rPr lang="en-US" sz="2800" dirty="0" smtClean="0"/>
              <a:t>Question</a:t>
            </a:r>
            <a:endParaRPr lang="en-US" sz="2800" dirty="0"/>
          </a:p>
        </p:txBody>
      </p:sp>
      <p:sp>
        <p:nvSpPr>
          <p:cNvPr id="10" name="TextBox 9"/>
          <p:cNvSpPr txBox="1"/>
          <p:nvPr/>
        </p:nvSpPr>
        <p:spPr>
          <a:xfrm>
            <a:off x="4678455" y="1215792"/>
            <a:ext cx="2026024" cy="954107"/>
          </a:xfrm>
          <a:prstGeom prst="rect">
            <a:avLst/>
          </a:prstGeom>
          <a:noFill/>
          <a:ln w="28575">
            <a:solidFill>
              <a:srgbClr val="00B050"/>
            </a:solidFill>
          </a:ln>
        </p:spPr>
        <p:txBody>
          <a:bodyPr wrap="square" rtlCol="0">
            <a:spAutoFit/>
          </a:bodyPr>
          <a:lstStyle/>
          <a:p>
            <a:pPr algn="ctr"/>
            <a:r>
              <a:rPr lang="en-US" sz="2800" dirty="0" smtClean="0"/>
              <a:t>Background Knowledge</a:t>
            </a:r>
            <a:endParaRPr lang="en-US" sz="2800" dirty="0"/>
          </a:p>
        </p:txBody>
      </p:sp>
      <p:sp>
        <p:nvSpPr>
          <p:cNvPr id="11" name="TextBox 10"/>
          <p:cNvSpPr txBox="1"/>
          <p:nvPr/>
        </p:nvSpPr>
        <p:spPr>
          <a:xfrm>
            <a:off x="6704479" y="3355154"/>
            <a:ext cx="2329703" cy="646331"/>
          </a:xfrm>
          <a:prstGeom prst="rect">
            <a:avLst/>
          </a:prstGeom>
          <a:noFill/>
          <a:ln w="28575">
            <a:solidFill>
              <a:srgbClr val="00B050"/>
            </a:solidFill>
          </a:ln>
        </p:spPr>
        <p:txBody>
          <a:bodyPr wrap="square" rtlCol="0">
            <a:spAutoFit/>
          </a:bodyPr>
          <a:lstStyle/>
          <a:p>
            <a:pPr algn="ctr"/>
            <a:r>
              <a:rPr lang="en-US" sz="3600" dirty="0" smtClean="0"/>
              <a:t>Hypothesis</a:t>
            </a:r>
            <a:endParaRPr lang="en-US" sz="3600" dirty="0"/>
          </a:p>
        </p:txBody>
      </p:sp>
      <p:sp>
        <p:nvSpPr>
          <p:cNvPr id="12" name="TextBox 11"/>
          <p:cNvSpPr txBox="1"/>
          <p:nvPr/>
        </p:nvSpPr>
        <p:spPr>
          <a:xfrm>
            <a:off x="4678455" y="5105802"/>
            <a:ext cx="2026024" cy="830997"/>
          </a:xfrm>
          <a:prstGeom prst="rect">
            <a:avLst/>
          </a:prstGeom>
          <a:noFill/>
          <a:ln w="28575">
            <a:solidFill>
              <a:srgbClr val="00B050"/>
            </a:solidFill>
          </a:ln>
        </p:spPr>
        <p:txBody>
          <a:bodyPr wrap="square" rtlCol="0">
            <a:spAutoFit/>
          </a:bodyPr>
          <a:lstStyle/>
          <a:p>
            <a:pPr algn="ctr"/>
            <a:r>
              <a:rPr lang="en-US" sz="2800" dirty="0" smtClean="0"/>
              <a:t>Experiment:</a:t>
            </a:r>
          </a:p>
          <a:p>
            <a:pPr algn="ctr"/>
            <a:r>
              <a:rPr lang="en-US" sz="2000" dirty="0" smtClean="0"/>
              <a:t>Make Predictions</a:t>
            </a:r>
            <a:endParaRPr lang="en-US" sz="2000" dirty="0"/>
          </a:p>
        </p:txBody>
      </p:sp>
      <p:sp>
        <p:nvSpPr>
          <p:cNvPr id="14" name="TextBox 13"/>
          <p:cNvSpPr txBox="1"/>
          <p:nvPr/>
        </p:nvSpPr>
        <p:spPr>
          <a:xfrm>
            <a:off x="2142565" y="5044248"/>
            <a:ext cx="2026024" cy="954107"/>
          </a:xfrm>
          <a:prstGeom prst="rect">
            <a:avLst/>
          </a:prstGeom>
          <a:noFill/>
          <a:ln w="28575">
            <a:solidFill>
              <a:srgbClr val="00B050"/>
            </a:solidFill>
          </a:ln>
        </p:spPr>
        <p:txBody>
          <a:bodyPr wrap="square" rtlCol="0">
            <a:spAutoFit/>
          </a:bodyPr>
          <a:lstStyle/>
          <a:p>
            <a:pPr algn="ctr"/>
            <a:r>
              <a:rPr lang="en-US" sz="2800" smtClean="0"/>
              <a:t>Analyze Results</a:t>
            </a:r>
            <a:endParaRPr lang="en-US" sz="2800" dirty="0"/>
          </a:p>
        </p:txBody>
      </p:sp>
      <p:sp>
        <p:nvSpPr>
          <p:cNvPr id="15" name="TextBox 14"/>
          <p:cNvSpPr txBox="1"/>
          <p:nvPr/>
        </p:nvSpPr>
        <p:spPr>
          <a:xfrm>
            <a:off x="116542" y="3932686"/>
            <a:ext cx="2026024" cy="523220"/>
          </a:xfrm>
          <a:prstGeom prst="rect">
            <a:avLst/>
          </a:prstGeom>
          <a:noFill/>
          <a:ln w="28575">
            <a:solidFill>
              <a:srgbClr val="00B050"/>
            </a:solidFill>
          </a:ln>
        </p:spPr>
        <p:txBody>
          <a:bodyPr wrap="square" rtlCol="0">
            <a:spAutoFit/>
          </a:bodyPr>
          <a:lstStyle/>
          <a:p>
            <a:pPr algn="ctr"/>
            <a:r>
              <a:rPr lang="en-US" sz="2800" dirty="0" smtClean="0"/>
              <a:t>Conclusion</a:t>
            </a:r>
            <a:endParaRPr lang="en-US" sz="2800" dirty="0"/>
          </a:p>
        </p:txBody>
      </p:sp>
    </p:spTree>
    <p:extLst>
      <p:ext uri="{BB962C8B-B14F-4D97-AF65-F5344CB8AC3E}">
        <p14:creationId xmlns:p14="http://schemas.microsoft.com/office/powerpoint/2010/main" val="456651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746" y="365126"/>
            <a:ext cx="8168509" cy="1325563"/>
          </a:xfrm>
        </p:spPr>
        <p:txBody>
          <a:bodyPr/>
          <a:lstStyle/>
          <a:p>
            <a:r>
              <a:rPr lang="en-US" b="1" dirty="0" smtClean="0"/>
              <a:t>OBSERVATION:</a:t>
            </a:r>
            <a:r>
              <a:rPr lang="en-US" dirty="0" smtClean="0"/>
              <a:t> What is happening?</a:t>
            </a:r>
            <a:endParaRPr lang="en-US" dirty="0"/>
          </a:p>
        </p:txBody>
      </p:sp>
      <p:sp>
        <p:nvSpPr>
          <p:cNvPr id="6" name="Rectangle 5"/>
          <p:cNvSpPr/>
          <p:nvPr/>
        </p:nvSpPr>
        <p:spPr>
          <a:xfrm>
            <a:off x="2286000" y="3105835"/>
            <a:ext cx="4572000" cy="1200329"/>
          </a:xfrm>
          <a:prstGeom prst="rect">
            <a:avLst/>
          </a:prstGeom>
          <a:ln>
            <a:solidFill>
              <a:schemeClr val="tx1"/>
            </a:solidFill>
          </a:ln>
        </p:spPr>
        <p:txBody>
          <a:bodyPr>
            <a:spAutoFit/>
          </a:bodyPr>
          <a:lstStyle/>
          <a:p>
            <a:r>
              <a:rPr lang="en-US" dirty="0" smtClean="0"/>
              <a:t>Video of coot adult harassing chick (video 4):</a:t>
            </a:r>
          </a:p>
          <a:p>
            <a:r>
              <a:rPr lang="en-US" dirty="0" smtClean="0">
                <a:hlinkClick r:id="rId3"/>
              </a:rPr>
              <a:t>http</a:t>
            </a:r>
            <a:r>
              <a:rPr lang="en-US" dirty="0">
                <a:hlinkClick r:id="rId3"/>
              </a:rPr>
              <a:t>://</a:t>
            </a:r>
            <a:r>
              <a:rPr lang="en-US" dirty="0" smtClean="0">
                <a:hlinkClick r:id="rId3"/>
              </a:rPr>
              <a:t>www.nature.com/nature/journal/v463/n7278/suppinfo/nature08655</a:t>
            </a:r>
            <a:endParaRPr lang="en-US" dirty="0" smtClean="0"/>
          </a:p>
          <a:p>
            <a:endParaRPr lang="en-US" dirty="0"/>
          </a:p>
        </p:txBody>
      </p:sp>
    </p:spTree>
    <p:extLst>
      <p:ext uri="{BB962C8B-B14F-4D97-AF65-F5344CB8AC3E}">
        <p14:creationId xmlns:p14="http://schemas.microsoft.com/office/powerpoint/2010/main" val="219994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 Coot</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799" y="1690689"/>
            <a:ext cx="6502400" cy="4343400"/>
          </a:xfrm>
          <a:prstGeom prst="rect">
            <a:avLst/>
          </a:prstGeom>
        </p:spPr>
      </p:pic>
      <p:grpSp>
        <p:nvGrpSpPr>
          <p:cNvPr id="10" name="Group 9"/>
          <p:cNvGrpSpPr/>
          <p:nvPr/>
        </p:nvGrpSpPr>
        <p:grpSpPr>
          <a:xfrm>
            <a:off x="5328744" y="3639337"/>
            <a:ext cx="3499943" cy="2689612"/>
            <a:chOff x="6227380" y="4798234"/>
            <a:chExt cx="2601310" cy="1853333"/>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7380" y="4798234"/>
              <a:ext cx="2601310" cy="18087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6446263" y="6245200"/>
              <a:ext cx="2163543" cy="406367"/>
            </a:xfrm>
            <a:prstGeom prst="rect">
              <a:avLst/>
            </a:prstGeom>
            <a:noFill/>
          </p:spPr>
          <p:txBody>
            <a:bodyPr wrap="none" rtlCol="0">
              <a:spAutoFit/>
            </a:bodyPr>
            <a:lstStyle/>
            <a:p>
              <a:pPr algn="ctr"/>
              <a:r>
                <a:rPr lang="en-US" sz="2400" b="1" dirty="0" smtClean="0">
                  <a:solidFill>
                    <a:schemeClr val="bg1"/>
                  </a:solidFill>
                </a:rPr>
                <a:t>Brood Parasitism</a:t>
              </a:r>
              <a:endParaRPr lang="en-US" sz="2400" b="1" dirty="0">
                <a:solidFill>
                  <a:schemeClr val="bg1"/>
                </a:solidFill>
              </a:endParaRPr>
            </a:p>
          </p:txBody>
        </p:sp>
      </p:grpSp>
      <p:sp>
        <p:nvSpPr>
          <p:cNvPr id="3" name="TextBox 2"/>
          <p:cNvSpPr txBox="1"/>
          <p:nvPr/>
        </p:nvSpPr>
        <p:spPr>
          <a:xfrm>
            <a:off x="0" y="6328949"/>
            <a:ext cx="7924413" cy="461665"/>
          </a:xfrm>
          <a:prstGeom prst="rect">
            <a:avLst/>
          </a:prstGeom>
          <a:noFill/>
        </p:spPr>
        <p:txBody>
          <a:bodyPr wrap="none" rtlCol="0">
            <a:spAutoFit/>
          </a:bodyPr>
          <a:lstStyle/>
          <a:p>
            <a:r>
              <a:rPr lang="en-US" sz="1200" dirty="0" smtClean="0"/>
              <a:t>Mom and Chicks: </a:t>
            </a:r>
            <a:r>
              <a:rPr lang="en-US" sz="1200" dirty="0">
                <a:hlinkClick r:id="rId5"/>
              </a:rPr>
              <a:t>https://</a:t>
            </a:r>
            <a:r>
              <a:rPr lang="en-US" sz="1200" dirty="0" smtClean="0">
                <a:hlinkClick r:id="rId5"/>
              </a:rPr>
              <a:t>upload.wikimedia.org/wikipedia/commons/9/92/Mother_American_Coot_and_chicks_in_nest.jpg</a:t>
            </a:r>
            <a:endParaRPr lang="en-US" sz="1200" dirty="0" smtClean="0"/>
          </a:p>
          <a:p>
            <a:r>
              <a:rPr lang="en-US" sz="1200" dirty="0" smtClean="0"/>
              <a:t>Nest: </a:t>
            </a:r>
            <a:r>
              <a:rPr lang="en-US" sz="1200" dirty="0">
                <a:hlinkClick r:id="rId6"/>
              </a:rPr>
              <a:t>https://</a:t>
            </a:r>
            <a:r>
              <a:rPr lang="en-US" sz="1200" dirty="0" smtClean="0">
                <a:hlinkClick r:id="rId6"/>
              </a:rPr>
              <a:t>upload.wikimedia.org/wikipedia/commons/9/98/Eurasian_Coot_nest_and_eggs.jpg</a:t>
            </a:r>
            <a:endParaRPr lang="en-US" sz="1200" dirty="0" smtClean="0"/>
          </a:p>
        </p:txBody>
      </p:sp>
    </p:spTree>
    <p:extLst>
      <p:ext uri="{BB962C8B-B14F-4D97-AF65-F5344CB8AC3E}">
        <p14:creationId xmlns:p14="http://schemas.microsoft.com/office/powerpoint/2010/main" val="54111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331" y="507955"/>
            <a:ext cx="7886700" cy="1325563"/>
          </a:xfrm>
        </p:spPr>
        <p:txBody>
          <a:bodyPr>
            <a:normAutofit/>
          </a:bodyPr>
          <a:lstStyle/>
          <a:p>
            <a:pPr algn="ctr"/>
            <a:r>
              <a:rPr lang="en-US" dirty="0" smtClean="0"/>
              <a:t>Parasitism:</a:t>
            </a:r>
            <a:br>
              <a:rPr lang="en-US" dirty="0" smtClean="0"/>
            </a:br>
            <a:r>
              <a:rPr lang="en-US" sz="3600" dirty="0" smtClean="0"/>
              <a:t>Exploiting other organisms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2756" y="1845466"/>
            <a:ext cx="2545203" cy="204493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474" y="3887333"/>
            <a:ext cx="4020206" cy="228146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5432" y="1844275"/>
            <a:ext cx="3035808" cy="4369903"/>
          </a:xfrm>
          <a:prstGeom prst="rect">
            <a:avLst/>
          </a:prstGeom>
        </p:spPr>
      </p:pic>
      <p:sp>
        <p:nvSpPr>
          <p:cNvPr id="3" name="TextBox 2"/>
          <p:cNvSpPr txBox="1"/>
          <p:nvPr/>
        </p:nvSpPr>
        <p:spPr>
          <a:xfrm>
            <a:off x="1222756" y="1877533"/>
            <a:ext cx="705193" cy="400110"/>
          </a:xfrm>
          <a:prstGeom prst="rect">
            <a:avLst/>
          </a:prstGeom>
          <a:noFill/>
        </p:spPr>
        <p:txBody>
          <a:bodyPr wrap="none" rtlCol="0">
            <a:spAutoFit/>
          </a:bodyPr>
          <a:lstStyle/>
          <a:p>
            <a:r>
              <a:rPr lang="en-US" sz="2000" b="1" dirty="0" smtClean="0">
                <a:solidFill>
                  <a:schemeClr val="bg1"/>
                </a:solidFill>
              </a:rPr>
              <a:t>Ticks</a:t>
            </a:r>
            <a:endParaRPr lang="en-US" sz="2000" b="1" dirty="0">
              <a:solidFill>
                <a:schemeClr val="bg1"/>
              </a:solidFill>
            </a:endParaRPr>
          </a:p>
        </p:txBody>
      </p:sp>
      <p:sp>
        <p:nvSpPr>
          <p:cNvPr id="7" name="TextBox 6"/>
          <p:cNvSpPr txBox="1"/>
          <p:nvPr/>
        </p:nvSpPr>
        <p:spPr>
          <a:xfrm>
            <a:off x="711331" y="3922471"/>
            <a:ext cx="593432" cy="400110"/>
          </a:xfrm>
          <a:prstGeom prst="rect">
            <a:avLst/>
          </a:prstGeom>
          <a:noFill/>
        </p:spPr>
        <p:txBody>
          <a:bodyPr wrap="none" rtlCol="0">
            <a:spAutoFit/>
          </a:bodyPr>
          <a:lstStyle/>
          <a:p>
            <a:r>
              <a:rPr lang="en-US" sz="2000" b="1" dirty="0" smtClean="0">
                <a:solidFill>
                  <a:schemeClr val="bg1"/>
                </a:solidFill>
              </a:rPr>
              <a:t>Lice</a:t>
            </a:r>
            <a:endParaRPr lang="en-US" sz="2000" b="1" dirty="0">
              <a:solidFill>
                <a:schemeClr val="bg1"/>
              </a:solidFill>
            </a:endParaRPr>
          </a:p>
        </p:txBody>
      </p:sp>
      <p:sp>
        <p:nvSpPr>
          <p:cNvPr id="8" name="TextBox 7"/>
          <p:cNvSpPr txBox="1"/>
          <p:nvPr/>
        </p:nvSpPr>
        <p:spPr>
          <a:xfrm>
            <a:off x="5476065" y="1877533"/>
            <a:ext cx="1644425" cy="400110"/>
          </a:xfrm>
          <a:prstGeom prst="rect">
            <a:avLst/>
          </a:prstGeom>
          <a:noFill/>
        </p:spPr>
        <p:txBody>
          <a:bodyPr wrap="none" rtlCol="0">
            <a:spAutoFit/>
          </a:bodyPr>
          <a:lstStyle/>
          <a:p>
            <a:r>
              <a:rPr lang="en-US" sz="2000" b="1" smtClean="0">
                <a:solidFill>
                  <a:schemeClr val="bg1"/>
                </a:solidFill>
              </a:rPr>
              <a:t>‘Zombie Ants’</a:t>
            </a:r>
            <a:endParaRPr lang="en-US" sz="2000" b="1" dirty="0">
              <a:solidFill>
                <a:schemeClr val="bg1"/>
              </a:solidFill>
            </a:endParaRPr>
          </a:p>
        </p:txBody>
      </p:sp>
      <p:sp>
        <p:nvSpPr>
          <p:cNvPr id="9" name="TextBox 8"/>
          <p:cNvSpPr txBox="1"/>
          <p:nvPr/>
        </p:nvSpPr>
        <p:spPr>
          <a:xfrm>
            <a:off x="7312740" y="3675284"/>
            <a:ext cx="1078500" cy="707886"/>
          </a:xfrm>
          <a:prstGeom prst="rect">
            <a:avLst/>
          </a:prstGeom>
          <a:noFill/>
        </p:spPr>
        <p:txBody>
          <a:bodyPr wrap="none" rtlCol="0">
            <a:spAutoFit/>
          </a:bodyPr>
          <a:lstStyle/>
          <a:p>
            <a:r>
              <a:rPr lang="en-US" sz="2000" b="1" dirty="0" smtClean="0">
                <a:solidFill>
                  <a:schemeClr val="bg1"/>
                </a:solidFill>
              </a:rPr>
              <a:t>Parasitic</a:t>
            </a:r>
          </a:p>
          <a:p>
            <a:r>
              <a:rPr lang="en-US" sz="2000" b="1" dirty="0" smtClean="0">
                <a:solidFill>
                  <a:schemeClr val="bg1"/>
                </a:solidFill>
              </a:rPr>
              <a:t>fungus</a:t>
            </a:r>
            <a:endParaRPr lang="en-US" sz="2000" b="1" dirty="0">
              <a:solidFill>
                <a:schemeClr val="bg1"/>
              </a:solidFill>
            </a:endParaRPr>
          </a:p>
        </p:txBody>
      </p:sp>
      <p:cxnSp>
        <p:nvCxnSpPr>
          <p:cNvPr id="11" name="Straight Arrow Connector 10"/>
          <p:cNvCxnSpPr>
            <a:stCxn id="9" idx="1"/>
          </p:cNvCxnSpPr>
          <p:nvPr/>
        </p:nvCxnSpPr>
        <p:spPr>
          <a:xfrm flipH="1" flipV="1">
            <a:off x="6873336" y="3545359"/>
            <a:ext cx="439404" cy="483868"/>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9" idx="1"/>
          </p:cNvCxnSpPr>
          <p:nvPr/>
        </p:nvCxnSpPr>
        <p:spPr>
          <a:xfrm flipH="1">
            <a:off x="6611990" y="4029227"/>
            <a:ext cx="700750" cy="426021"/>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2748" y="6202879"/>
            <a:ext cx="6830588" cy="646331"/>
          </a:xfrm>
          <a:prstGeom prst="rect">
            <a:avLst/>
          </a:prstGeom>
          <a:noFill/>
        </p:spPr>
        <p:txBody>
          <a:bodyPr wrap="none" rtlCol="0">
            <a:spAutoFit/>
          </a:bodyPr>
          <a:lstStyle/>
          <a:p>
            <a:r>
              <a:rPr lang="en-US" sz="1200" dirty="0"/>
              <a:t>Tick: </a:t>
            </a:r>
            <a:r>
              <a:rPr lang="en-US" sz="1200" dirty="0" smtClean="0">
                <a:hlinkClick r:id="rId6"/>
              </a:rPr>
              <a:t>https</a:t>
            </a:r>
            <a:r>
              <a:rPr lang="en-US" sz="1200" dirty="0">
                <a:hlinkClick r:id="rId6"/>
              </a:rPr>
              <a:t>://upload.wikimedia.org/wikipedia/commons/7/7d/Deer_Tick_-_geograph.org.uk_-_</a:t>
            </a:r>
            <a:r>
              <a:rPr lang="en-US" sz="1200" dirty="0" smtClean="0">
                <a:hlinkClick r:id="rId6"/>
              </a:rPr>
              <a:t>105508.jpg</a:t>
            </a:r>
            <a:endParaRPr lang="en-US" sz="1200" dirty="0" smtClean="0"/>
          </a:p>
          <a:p>
            <a:r>
              <a:rPr lang="en-US" sz="1200" dirty="0" smtClean="0"/>
              <a:t>Lice</a:t>
            </a:r>
            <a:r>
              <a:rPr lang="en-US" sz="1200" dirty="0"/>
              <a:t>: </a:t>
            </a:r>
            <a:r>
              <a:rPr lang="en-US" sz="1200" dirty="0" smtClean="0">
                <a:hlinkClick r:id="rId7"/>
              </a:rPr>
              <a:t>https</a:t>
            </a:r>
            <a:r>
              <a:rPr lang="en-US" sz="1200" dirty="0">
                <a:hlinkClick r:id="rId7"/>
              </a:rPr>
              <a:t>://</a:t>
            </a:r>
            <a:r>
              <a:rPr lang="en-US" sz="1200" dirty="0" smtClean="0">
                <a:hlinkClick r:id="rId7"/>
              </a:rPr>
              <a:t>upload.wikimedia.org/wikipedia/commons/d/d0/Bugbuster.jpg</a:t>
            </a:r>
            <a:endParaRPr lang="en-US" sz="1200" dirty="0" smtClean="0"/>
          </a:p>
          <a:p>
            <a:r>
              <a:rPr lang="en-US" sz="1200" dirty="0" smtClean="0"/>
              <a:t>Ant: </a:t>
            </a:r>
            <a:r>
              <a:rPr lang="en-US" sz="1200" dirty="0" smtClean="0">
                <a:hlinkClick r:id="rId8"/>
              </a:rPr>
              <a:t>https</a:t>
            </a:r>
            <a:r>
              <a:rPr lang="en-US" sz="1200" dirty="0">
                <a:hlinkClick r:id="rId8"/>
              </a:rPr>
              <a:t>://</a:t>
            </a:r>
            <a:r>
              <a:rPr lang="en-US" sz="1200" dirty="0" smtClean="0">
                <a:hlinkClick r:id="rId8"/>
              </a:rPr>
              <a:t>upload.wikimedia.org/wikipedia/commons/8/85/Ophiocordyceps_unilateralis.png</a:t>
            </a:r>
            <a:endParaRPr lang="en-US" sz="1200" dirty="0"/>
          </a:p>
        </p:txBody>
      </p:sp>
    </p:spTree>
    <p:extLst>
      <p:ext uri="{BB962C8B-B14F-4D97-AF65-F5344CB8AC3E}">
        <p14:creationId xmlns:p14="http://schemas.microsoft.com/office/powerpoint/2010/main" val="1434895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553321"/>
          </a:xfrm>
        </p:spPr>
        <p:txBody>
          <a:bodyPr>
            <a:normAutofit/>
          </a:bodyPr>
          <a:lstStyle/>
          <a:p>
            <a:pPr algn="ctr"/>
            <a:r>
              <a:rPr lang="en-US" dirty="0" smtClean="0"/>
              <a:t>Brood Parasitism: </a:t>
            </a:r>
            <a:br>
              <a:rPr lang="en-US" dirty="0" smtClean="0"/>
            </a:br>
            <a:r>
              <a:rPr lang="en-US" sz="3600" dirty="0" smtClean="0"/>
              <a:t>Exploiting parental care</a:t>
            </a:r>
            <a:endParaRPr lang="en-US" sz="49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4728" y="4236722"/>
            <a:ext cx="2880452" cy="191842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7450" y="2354755"/>
            <a:ext cx="2713735" cy="382113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04728" y="2312669"/>
            <a:ext cx="2880452" cy="1924052"/>
          </a:xfrm>
          <a:prstGeom prst="rect">
            <a:avLst/>
          </a:prstGeom>
        </p:spPr>
      </p:pic>
      <p:sp>
        <p:nvSpPr>
          <p:cNvPr id="7" name="TextBox 6"/>
          <p:cNvSpPr txBox="1"/>
          <p:nvPr/>
        </p:nvSpPr>
        <p:spPr>
          <a:xfrm>
            <a:off x="1085340" y="1660901"/>
            <a:ext cx="2626178" cy="707886"/>
          </a:xfrm>
          <a:prstGeom prst="rect">
            <a:avLst/>
          </a:prstGeom>
          <a:noFill/>
        </p:spPr>
        <p:txBody>
          <a:bodyPr wrap="square" rtlCol="0">
            <a:spAutoFit/>
          </a:bodyPr>
          <a:lstStyle/>
          <a:p>
            <a:r>
              <a:rPr lang="en-US" sz="2000" b="1" dirty="0" smtClean="0"/>
              <a:t>Reed warbler feeding cuckoo nestling</a:t>
            </a:r>
            <a:endParaRPr lang="en-US" sz="2000" b="1" dirty="0"/>
          </a:p>
        </p:txBody>
      </p:sp>
      <p:sp>
        <p:nvSpPr>
          <p:cNvPr id="8" name="TextBox 7"/>
          <p:cNvSpPr txBox="1"/>
          <p:nvPr/>
        </p:nvSpPr>
        <p:spPr>
          <a:xfrm>
            <a:off x="4966138" y="1660901"/>
            <a:ext cx="3121152" cy="707886"/>
          </a:xfrm>
          <a:prstGeom prst="rect">
            <a:avLst/>
          </a:prstGeom>
          <a:noFill/>
        </p:spPr>
        <p:txBody>
          <a:bodyPr wrap="square" rtlCol="0">
            <a:spAutoFit/>
          </a:bodyPr>
          <a:lstStyle/>
          <a:p>
            <a:pPr algn="r"/>
            <a:r>
              <a:rPr lang="en-US" sz="2000" b="1" dirty="0" smtClean="0"/>
              <a:t>Wilsons warbler feeding cowbird fledgling</a:t>
            </a:r>
            <a:endParaRPr lang="en-US" sz="2000" b="1" dirty="0"/>
          </a:p>
        </p:txBody>
      </p:sp>
      <p:sp>
        <p:nvSpPr>
          <p:cNvPr id="9" name="TextBox 8"/>
          <p:cNvSpPr txBox="1"/>
          <p:nvPr/>
        </p:nvSpPr>
        <p:spPr>
          <a:xfrm>
            <a:off x="5644054" y="4162519"/>
            <a:ext cx="2441125" cy="707886"/>
          </a:xfrm>
          <a:prstGeom prst="rect">
            <a:avLst/>
          </a:prstGeom>
          <a:noFill/>
        </p:spPr>
        <p:txBody>
          <a:bodyPr wrap="square" rtlCol="0">
            <a:spAutoFit/>
          </a:bodyPr>
          <a:lstStyle/>
          <a:p>
            <a:pPr algn="r"/>
            <a:r>
              <a:rPr lang="en-US" sz="2000" b="1" dirty="0" smtClean="0"/>
              <a:t>American </a:t>
            </a:r>
            <a:r>
              <a:rPr lang="en-US" sz="2000" b="1" smtClean="0"/>
              <a:t>coot </a:t>
            </a:r>
          </a:p>
          <a:p>
            <a:pPr algn="r"/>
            <a:r>
              <a:rPr lang="en-US" sz="2000" b="1" dirty="0" smtClean="0"/>
              <a:t>feeding chicks</a:t>
            </a:r>
            <a:endParaRPr lang="en-US" sz="2000" b="1" dirty="0"/>
          </a:p>
        </p:txBody>
      </p:sp>
      <p:sp>
        <p:nvSpPr>
          <p:cNvPr id="3" name="TextBox 2"/>
          <p:cNvSpPr txBox="1"/>
          <p:nvPr/>
        </p:nvSpPr>
        <p:spPr>
          <a:xfrm>
            <a:off x="0" y="6211975"/>
            <a:ext cx="9163534" cy="646331"/>
          </a:xfrm>
          <a:prstGeom prst="rect">
            <a:avLst/>
          </a:prstGeom>
          <a:noFill/>
        </p:spPr>
        <p:txBody>
          <a:bodyPr wrap="none" rtlCol="0">
            <a:spAutoFit/>
          </a:bodyPr>
          <a:lstStyle/>
          <a:p>
            <a:pPr>
              <a:defRPr/>
            </a:pPr>
            <a:r>
              <a:rPr lang="en-US" sz="1200" dirty="0"/>
              <a:t>Cuckoo: </a:t>
            </a:r>
            <a:r>
              <a:rPr lang="en-US" sz="1200" dirty="0" smtClean="0">
                <a:hlinkClick r:id="rId6"/>
              </a:rPr>
              <a:t>https</a:t>
            </a:r>
            <a:r>
              <a:rPr lang="en-US" sz="1200" dirty="0">
                <a:hlinkClick r:id="rId6"/>
              </a:rPr>
              <a:t>://</a:t>
            </a:r>
            <a:r>
              <a:rPr lang="en-US" sz="1200" dirty="0" smtClean="0">
                <a:hlinkClick r:id="rId6"/>
              </a:rPr>
              <a:t>upload.wikimedia.org/wikipedia/commons/5/5c/Reed_warbler_cuckoo.jpg</a:t>
            </a:r>
            <a:endParaRPr lang="en-US" sz="1200" dirty="0" smtClean="0"/>
          </a:p>
          <a:p>
            <a:r>
              <a:rPr lang="en-US" sz="1200" dirty="0" smtClean="0"/>
              <a:t>Cowbird</a:t>
            </a:r>
            <a:r>
              <a:rPr lang="en-US" sz="1200" dirty="0"/>
              <a:t>: </a:t>
            </a:r>
            <a:r>
              <a:rPr lang="en-US" sz="1200" dirty="0" smtClean="0">
                <a:hlinkClick r:id="rId7" invalidUrl="https://upload.wikimedia.org/wikipedia/commons/f/fb/Wilson's_Warbler_feeding_Brown-headed_Cowbird_&quot;offspring&quot;.jpg"/>
              </a:rPr>
              <a:t>https</a:t>
            </a:r>
            <a:r>
              <a:rPr lang="en-US" sz="1200" dirty="0">
                <a:hlinkClick r:id="rId8" invalidUrl="https://upload.wikimedia.org/wikipedia/commons/f/fb/Wilson's_Warbler_feeding_Brown-headed_Cowbird_&quot;offspring&quot;.jpg"/>
              </a:rPr>
              <a:t>://upload.wikimedia.org/wikipedia/commons/f/fb/Wilson%27s_Warbler_feeding_Brown-headed_Cowbird_%</a:t>
            </a:r>
            <a:r>
              <a:rPr lang="en-US" sz="1200" dirty="0" smtClean="0">
                <a:hlinkClick r:id="rId9" invalidUrl="https://upload.wikimedia.org/wikipedia/commons/f/fb/Wilson's_Warbler_feeding_Brown-headed_Cowbird_&quot;offspring&quot;.jpg"/>
              </a:rPr>
              <a:t>22offspring%22.jpg</a:t>
            </a:r>
            <a:endParaRPr lang="en-US" sz="1200" dirty="0" smtClean="0"/>
          </a:p>
          <a:p>
            <a:pPr>
              <a:defRPr/>
            </a:pPr>
            <a:r>
              <a:rPr lang="en-US" sz="1200" dirty="0" smtClean="0"/>
              <a:t>Coot</a:t>
            </a:r>
            <a:r>
              <a:rPr lang="en-US" sz="1200" dirty="0"/>
              <a:t>: </a:t>
            </a:r>
            <a:r>
              <a:rPr lang="en-US" sz="1200" dirty="0" smtClean="0">
                <a:hlinkClick r:id="rId10"/>
              </a:rPr>
              <a:t>https</a:t>
            </a:r>
            <a:r>
              <a:rPr lang="en-US" sz="1200" dirty="0">
                <a:hlinkClick r:id="rId10"/>
              </a:rPr>
              <a:t>://</a:t>
            </a:r>
            <a:r>
              <a:rPr lang="en-US" sz="1200" dirty="0" smtClean="0">
                <a:hlinkClick r:id="rId10"/>
              </a:rPr>
              <a:t>upload.wikimedia.org/wikipedia/commons/9/9e/Fulica_americana4.jpg</a:t>
            </a:r>
            <a:endParaRPr lang="en-US" sz="1200" dirty="0" smtClean="0"/>
          </a:p>
        </p:txBody>
      </p:sp>
    </p:spTree>
    <p:extLst>
      <p:ext uri="{BB962C8B-B14F-4D97-AF65-F5344CB8AC3E}">
        <p14:creationId xmlns:p14="http://schemas.microsoft.com/office/powerpoint/2010/main" val="111272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14848" y="1825625"/>
            <a:ext cx="6502400" cy="4343400"/>
          </a:xfrm>
          <a:prstGeom prst="rect">
            <a:avLst/>
          </a:prstGeom>
        </p:spPr>
      </p:pic>
      <p:sp>
        <p:nvSpPr>
          <p:cNvPr id="7" name="Title 6"/>
          <p:cNvSpPr>
            <a:spLocks noGrp="1"/>
          </p:cNvSpPr>
          <p:nvPr>
            <p:ph type="title"/>
          </p:nvPr>
        </p:nvSpPr>
        <p:spPr/>
        <p:txBody>
          <a:bodyPr/>
          <a:lstStyle/>
          <a:p>
            <a:pPr algn="ctr"/>
            <a:r>
              <a:rPr lang="en-US" b="1" dirty="0" smtClean="0"/>
              <a:t>QUESTION: </a:t>
            </a:r>
            <a:r>
              <a:rPr lang="en-US" dirty="0" smtClean="0"/>
              <a:t>How do parents know which chicks belong to them?</a:t>
            </a:r>
            <a:endParaRPr lang="en-US" dirty="0"/>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30857" t="20979" r="10591"/>
          <a:stretch/>
        </p:blipFill>
        <p:spPr>
          <a:xfrm>
            <a:off x="5367680" y="3604700"/>
            <a:ext cx="3224049" cy="29064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0" y="6565235"/>
            <a:ext cx="8582349" cy="276999"/>
          </a:xfrm>
          <a:prstGeom prst="rect">
            <a:avLst/>
          </a:prstGeom>
          <a:noFill/>
        </p:spPr>
        <p:txBody>
          <a:bodyPr wrap="none" rtlCol="0">
            <a:spAutoFit/>
          </a:bodyPr>
          <a:lstStyle/>
          <a:p>
            <a:r>
              <a:rPr lang="en-US" sz="1200" dirty="0"/>
              <a:t>Chicks: </a:t>
            </a:r>
            <a:r>
              <a:rPr lang="en-US" sz="1200" dirty="0" smtClean="0">
                <a:hlinkClick r:id="rId5"/>
              </a:rPr>
              <a:t>https</a:t>
            </a:r>
            <a:r>
              <a:rPr lang="en-US" sz="1200" dirty="0">
                <a:hlinkClick r:id="rId5"/>
              </a:rPr>
              <a:t>://upload.wikimedia.org/wikipedia/commons/4/42/Fulica_americana_-Klamath_Falls%2C_Oregon%2C_USA_-</a:t>
            </a:r>
            <a:r>
              <a:rPr lang="en-US" sz="1200" dirty="0" smtClean="0">
                <a:hlinkClick r:id="rId5"/>
              </a:rPr>
              <a:t>chicks-8.jpg</a:t>
            </a:r>
            <a:endParaRPr lang="en-US" sz="1200" dirty="0" smtClean="0"/>
          </a:p>
        </p:txBody>
      </p:sp>
    </p:spTree>
    <p:extLst>
      <p:ext uri="{BB962C8B-B14F-4D97-AF65-F5344CB8AC3E}">
        <p14:creationId xmlns:p14="http://schemas.microsoft.com/office/powerpoint/2010/main" val="6229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BACKGROUND KNOWLEDGE: </a:t>
            </a:r>
            <a:r>
              <a:rPr lang="en-US" dirty="0" smtClean="0"/>
              <a:t>What do we already know?</a:t>
            </a:r>
            <a:endParaRPr lang="en-US" dirty="0"/>
          </a:p>
        </p:txBody>
      </p:sp>
      <p:sp>
        <p:nvSpPr>
          <p:cNvPr id="3" name="Content Placeholder 2"/>
          <p:cNvSpPr>
            <a:spLocks noGrp="1"/>
          </p:cNvSpPr>
          <p:nvPr>
            <p:ph idx="1"/>
          </p:nvPr>
        </p:nvSpPr>
        <p:spPr>
          <a:xfrm>
            <a:off x="628650" y="1891861"/>
            <a:ext cx="7886700" cy="3335027"/>
          </a:xfrm>
        </p:spPr>
        <p:txBody>
          <a:bodyPr>
            <a:normAutofit/>
          </a:bodyPr>
          <a:lstStyle/>
          <a:p>
            <a:pPr>
              <a:lnSpc>
                <a:spcPct val="100000"/>
              </a:lnSpc>
              <a:spcBef>
                <a:spcPts val="1600"/>
              </a:spcBef>
            </a:pPr>
            <a:r>
              <a:rPr lang="en-US" dirty="0" smtClean="0"/>
              <a:t>Parents harass and reject parasitic chicks (video)</a:t>
            </a:r>
          </a:p>
          <a:p>
            <a:pPr>
              <a:lnSpc>
                <a:spcPct val="100000"/>
              </a:lnSpc>
              <a:spcBef>
                <a:spcPts val="1600"/>
              </a:spcBef>
            </a:pPr>
            <a:r>
              <a:rPr lang="en-US" dirty="0" smtClean="0"/>
              <a:t>The </a:t>
            </a:r>
            <a:r>
              <a:rPr lang="en-US" dirty="0"/>
              <a:t>orange color in coot chick heads </a:t>
            </a:r>
            <a:r>
              <a:rPr lang="en-US" dirty="0" smtClean="0"/>
              <a:t>is variable</a:t>
            </a:r>
            <a:endParaRPr lang="en-US" dirty="0"/>
          </a:p>
          <a:p>
            <a:pPr>
              <a:lnSpc>
                <a:spcPct val="100000"/>
              </a:lnSpc>
              <a:spcBef>
                <a:spcPts val="1600"/>
              </a:spcBef>
            </a:pPr>
            <a:r>
              <a:rPr lang="en-US" dirty="0" smtClean="0"/>
              <a:t>Chicks hatch over the course of several days</a:t>
            </a:r>
          </a:p>
          <a:p>
            <a:pPr>
              <a:lnSpc>
                <a:spcPct val="100000"/>
              </a:lnSpc>
              <a:spcBef>
                <a:spcPts val="1600"/>
              </a:spcBef>
            </a:pPr>
            <a:r>
              <a:rPr lang="en-US" dirty="0" smtClean="0"/>
              <a:t>Parasitic chicks typically hatch later than the chicks that belong to the parents</a:t>
            </a:r>
            <a:endParaRPr lang="en-US" dirty="0"/>
          </a:p>
        </p:txBody>
      </p:sp>
      <p:sp>
        <p:nvSpPr>
          <p:cNvPr id="4" name="TextBox 3"/>
          <p:cNvSpPr txBox="1"/>
          <p:nvPr/>
        </p:nvSpPr>
        <p:spPr>
          <a:xfrm>
            <a:off x="699247" y="5006171"/>
            <a:ext cx="7745505" cy="1446550"/>
          </a:xfrm>
          <a:prstGeom prst="rect">
            <a:avLst/>
          </a:prstGeom>
          <a:noFill/>
        </p:spPr>
        <p:txBody>
          <a:bodyPr wrap="square" rtlCol="0">
            <a:spAutoFit/>
          </a:bodyPr>
          <a:lstStyle/>
          <a:p>
            <a:pPr algn="ctr"/>
            <a:r>
              <a:rPr lang="en-US" sz="4400" b="1" dirty="0" smtClean="0">
                <a:latin typeface="+mj-lt"/>
              </a:rPr>
              <a:t>HYPOTHESIS:</a:t>
            </a:r>
            <a:r>
              <a:rPr lang="en-US" sz="4400" dirty="0" smtClean="0">
                <a:latin typeface="+mj-lt"/>
              </a:rPr>
              <a:t> Come up with a possible answer to the question</a:t>
            </a:r>
            <a:endParaRPr lang="en-US" sz="4400" dirty="0">
              <a:latin typeface="+mj-lt"/>
            </a:endParaRPr>
          </a:p>
        </p:txBody>
      </p:sp>
    </p:spTree>
    <p:extLst>
      <p:ext uri="{BB962C8B-B14F-4D97-AF65-F5344CB8AC3E}">
        <p14:creationId xmlns:p14="http://schemas.microsoft.com/office/powerpoint/2010/main" val="99202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7254</TotalTime>
  <Words>2388</Words>
  <Application>Microsoft Macintosh PowerPoint</Application>
  <PresentationFormat>On-screen Show (4:3)</PresentationFormat>
  <Paragraphs>266</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Calibri</vt:lpstr>
      <vt:lpstr>Calibri Light</vt:lpstr>
      <vt:lpstr>Arial</vt:lpstr>
      <vt:lpstr>Office Theme</vt:lpstr>
      <vt:lpstr>Knowing your own: A classroom case study using the scientific method to investigate how American coots recognize their offspring</vt:lpstr>
      <vt:lpstr>Learning Objectives</vt:lpstr>
      <vt:lpstr>The Scientific Method</vt:lpstr>
      <vt:lpstr>OBSERVATION: What is happening?</vt:lpstr>
      <vt:lpstr>American Coot</vt:lpstr>
      <vt:lpstr>Parasitism: Exploiting other organisms</vt:lpstr>
      <vt:lpstr>Brood Parasitism:  Exploiting parental care</vt:lpstr>
      <vt:lpstr>QUESTION: How do parents know which chicks belong to them?</vt:lpstr>
      <vt:lpstr>BACKGROUND KNOWLEDGE: What do we already know?</vt:lpstr>
      <vt:lpstr>PowerPoint Presentation</vt:lpstr>
      <vt:lpstr>Shizuka &amp; Lyon’s EXPERIMENT:</vt:lpstr>
      <vt:lpstr>Clicker ?: ‘Host First’ condition My graph looks most like:</vt:lpstr>
      <vt:lpstr>Clicker ?: ‘Foreign First’ condition My graph looks most like:</vt:lpstr>
      <vt:lpstr>RESULTS: What Shizuka &amp; Lyon found</vt:lpstr>
      <vt:lpstr>RESULTS: What Shizuka &amp; Lyon found</vt:lpstr>
      <vt:lpstr>PowerPoint Presentation</vt:lpstr>
      <vt:lpstr>A third experimental group</vt:lpstr>
      <vt:lpstr>Clicker ?: ‘Mixed’ condition My graph looks most like:</vt:lpstr>
      <vt:lpstr>RESULTS: What Shizuka &amp; Lyon found</vt:lpstr>
      <vt:lpstr>RESULTS: What Shizuka &amp; Lyon found</vt:lpstr>
      <vt:lpstr>PowerPoint Presentation</vt:lpstr>
      <vt:lpstr>The Scientific Method</vt:lpstr>
      <vt:lpstr>PowerPoint Presentation</vt:lpstr>
    </vt:vector>
  </TitlesOfParts>
  <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Joanna Hubbard</dc:creator>
  <cp:lastModifiedBy>Joanna Hubbard</cp:lastModifiedBy>
  <cp:revision>143</cp:revision>
  <dcterms:created xsi:type="dcterms:W3CDTF">2015-07-24T15:28:28Z</dcterms:created>
  <dcterms:modified xsi:type="dcterms:W3CDTF">2016-05-26T17:16:04Z</dcterms:modified>
</cp:coreProperties>
</file>