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33" r:id="rId1"/>
  </p:sldMasterIdLst>
  <p:notesMasterIdLst>
    <p:notesMasterId r:id="rId18"/>
  </p:notesMasterIdLst>
  <p:sldIdLst>
    <p:sldId id="256" r:id="rId2"/>
    <p:sldId id="258" r:id="rId3"/>
    <p:sldId id="257" r:id="rId4"/>
    <p:sldId id="260" r:id="rId5"/>
    <p:sldId id="259" r:id="rId6"/>
    <p:sldId id="262" r:id="rId7"/>
    <p:sldId id="267" r:id="rId8"/>
    <p:sldId id="261" r:id="rId9"/>
    <p:sldId id="271" r:id="rId10"/>
    <p:sldId id="264" r:id="rId11"/>
    <p:sldId id="266" r:id="rId12"/>
    <p:sldId id="265" r:id="rId13"/>
    <p:sldId id="268" r:id="rId14"/>
    <p:sldId id="270" r:id="rId15"/>
    <p:sldId id="272" r:id="rId16"/>
    <p:sldId id="269"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p:restoredLeft sz="10286" autoAdjust="0"/>
    <p:restoredTop sz="67637" autoAdjust="0"/>
  </p:normalViewPr>
  <p:slideViewPr>
    <p:cSldViewPr snapToGrid="0" snapToObjects="1">
      <p:cViewPr>
        <p:scale>
          <a:sx n="99" d="100"/>
          <a:sy n="99" d="100"/>
        </p:scale>
        <p:origin x="-632" y="-8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D68B17-4AF7-6B49-8911-02A2C29F1EF1}" type="datetimeFigureOut">
              <a:rPr lang="en-US" smtClean="0"/>
              <a:t>4/18/16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CAC48A7-155E-5942-93FB-F6D9AC474D1E}" type="slidenum">
              <a:rPr lang="en-US" smtClean="0"/>
              <a:t>‹#›</a:t>
            </a:fld>
            <a:endParaRPr lang="en-US"/>
          </a:p>
        </p:txBody>
      </p:sp>
    </p:spTree>
    <p:extLst>
      <p:ext uri="{BB962C8B-B14F-4D97-AF65-F5344CB8AC3E}">
        <p14:creationId xmlns:p14="http://schemas.microsoft.com/office/powerpoint/2010/main" val="132373076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2CAC48A7-155E-5942-93FB-F6D9AC474D1E}" type="slidenum">
              <a:rPr lang="en-US" smtClean="0"/>
              <a:t>1</a:t>
            </a:fld>
            <a:endParaRPr lang="en-US"/>
          </a:p>
        </p:txBody>
      </p:sp>
    </p:spTree>
    <p:extLst>
      <p:ext uri="{BB962C8B-B14F-4D97-AF65-F5344CB8AC3E}">
        <p14:creationId xmlns:p14="http://schemas.microsoft.com/office/powerpoint/2010/main" val="21788981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2CAC48A7-155E-5942-93FB-F6D9AC474D1E}" type="slidenum">
              <a:rPr lang="en-US" smtClean="0"/>
              <a:t>3</a:t>
            </a:fld>
            <a:endParaRPr lang="en-US"/>
          </a:p>
        </p:txBody>
      </p:sp>
    </p:spTree>
    <p:extLst>
      <p:ext uri="{BB962C8B-B14F-4D97-AF65-F5344CB8AC3E}">
        <p14:creationId xmlns:p14="http://schemas.microsoft.com/office/powerpoint/2010/main" val="24694655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AC48A7-155E-5942-93FB-F6D9AC474D1E}" type="slidenum">
              <a:rPr lang="en-US" smtClean="0"/>
              <a:t>4</a:t>
            </a:fld>
            <a:endParaRPr lang="en-US"/>
          </a:p>
        </p:txBody>
      </p:sp>
    </p:spTree>
    <p:extLst>
      <p:ext uri="{BB962C8B-B14F-4D97-AF65-F5344CB8AC3E}">
        <p14:creationId xmlns:p14="http://schemas.microsoft.com/office/powerpoint/2010/main" val="4478989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AC48A7-155E-5942-93FB-F6D9AC474D1E}" type="slidenum">
              <a:rPr lang="en-US" smtClean="0"/>
              <a:t>5</a:t>
            </a:fld>
            <a:endParaRPr lang="en-US"/>
          </a:p>
        </p:txBody>
      </p:sp>
    </p:spTree>
    <p:extLst>
      <p:ext uri="{BB962C8B-B14F-4D97-AF65-F5344CB8AC3E}">
        <p14:creationId xmlns:p14="http://schemas.microsoft.com/office/powerpoint/2010/main" val="35347889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AC48A7-155E-5942-93FB-F6D9AC474D1E}" type="slidenum">
              <a:rPr lang="en-US" smtClean="0"/>
              <a:t>6</a:t>
            </a:fld>
            <a:endParaRPr lang="en-US"/>
          </a:p>
        </p:txBody>
      </p:sp>
    </p:spTree>
    <p:extLst>
      <p:ext uri="{BB962C8B-B14F-4D97-AF65-F5344CB8AC3E}">
        <p14:creationId xmlns:p14="http://schemas.microsoft.com/office/powerpoint/2010/main" val="6703919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AC48A7-155E-5942-93FB-F6D9AC474D1E}" type="slidenum">
              <a:rPr lang="en-US" smtClean="0"/>
              <a:t>7</a:t>
            </a:fld>
            <a:endParaRPr lang="en-US"/>
          </a:p>
        </p:txBody>
      </p:sp>
    </p:spTree>
    <p:extLst>
      <p:ext uri="{BB962C8B-B14F-4D97-AF65-F5344CB8AC3E}">
        <p14:creationId xmlns:p14="http://schemas.microsoft.com/office/powerpoint/2010/main" val="38013094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AC48A7-155E-5942-93FB-F6D9AC474D1E}" type="slidenum">
              <a:rPr lang="en-US" smtClean="0"/>
              <a:t>8</a:t>
            </a:fld>
            <a:endParaRPr lang="en-US"/>
          </a:p>
        </p:txBody>
      </p:sp>
    </p:spTree>
    <p:extLst>
      <p:ext uri="{BB962C8B-B14F-4D97-AF65-F5344CB8AC3E}">
        <p14:creationId xmlns:p14="http://schemas.microsoft.com/office/powerpoint/2010/main" val="29309680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AC48A7-155E-5942-93FB-F6D9AC474D1E}" type="slidenum">
              <a:rPr lang="en-US" smtClean="0"/>
              <a:t>10</a:t>
            </a:fld>
            <a:endParaRPr lang="en-US"/>
          </a:p>
        </p:txBody>
      </p:sp>
    </p:spTree>
    <p:extLst>
      <p:ext uri="{BB962C8B-B14F-4D97-AF65-F5344CB8AC3E}">
        <p14:creationId xmlns:p14="http://schemas.microsoft.com/office/powerpoint/2010/main" val="18972495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AC48A7-155E-5942-93FB-F6D9AC474D1E}" type="slidenum">
              <a:rPr lang="en-US" smtClean="0"/>
              <a:t>16</a:t>
            </a:fld>
            <a:endParaRPr lang="en-US"/>
          </a:p>
        </p:txBody>
      </p:sp>
    </p:spTree>
    <p:extLst>
      <p:ext uri="{BB962C8B-B14F-4D97-AF65-F5344CB8AC3E}">
        <p14:creationId xmlns:p14="http://schemas.microsoft.com/office/powerpoint/2010/main" val="26171596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s-ES_tradnl"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Click to edit Master subtitle style</a:t>
            </a:r>
            <a:endParaRPr lang="en-US" dirty="0"/>
          </a:p>
        </p:txBody>
      </p:sp>
      <p:sp>
        <p:nvSpPr>
          <p:cNvPr id="4" name="Date Placeholder 3"/>
          <p:cNvSpPr>
            <a:spLocks noGrp="1"/>
          </p:cNvSpPr>
          <p:nvPr>
            <p:ph type="dt" sz="half" idx="10"/>
          </p:nvPr>
        </p:nvSpPr>
        <p:spPr/>
        <p:txBody>
          <a:bodyPr/>
          <a:lstStyle/>
          <a:p>
            <a:fld id="{C8A432C8-69A7-458B-9684-2BFA64B31948}" type="datetime2">
              <a:rPr lang="en-US" smtClean="0"/>
              <a:t>Monday, April 18, 16</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CFE4BAC9-6D41-4691-9299-18EF07EF0177}" type="slidenum">
              <a:rPr lang="en-US" smtClean="0"/>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10"/>
          </p:nvPr>
        </p:nvSpPr>
        <p:spPr/>
        <p:txBody>
          <a:bodyPr/>
          <a:lstStyle/>
          <a:p>
            <a:fld id="{8CC057FC-95B6-4D89-AFDA-ABA33EE921E5}" type="datetime2">
              <a:rPr lang="en-US" smtClean="0"/>
              <a:t>Monday, April 18, 16</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s-ES_tradnl"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dirty="0"/>
          </a:p>
        </p:txBody>
      </p:sp>
      <p:sp>
        <p:nvSpPr>
          <p:cNvPr id="4" name="Date Placeholder 3"/>
          <p:cNvSpPr>
            <a:spLocks noGrp="1"/>
          </p:cNvSpPr>
          <p:nvPr>
            <p:ph type="dt" sz="half" idx="10"/>
          </p:nvPr>
        </p:nvSpPr>
        <p:spPr/>
        <p:txBody>
          <a:bodyPr/>
          <a:lstStyle/>
          <a:p>
            <a:fld id="{EC4549AC-EB31-477F-92A9-B1988E232878}" type="datetime2">
              <a:rPr lang="en-US" smtClean="0"/>
              <a:t>Monday, April 18, 16</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Content Placeholder 2"/>
          <p:cNvSpPr>
            <a:spLocks noGrp="1"/>
          </p:cNvSpPr>
          <p:nvPr>
            <p:ph idx="1"/>
          </p:nvPr>
        </p:nvSpPr>
        <p:spPr/>
        <p:txBody>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10"/>
          </p:nvPr>
        </p:nvSpPr>
        <p:spPr/>
        <p:txBody>
          <a:bodyPr/>
          <a:lstStyle/>
          <a:p>
            <a:fld id="{6396A3A3-94A6-4E5B-AF39-173ACA3E61CC}" type="datetime2">
              <a:rPr lang="en-US" smtClean="0"/>
              <a:t>Monday, April 18, 16</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s-ES_tradnl"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Click to edit Master text styles</a:t>
            </a:r>
          </a:p>
        </p:txBody>
      </p:sp>
      <p:sp>
        <p:nvSpPr>
          <p:cNvPr id="4" name="Date Placeholder 3"/>
          <p:cNvSpPr>
            <a:spLocks noGrp="1"/>
          </p:cNvSpPr>
          <p:nvPr>
            <p:ph type="dt" sz="half" idx="10"/>
          </p:nvPr>
        </p:nvSpPr>
        <p:spPr/>
        <p:txBody>
          <a:bodyPr/>
          <a:lstStyle/>
          <a:p>
            <a:fld id="{9933D019-A32C-4EAD-B8E6-DBDA699692FD}" type="datetime2">
              <a:rPr lang="en-US" smtClean="0"/>
              <a:t>Monday, April 18, 16</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dirty="0"/>
          </a:p>
        </p:txBody>
      </p:sp>
      <p:sp>
        <p:nvSpPr>
          <p:cNvPr id="5" name="Date Placeholder 4"/>
          <p:cNvSpPr>
            <a:spLocks noGrp="1"/>
          </p:cNvSpPr>
          <p:nvPr>
            <p:ph type="dt" sz="half" idx="10"/>
          </p:nvPr>
        </p:nvSpPr>
        <p:spPr/>
        <p:txBody>
          <a:bodyPr/>
          <a:lstStyle/>
          <a:p>
            <a:fld id="{CCEBA98F-560C-4997-81C4-81D4D9187EAB}" type="datetime2">
              <a:rPr lang="en-US" smtClean="0"/>
              <a:t>Monday, April 18, 16</a:t>
            </a:fld>
            <a:endParaRPr lang="en-US"/>
          </a:p>
        </p:txBody>
      </p:sp>
      <p:sp>
        <p:nvSpPr>
          <p:cNvPr id="6" name="Footer Placeholder 5"/>
          <p:cNvSpPr>
            <a:spLocks noGrp="1"/>
          </p:cNvSpPr>
          <p:nvPr>
            <p:ph type="ftr" sz="quarter" idx="11"/>
          </p:nvPr>
        </p:nvSpPr>
        <p:spPr/>
        <p:txBody>
          <a:bodyPr/>
          <a:lstStyle/>
          <a:p>
            <a:pPr algn="r"/>
            <a:endParaRPr lang="en-US" dirty="0"/>
          </a:p>
        </p:txBody>
      </p:sp>
      <p:sp>
        <p:nvSpPr>
          <p:cNvPr id="7" name="Slide Number Placeholder 6"/>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_tradnl"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dirty="0"/>
          </a:p>
        </p:txBody>
      </p:sp>
      <p:sp>
        <p:nvSpPr>
          <p:cNvPr id="7" name="Date Placeholder 6"/>
          <p:cNvSpPr>
            <a:spLocks noGrp="1"/>
          </p:cNvSpPr>
          <p:nvPr>
            <p:ph type="dt" sz="half" idx="10"/>
          </p:nvPr>
        </p:nvSpPr>
        <p:spPr/>
        <p:txBody>
          <a:bodyPr/>
          <a:lstStyle/>
          <a:p>
            <a:fld id="{150972B2-CA5C-437D-87D0-8081271A9E4B}" type="datetime2">
              <a:rPr lang="en-US" smtClean="0"/>
              <a:t>Monday, April 18, 16</a:t>
            </a:fld>
            <a:endParaRPr lang="en-US"/>
          </a:p>
        </p:txBody>
      </p:sp>
      <p:sp>
        <p:nvSpPr>
          <p:cNvPr id="8" name="Footer Placeholder 7"/>
          <p:cNvSpPr>
            <a:spLocks noGrp="1"/>
          </p:cNvSpPr>
          <p:nvPr>
            <p:ph type="ftr" sz="quarter" idx="11"/>
          </p:nvPr>
        </p:nvSpPr>
        <p:spPr/>
        <p:txBody>
          <a:bodyPr/>
          <a:lstStyle/>
          <a:p>
            <a:pPr algn="r"/>
            <a:endParaRPr lang="en-US" dirty="0"/>
          </a:p>
        </p:txBody>
      </p:sp>
      <p:sp>
        <p:nvSpPr>
          <p:cNvPr id="9" name="Slide Number Placeholder 8"/>
          <p:cNvSpPr>
            <a:spLocks noGrp="1"/>
          </p:cNvSpPr>
          <p:nvPr>
            <p:ph type="sldNum" sz="quarter" idx="12"/>
          </p:nvPr>
        </p:nvSpPr>
        <p:spPr/>
        <p:txBody>
          <a:bodyPr/>
          <a:lstStyle/>
          <a:p>
            <a:fld id="{0CFEC368-1D7A-4F81-ABF6-AE0E36BAF64C}" type="slidenum">
              <a:rPr lang="en-US" smtClean="0"/>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Date Placeholder 2"/>
          <p:cNvSpPr>
            <a:spLocks noGrp="1"/>
          </p:cNvSpPr>
          <p:nvPr>
            <p:ph type="dt" sz="half" idx="10"/>
          </p:nvPr>
        </p:nvSpPr>
        <p:spPr/>
        <p:txBody>
          <a:bodyPr/>
          <a:lstStyle/>
          <a:p>
            <a:fld id="{79CD4847-11EF-4466-A8AD-85CDB7B49118}" type="datetime2">
              <a:rPr lang="en-US" smtClean="0"/>
              <a:t>Monday, April 18, 16</a:t>
            </a:fld>
            <a:endParaRPr lang="en-US"/>
          </a:p>
        </p:txBody>
      </p:sp>
      <p:sp>
        <p:nvSpPr>
          <p:cNvPr id="4" name="Footer Placeholder 3"/>
          <p:cNvSpPr>
            <a:spLocks noGrp="1"/>
          </p:cNvSpPr>
          <p:nvPr>
            <p:ph type="ftr" sz="quarter" idx="11"/>
          </p:nvPr>
        </p:nvSpPr>
        <p:spPr/>
        <p:txBody>
          <a:bodyPr/>
          <a:lstStyle/>
          <a:p>
            <a:pPr algn="r"/>
            <a:endParaRPr lang="en-US" dirty="0"/>
          </a:p>
        </p:txBody>
      </p:sp>
      <p:sp>
        <p:nvSpPr>
          <p:cNvPr id="5" name="Slide Number Placeholder 4"/>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68457A-3AB9-4880-8A0C-9F8524491207}" type="datetime2">
              <a:rPr lang="en-US" smtClean="0"/>
              <a:t>Monday, April 18, 16</a:t>
            </a:fld>
            <a:endParaRPr lang="en-US"/>
          </a:p>
        </p:txBody>
      </p:sp>
      <p:sp>
        <p:nvSpPr>
          <p:cNvPr id="3" name="Footer Placeholder 2"/>
          <p:cNvSpPr>
            <a:spLocks noGrp="1"/>
          </p:cNvSpPr>
          <p:nvPr>
            <p:ph type="ftr" sz="quarter" idx="11"/>
          </p:nvPr>
        </p:nvSpPr>
        <p:spPr/>
        <p:txBody>
          <a:bodyPr/>
          <a:lstStyle/>
          <a:p>
            <a:pPr algn="r"/>
            <a:endParaRPr lang="en-US" dirty="0"/>
          </a:p>
        </p:txBody>
      </p:sp>
      <p:sp>
        <p:nvSpPr>
          <p:cNvPr id="4" name="Slide Number Placeholder 3"/>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s-ES_tradnl"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fld id="{3FE976D3-5B7F-4300-ABED-C91F1B2AE209}" type="datetime2">
              <a:rPr lang="en-US" smtClean="0"/>
              <a:t>Monday, April 18, 16</a:t>
            </a:fld>
            <a:endParaRPr lang="en-US"/>
          </a:p>
        </p:txBody>
      </p:sp>
      <p:sp>
        <p:nvSpPr>
          <p:cNvPr id="6" name="Footer Placeholder 5"/>
          <p:cNvSpPr>
            <a:spLocks noGrp="1"/>
          </p:cNvSpPr>
          <p:nvPr>
            <p:ph type="ftr" sz="quarter" idx="11"/>
          </p:nvPr>
        </p:nvSpPr>
        <p:spPr/>
        <p:txBody>
          <a:bodyPr/>
          <a:lstStyle/>
          <a:p>
            <a:pPr algn="r"/>
            <a:endParaRPr lang="en-US" dirty="0"/>
          </a:p>
        </p:txBody>
      </p:sp>
      <p:sp>
        <p:nvSpPr>
          <p:cNvPr id="7" name="Slide Number Placeholder 6"/>
          <p:cNvSpPr>
            <a:spLocks noGrp="1"/>
          </p:cNvSpPr>
          <p:nvPr>
            <p:ph type="sldNum" sz="quarter" idx="12"/>
          </p:nvPr>
        </p:nvSpPr>
        <p:spPr/>
        <p:txBody>
          <a:bodyPr/>
          <a:lstStyle/>
          <a:p>
            <a:fld id="{CFE4BAC9-6D41-4691-9299-18EF07EF0177}" type="slidenum">
              <a:rPr lang="en-US" smtClean="0"/>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s-ES_tradnl"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Drag picture to placeholder or click icon to add</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fld id="{EBDC1E59-17DD-41CE-97CA-624A472382D4}" type="datetime2">
              <a:rPr lang="en-US" smtClean="0"/>
              <a:t>Monday, April 18, 16</a:t>
            </a:fld>
            <a:endParaRPr lang="en-US"/>
          </a:p>
        </p:txBody>
      </p:sp>
      <p:sp>
        <p:nvSpPr>
          <p:cNvPr id="6" name="Footer Placeholder 5"/>
          <p:cNvSpPr>
            <a:spLocks noGrp="1"/>
          </p:cNvSpPr>
          <p:nvPr>
            <p:ph type="ftr" sz="quarter" idx="11"/>
          </p:nvPr>
        </p:nvSpPr>
        <p:spPr/>
        <p:txBody>
          <a:bodyPr/>
          <a:lstStyle/>
          <a:p>
            <a:pPr algn="r"/>
            <a:endParaRPr lang="en-US" dirty="0"/>
          </a:p>
        </p:txBody>
      </p:sp>
      <p:sp>
        <p:nvSpPr>
          <p:cNvPr id="7" name="Slide Number Placeholder 6"/>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s-ES_tradnl"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A80CB818-7379-467D-8E76-EF9D9074A26C}" type="datetime2">
              <a:rPr lang="en-US" smtClean="0"/>
              <a:t>Monday, April 18, 16</a:t>
            </a:fld>
            <a:endParaRPr lang="en-US" dirty="0"/>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pPr algn="r"/>
            <a:endParaRPr lang="en-US" dirty="0"/>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0CFEC368-1D7A-4F81-ABF6-AE0E36BAF64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4134" r:id="rId1"/>
    <p:sldLayoutId id="2147484135" r:id="rId2"/>
    <p:sldLayoutId id="2147484136" r:id="rId3"/>
    <p:sldLayoutId id="2147484137" r:id="rId4"/>
    <p:sldLayoutId id="2147484138" r:id="rId5"/>
    <p:sldLayoutId id="2147484139" r:id="rId6"/>
    <p:sldLayoutId id="2147484140" r:id="rId7"/>
    <p:sldLayoutId id="2147484141" r:id="rId8"/>
    <p:sldLayoutId id="2147484142" r:id="rId9"/>
    <p:sldLayoutId id="2147484143" r:id="rId10"/>
    <p:sldLayoutId id="2147484144" r:id="rId11"/>
  </p:sldLayoutIdLst>
  <p:hf sldNum="0" hdr="0" ftr="0" dt="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hyperlink" Target="http://voyant-tools.org" TargetMode="External"/><Relationship Id="rId4" Type="http://schemas.openxmlformats.org/officeDocument/2006/relationships/image" Target="../media/image9.png"/><Relationship Id="rId1" Type="http://schemas.openxmlformats.org/officeDocument/2006/relationships/slideLayout" Target="../slideLayouts/slideLayout8.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hyperlink" Target="http://raw.densitydesign.org" TargetMode="External"/><Relationship Id="rId3"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hyperlink" Target="http://www.polinode.com" TargetMode="External"/><Relationship Id="rId3"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hyperlink" Target="http://timeline.knightlab.com" TargetMode="External"/><Relationship Id="rId3"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8.xml"/><Relationship Id="rId2" Type="http://schemas.openxmlformats.org/officeDocument/2006/relationships/hyperlink" Target="http://www.storymap.knightlab.com"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8.xml"/><Relationship Id="rId2" Type="http://schemas.openxmlformats.org/officeDocument/2006/relationships/hyperlink" Target="http://www.storymap.knightlab.com"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hyperlink" Target="https://www.interaction-design.or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oP3c1h8v2ZQ" TargetMode="External"/><Relationship Id="rId4" Type="http://schemas.openxmlformats.org/officeDocument/2006/relationships/image" Target="../media/image3.png"/><Relationship Id="rId5" Type="http://schemas.openxmlformats.org/officeDocument/2006/relationships/image" Target="../media/image4.png"/><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Visualization Basics</a:t>
            </a:r>
            <a:endParaRPr lang="en-US" dirty="0"/>
          </a:p>
        </p:txBody>
      </p:sp>
      <p:sp>
        <p:nvSpPr>
          <p:cNvPr id="3" name="Subtitle 2"/>
          <p:cNvSpPr>
            <a:spLocks noGrp="1"/>
          </p:cNvSpPr>
          <p:nvPr>
            <p:ph type="subTitle" idx="1"/>
          </p:nvPr>
        </p:nvSpPr>
        <p:spPr>
          <a:xfrm>
            <a:off x="685800" y="3505199"/>
            <a:ext cx="7848600" cy="2969691"/>
          </a:xfrm>
        </p:spPr>
        <p:txBody>
          <a:bodyPr>
            <a:normAutofit/>
          </a:bodyPr>
          <a:lstStyle/>
          <a:p>
            <a:pPr algn="ctr"/>
            <a:r>
              <a:rPr lang="en-US" dirty="0" smtClean="0"/>
              <a:t>DH </a:t>
            </a:r>
            <a:r>
              <a:rPr lang="en-US" dirty="0" err="1" smtClean="0"/>
              <a:t>Bootcamp</a:t>
            </a:r>
            <a:r>
              <a:rPr lang="en-US" dirty="0" smtClean="0"/>
              <a:t> @UNL 2016</a:t>
            </a:r>
          </a:p>
          <a:p>
            <a:pPr algn="ctr"/>
            <a:r>
              <a:rPr lang="en-US" dirty="0" smtClean="0"/>
              <a:t>A Beginner’s Guide to Digital Humanities </a:t>
            </a:r>
          </a:p>
          <a:p>
            <a:pPr algn="ctr"/>
            <a:endParaRPr lang="en-US" dirty="0"/>
          </a:p>
          <a:p>
            <a:pPr algn="r"/>
            <a:endParaRPr lang="en-US" dirty="0" smtClean="0"/>
          </a:p>
          <a:p>
            <a:pPr algn="r"/>
            <a:r>
              <a:rPr lang="en-US" sz="1800" dirty="0" smtClean="0"/>
              <a:t>Jennifer Isasi</a:t>
            </a:r>
          </a:p>
          <a:p>
            <a:pPr algn="r"/>
            <a:r>
              <a:rPr lang="en-US" sz="1800" dirty="0" smtClean="0"/>
              <a:t>PhD Candidate in Hispanic Studies</a:t>
            </a:r>
          </a:p>
          <a:p>
            <a:pPr algn="r"/>
            <a:r>
              <a:rPr lang="en-US" sz="1800" dirty="0" smtClean="0"/>
              <a:t>Text Analysis and Networks</a:t>
            </a:r>
            <a:endParaRPr lang="en-US" sz="1800" dirty="0"/>
          </a:p>
        </p:txBody>
      </p:sp>
    </p:spTree>
    <p:extLst>
      <p:ext uri="{BB962C8B-B14F-4D97-AF65-F5344CB8AC3E}">
        <p14:creationId xmlns:p14="http://schemas.microsoft.com/office/powerpoint/2010/main" val="319178381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053964"/>
          </a:xfrm>
        </p:spPr>
        <p:txBody>
          <a:bodyPr/>
          <a:lstStyle/>
          <a:p>
            <a:r>
              <a:rPr lang="en-US" sz="3200" dirty="0" err="1" smtClean="0"/>
              <a:t>Voyant</a:t>
            </a:r>
            <a:r>
              <a:rPr lang="en-US" dirty="0" smtClean="0"/>
              <a:t/>
            </a:r>
            <a:br>
              <a:rPr lang="en-US" dirty="0" smtClean="0"/>
            </a:br>
            <a:r>
              <a:rPr lang="en-US" dirty="0" smtClean="0"/>
              <a:t>for </a:t>
            </a:r>
            <a:r>
              <a:rPr lang="en-US" dirty="0" err="1" smtClean="0"/>
              <a:t>wordclouds</a:t>
            </a:r>
            <a:r>
              <a:rPr lang="en-US" dirty="0" smtClean="0"/>
              <a:t/>
            </a:r>
            <a:br>
              <a:rPr lang="en-US" dirty="0" smtClean="0"/>
            </a:br>
            <a:r>
              <a:rPr lang="fr-FR" sz="1800" dirty="0" smtClean="0">
                <a:solidFill>
                  <a:schemeClr val="tx1">
                    <a:lumMod val="75000"/>
                    <a:lumOff val="25000"/>
                  </a:schemeClr>
                </a:solidFill>
                <a:hlinkClick r:id="rId3"/>
              </a:rPr>
              <a:t>voyant</a:t>
            </a:r>
            <a:r>
              <a:rPr lang="fr-FR" sz="1800" dirty="0">
                <a:solidFill>
                  <a:schemeClr val="tx1">
                    <a:lumMod val="75000"/>
                    <a:lumOff val="25000"/>
                  </a:schemeClr>
                </a:solidFill>
                <a:hlinkClick r:id="rId3"/>
              </a:rPr>
              <a:t>-tools.org</a:t>
            </a:r>
            <a:r>
              <a:rPr lang="fr-FR" sz="1800" dirty="0">
                <a:solidFill>
                  <a:schemeClr val="tx1">
                    <a:lumMod val="75000"/>
                    <a:lumOff val="25000"/>
                  </a:schemeClr>
                </a:solidFill>
              </a:rPr>
              <a:t> </a:t>
            </a:r>
            <a:endParaRPr lang="en-US" sz="1800" dirty="0"/>
          </a:p>
        </p:txBody>
      </p:sp>
      <p:pic>
        <p:nvPicPr>
          <p:cNvPr id="5" name="Content Placeholder 4" descr="sense.png"/>
          <p:cNvPicPr>
            <a:picLocks noGrp="1" noChangeAspect="1"/>
          </p:cNvPicPr>
          <p:nvPr>
            <p:ph idx="1"/>
          </p:nvPr>
        </p:nvPicPr>
        <p:blipFill>
          <a:blip r:embed="rId4">
            <a:extLst>
              <a:ext uri="{28A0092B-C50C-407E-A947-70E740481C1C}">
                <a14:useLocalDpi xmlns:a14="http://schemas.microsoft.com/office/drawing/2010/main" val="0"/>
              </a:ext>
            </a:extLst>
          </a:blip>
          <a:srcRect l="14380" r="14380"/>
          <a:stretch>
            <a:fillRect/>
          </a:stretch>
        </p:blipFill>
        <p:spPr/>
      </p:pic>
      <p:sp>
        <p:nvSpPr>
          <p:cNvPr id="4" name="Text Placeholder 3"/>
          <p:cNvSpPr>
            <a:spLocks noGrp="1"/>
          </p:cNvSpPr>
          <p:nvPr>
            <p:ph type="body" sz="half" idx="2"/>
          </p:nvPr>
        </p:nvSpPr>
        <p:spPr>
          <a:xfrm>
            <a:off x="457201" y="1846044"/>
            <a:ext cx="2288244" cy="4528123"/>
          </a:xfrm>
        </p:spPr>
        <p:txBody>
          <a:bodyPr>
            <a:noAutofit/>
          </a:bodyPr>
          <a:lstStyle/>
          <a:p>
            <a:r>
              <a:rPr lang="en-US" sz="1300" dirty="0" smtClean="0">
                <a:solidFill>
                  <a:schemeClr val="tx1">
                    <a:lumMod val="75000"/>
                    <a:lumOff val="25000"/>
                  </a:schemeClr>
                </a:solidFill>
              </a:rPr>
              <a:t>Web-based reading and analysis environment for digital texts. You can use it </a:t>
            </a:r>
          </a:p>
          <a:p>
            <a:pPr marL="285750" indent="-285750">
              <a:buFont typeface="Arial"/>
              <a:buChar char="•"/>
            </a:pPr>
            <a:r>
              <a:rPr lang="en-US" sz="1300" dirty="0" smtClean="0">
                <a:solidFill>
                  <a:schemeClr val="tx1">
                    <a:lumMod val="75000"/>
                    <a:lumOff val="25000"/>
                  </a:schemeClr>
                </a:solidFill>
              </a:rPr>
              <a:t>To learn how computers-assisted analysis works;</a:t>
            </a:r>
          </a:p>
          <a:p>
            <a:pPr marL="285750" indent="-285750">
              <a:buFont typeface="Arial"/>
              <a:buChar char="•"/>
            </a:pPr>
            <a:r>
              <a:rPr lang="en-US" sz="1300" dirty="0" smtClean="0">
                <a:solidFill>
                  <a:schemeClr val="tx1">
                    <a:lumMod val="75000"/>
                    <a:lumOff val="25000"/>
                  </a:schemeClr>
                </a:solidFill>
              </a:rPr>
              <a:t>To study texts;</a:t>
            </a:r>
          </a:p>
          <a:p>
            <a:pPr marL="285750" indent="-285750">
              <a:buFont typeface="Arial"/>
              <a:buChar char="•"/>
            </a:pPr>
            <a:r>
              <a:rPr lang="en-US" sz="1300" dirty="0" smtClean="0">
                <a:solidFill>
                  <a:schemeClr val="tx1">
                    <a:lumMod val="75000"/>
                    <a:lumOff val="25000"/>
                  </a:schemeClr>
                </a:solidFill>
              </a:rPr>
              <a:t>To add functionality to your online collections;</a:t>
            </a:r>
          </a:p>
          <a:p>
            <a:pPr marL="285750" indent="-285750">
              <a:buFont typeface="Arial"/>
              <a:buChar char="•"/>
            </a:pPr>
            <a:r>
              <a:rPr lang="en-US" sz="1300" dirty="0" smtClean="0">
                <a:solidFill>
                  <a:schemeClr val="tx1">
                    <a:lumMod val="75000"/>
                    <a:lumOff val="25000"/>
                  </a:schemeClr>
                </a:solidFill>
              </a:rPr>
              <a:t>To add interactive evidence to your essays; </a:t>
            </a:r>
          </a:p>
          <a:p>
            <a:pPr marL="285750" indent="-285750">
              <a:buFont typeface="Arial"/>
              <a:buChar char="•"/>
            </a:pPr>
            <a:r>
              <a:rPr lang="en-US" sz="1300" dirty="0" smtClean="0">
                <a:solidFill>
                  <a:schemeClr val="tx1">
                    <a:lumMod val="75000"/>
                    <a:lumOff val="25000"/>
                  </a:schemeClr>
                </a:solidFill>
              </a:rPr>
              <a:t>To develop your own tools.</a:t>
            </a:r>
          </a:p>
          <a:p>
            <a:pPr marL="285750" indent="-285750">
              <a:buFont typeface="Wingdings" charset="0"/>
              <a:buChar char="à"/>
            </a:pPr>
            <a:r>
              <a:rPr lang="en-US" sz="1300" dirty="0" smtClean="0">
                <a:solidFill>
                  <a:schemeClr val="tx1">
                    <a:lumMod val="75000"/>
                    <a:lumOff val="25000"/>
                  </a:schemeClr>
                </a:solidFill>
                <a:sym typeface="Wingdings"/>
              </a:rPr>
              <a:t>Easy, clear, free</a:t>
            </a:r>
            <a:endParaRPr lang="en-US" sz="1300" dirty="0" smtClean="0">
              <a:solidFill>
                <a:schemeClr val="tx1">
                  <a:lumMod val="75000"/>
                  <a:lumOff val="25000"/>
                </a:schemeClr>
              </a:solidFill>
            </a:endParaRPr>
          </a:p>
          <a:p>
            <a:endParaRPr lang="en-US" sz="1100" dirty="0" smtClean="0">
              <a:solidFill>
                <a:schemeClr val="tx1">
                  <a:lumMod val="75000"/>
                  <a:lumOff val="25000"/>
                </a:schemeClr>
              </a:solidFill>
            </a:endParaRPr>
          </a:p>
          <a:p>
            <a:r>
              <a:rPr lang="en-US" sz="1100" dirty="0" smtClean="0">
                <a:solidFill>
                  <a:schemeClr val="tx1">
                    <a:lumMod val="75000"/>
                    <a:lumOff val="25000"/>
                  </a:schemeClr>
                </a:solidFill>
              </a:rPr>
              <a:t>Created </a:t>
            </a:r>
            <a:r>
              <a:rPr lang="en-US" sz="1100" dirty="0">
                <a:solidFill>
                  <a:schemeClr val="tx1">
                    <a:lumMod val="75000"/>
                    <a:lumOff val="25000"/>
                  </a:schemeClr>
                </a:solidFill>
              </a:rPr>
              <a:t>by Stefan Sinclair, Prof. of Languages, Literatures and Cultures at McGill </a:t>
            </a:r>
            <a:r>
              <a:rPr lang="en-US" sz="1100" dirty="0" smtClean="0">
                <a:solidFill>
                  <a:schemeClr val="tx1">
                    <a:lumMod val="75000"/>
                    <a:lumOff val="25000"/>
                  </a:schemeClr>
                </a:solidFill>
              </a:rPr>
              <a:t>U. and Geoffrey Rockwell, Prof. of Philosophy and Humanities Computing at U. of Alberta</a:t>
            </a:r>
            <a:endParaRPr lang="en-US" sz="1100" dirty="0">
              <a:solidFill>
                <a:schemeClr val="tx1">
                  <a:lumMod val="75000"/>
                  <a:lumOff val="25000"/>
                </a:schemeClr>
              </a:solidFill>
            </a:endParaRPr>
          </a:p>
        </p:txBody>
      </p:sp>
    </p:spTree>
    <p:extLst>
      <p:ext uri="{BB962C8B-B14F-4D97-AF65-F5344CB8AC3E}">
        <p14:creationId xmlns:p14="http://schemas.microsoft.com/office/powerpoint/2010/main" val="297224378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RAW</a:t>
            </a:r>
            <a:r>
              <a:rPr lang="en-US" dirty="0" smtClean="0"/>
              <a:t/>
            </a:r>
            <a:br>
              <a:rPr lang="en-US" dirty="0" smtClean="0"/>
            </a:br>
            <a:r>
              <a:rPr lang="en-US" dirty="0" smtClean="0"/>
              <a:t>for graphs</a:t>
            </a:r>
            <a:br>
              <a:rPr lang="en-US" dirty="0" smtClean="0"/>
            </a:br>
            <a:r>
              <a:rPr lang="da-DK" sz="1800" dirty="0" smtClean="0">
                <a:hlinkClick r:id="rId2"/>
              </a:rPr>
              <a:t>raw.densitydesign.org</a:t>
            </a:r>
            <a:r>
              <a:rPr lang="da-DK" sz="1800" dirty="0" smtClean="0"/>
              <a:t> </a:t>
            </a:r>
            <a:endParaRPr lang="en-US" sz="1800" dirty="0"/>
          </a:p>
        </p:txBody>
      </p:sp>
      <p:sp>
        <p:nvSpPr>
          <p:cNvPr id="3" name="Content Placeholder 2"/>
          <p:cNvSpPr>
            <a:spLocks noGrp="1"/>
          </p:cNvSpPr>
          <p:nvPr>
            <p:ph idx="1"/>
          </p:nvPr>
        </p:nvSpPr>
        <p:spPr>
          <a:xfrm>
            <a:off x="2758273" y="792079"/>
            <a:ext cx="6385727" cy="5582087"/>
          </a:xfrm>
        </p:spPr>
        <p:txBody>
          <a:bodyPr>
            <a:normAutofit fontScale="92500"/>
          </a:bodyPr>
          <a:lstStyle/>
          <a:p>
            <a:pPr marL="0" indent="0" algn="ctr">
              <a:buNone/>
            </a:pPr>
            <a:r>
              <a:rPr lang="en-US" sz="2200" dirty="0" smtClean="0">
                <a:solidFill>
                  <a:schemeClr val="tx1">
                    <a:lumMod val="75000"/>
                    <a:lumOff val="25000"/>
                  </a:schemeClr>
                </a:solidFill>
              </a:rPr>
              <a:t>An alluvial </a:t>
            </a:r>
            <a:r>
              <a:rPr lang="en-US" sz="2200" dirty="0">
                <a:solidFill>
                  <a:schemeClr val="tx1">
                    <a:lumMod val="75000"/>
                    <a:lumOff val="25000"/>
                  </a:schemeClr>
                </a:solidFill>
              </a:rPr>
              <a:t>d</a:t>
            </a:r>
            <a:r>
              <a:rPr lang="en-US" sz="2200" dirty="0" smtClean="0">
                <a:solidFill>
                  <a:schemeClr val="tx1">
                    <a:lumMod val="75000"/>
                    <a:lumOff val="25000"/>
                  </a:schemeClr>
                </a:solidFill>
              </a:rPr>
              <a:t>iagram of Act 12 in </a:t>
            </a:r>
            <a:r>
              <a:rPr lang="en-US" sz="2200" i="1" dirty="0" smtClean="0">
                <a:solidFill>
                  <a:schemeClr val="tx1">
                    <a:lumMod val="75000"/>
                    <a:lumOff val="25000"/>
                  </a:schemeClr>
                </a:solidFill>
              </a:rPr>
              <a:t>La </a:t>
            </a:r>
            <a:r>
              <a:rPr lang="en-US" sz="2200" i="1" dirty="0" err="1" smtClean="0">
                <a:solidFill>
                  <a:schemeClr val="tx1">
                    <a:lumMod val="75000"/>
                    <a:lumOff val="25000"/>
                  </a:schemeClr>
                </a:solidFill>
              </a:rPr>
              <a:t>Celestina</a:t>
            </a:r>
            <a:endParaRPr lang="en-US" sz="2200" i="1" dirty="0" smtClean="0">
              <a:solidFill>
                <a:schemeClr val="tx1">
                  <a:lumMod val="75000"/>
                  <a:lumOff val="25000"/>
                </a:schemeClr>
              </a:solidFill>
            </a:endParaRPr>
          </a:p>
          <a:p>
            <a:pPr marL="0" indent="0">
              <a:buNone/>
            </a:pPr>
            <a:endParaRPr lang="en-US" sz="2200" i="1" dirty="0" smtClean="0">
              <a:solidFill>
                <a:schemeClr val="tx1">
                  <a:lumMod val="75000"/>
                  <a:lumOff val="25000"/>
                </a:schemeClr>
              </a:solidFill>
            </a:endParaRPr>
          </a:p>
          <a:p>
            <a:pPr marL="0" indent="0">
              <a:buNone/>
            </a:pPr>
            <a:endParaRPr lang="en-US" sz="2200" i="1" dirty="0">
              <a:solidFill>
                <a:schemeClr val="tx1">
                  <a:lumMod val="75000"/>
                  <a:lumOff val="25000"/>
                </a:schemeClr>
              </a:solidFill>
            </a:endParaRPr>
          </a:p>
          <a:p>
            <a:pPr marL="0" indent="0">
              <a:buNone/>
            </a:pPr>
            <a:endParaRPr lang="en-US" sz="2200" i="1" dirty="0" smtClean="0">
              <a:solidFill>
                <a:schemeClr val="tx1">
                  <a:lumMod val="75000"/>
                  <a:lumOff val="25000"/>
                </a:schemeClr>
              </a:solidFill>
            </a:endParaRPr>
          </a:p>
          <a:p>
            <a:pPr marL="0" indent="0">
              <a:buNone/>
            </a:pPr>
            <a:endParaRPr lang="en-US" sz="2200" i="1" dirty="0">
              <a:solidFill>
                <a:schemeClr val="tx1">
                  <a:lumMod val="75000"/>
                  <a:lumOff val="25000"/>
                </a:schemeClr>
              </a:solidFill>
            </a:endParaRPr>
          </a:p>
          <a:p>
            <a:pPr marL="0" indent="0">
              <a:buNone/>
            </a:pPr>
            <a:endParaRPr lang="en-US" sz="2200" i="1" dirty="0" smtClean="0">
              <a:solidFill>
                <a:schemeClr val="tx1">
                  <a:lumMod val="75000"/>
                  <a:lumOff val="25000"/>
                </a:schemeClr>
              </a:solidFill>
            </a:endParaRPr>
          </a:p>
          <a:p>
            <a:pPr marL="0" indent="0">
              <a:buNone/>
            </a:pPr>
            <a:endParaRPr lang="en-US" sz="2200" i="1" dirty="0">
              <a:solidFill>
                <a:schemeClr val="tx1">
                  <a:lumMod val="75000"/>
                  <a:lumOff val="25000"/>
                </a:schemeClr>
              </a:solidFill>
            </a:endParaRPr>
          </a:p>
          <a:p>
            <a:pPr marL="0" indent="0">
              <a:buNone/>
            </a:pPr>
            <a:endParaRPr lang="en-US" sz="2200" i="1" dirty="0" smtClean="0">
              <a:solidFill>
                <a:schemeClr val="tx1">
                  <a:lumMod val="75000"/>
                  <a:lumOff val="25000"/>
                </a:schemeClr>
              </a:solidFill>
            </a:endParaRPr>
          </a:p>
          <a:p>
            <a:pPr marL="0" indent="0">
              <a:buNone/>
            </a:pPr>
            <a:endParaRPr lang="en-US" sz="2200" i="1" dirty="0">
              <a:solidFill>
                <a:schemeClr val="tx1">
                  <a:lumMod val="75000"/>
                  <a:lumOff val="25000"/>
                </a:schemeClr>
              </a:solidFill>
            </a:endParaRPr>
          </a:p>
          <a:p>
            <a:pPr marL="0" indent="0">
              <a:buNone/>
            </a:pPr>
            <a:endParaRPr lang="en-US" sz="2200" i="1" dirty="0" smtClean="0">
              <a:solidFill>
                <a:schemeClr val="tx1">
                  <a:lumMod val="75000"/>
                  <a:lumOff val="25000"/>
                </a:schemeClr>
              </a:solidFill>
            </a:endParaRPr>
          </a:p>
          <a:p>
            <a:pPr marL="0" indent="0">
              <a:buNone/>
            </a:pPr>
            <a:endParaRPr lang="en-US" sz="2200" i="1" dirty="0">
              <a:solidFill>
                <a:schemeClr val="tx1">
                  <a:lumMod val="75000"/>
                  <a:lumOff val="25000"/>
                </a:schemeClr>
              </a:solidFill>
            </a:endParaRPr>
          </a:p>
          <a:p>
            <a:pPr marL="0" indent="0">
              <a:buNone/>
            </a:pPr>
            <a:endParaRPr lang="en-US" sz="1600" dirty="0" smtClean="0">
              <a:solidFill>
                <a:schemeClr val="tx1">
                  <a:lumMod val="75000"/>
                  <a:lumOff val="25000"/>
                </a:schemeClr>
              </a:solidFill>
            </a:endParaRPr>
          </a:p>
          <a:p>
            <a:pPr marL="0" indent="0">
              <a:buNone/>
            </a:pPr>
            <a:endParaRPr lang="en-US" sz="1600" dirty="0">
              <a:solidFill>
                <a:schemeClr val="tx1">
                  <a:lumMod val="75000"/>
                  <a:lumOff val="25000"/>
                </a:schemeClr>
              </a:solidFill>
            </a:endParaRPr>
          </a:p>
          <a:p>
            <a:pPr marL="0" indent="0">
              <a:buNone/>
            </a:pPr>
            <a:r>
              <a:rPr lang="en-US" sz="1600" dirty="0" smtClean="0">
                <a:solidFill>
                  <a:schemeClr val="tx1">
                    <a:lumMod val="75000"/>
                    <a:lumOff val="25000"/>
                  </a:schemeClr>
                </a:solidFill>
              </a:rPr>
              <a:t>Speaker	  total word count 	number of 	         total words	recipient</a:t>
            </a:r>
          </a:p>
          <a:p>
            <a:pPr marL="0" indent="0">
              <a:buNone/>
            </a:pPr>
            <a:r>
              <a:rPr lang="en-US" sz="1600" dirty="0">
                <a:solidFill>
                  <a:schemeClr val="tx1">
                    <a:lumMod val="75000"/>
                    <a:lumOff val="25000"/>
                  </a:schemeClr>
                </a:solidFill>
              </a:rPr>
              <a:t>	</a:t>
            </a:r>
            <a:r>
              <a:rPr lang="en-US" sz="1600" dirty="0" smtClean="0">
                <a:solidFill>
                  <a:schemeClr val="tx1">
                    <a:lumMod val="75000"/>
                    <a:lumOff val="25000"/>
                  </a:schemeClr>
                </a:solidFill>
              </a:rPr>
              <a:t>  character-space	     lines	      to each receiver</a:t>
            </a:r>
          </a:p>
          <a:p>
            <a:pPr marL="0" indent="0">
              <a:buNone/>
            </a:pPr>
            <a:r>
              <a:rPr lang="en-US" sz="1600" dirty="0">
                <a:solidFill>
                  <a:schemeClr val="tx1">
                    <a:lumMod val="75000"/>
                    <a:lumOff val="25000"/>
                  </a:schemeClr>
                </a:solidFill>
              </a:rPr>
              <a:t>	 </a:t>
            </a:r>
            <a:r>
              <a:rPr lang="en-US" sz="1600" dirty="0" smtClean="0">
                <a:solidFill>
                  <a:schemeClr val="tx1">
                    <a:lumMod val="75000"/>
                    <a:lumOff val="25000"/>
                  </a:schemeClr>
                </a:solidFill>
              </a:rPr>
              <a:t>       (</a:t>
            </a:r>
            <a:r>
              <a:rPr lang="en-US" sz="1600" dirty="0" err="1" smtClean="0">
                <a:solidFill>
                  <a:schemeClr val="tx1">
                    <a:lumMod val="75000"/>
                    <a:lumOff val="25000"/>
                  </a:schemeClr>
                </a:solidFill>
              </a:rPr>
              <a:t>Woloch</a:t>
            </a:r>
            <a:r>
              <a:rPr lang="en-US" sz="1600" dirty="0" smtClean="0">
                <a:solidFill>
                  <a:schemeClr val="tx1">
                    <a:lumMod val="75000"/>
                    <a:lumOff val="25000"/>
                  </a:schemeClr>
                </a:solidFill>
              </a:rPr>
              <a:t>) </a:t>
            </a:r>
            <a:endParaRPr lang="en-US" sz="1600" dirty="0">
              <a:solidFill>
                <a:schemeClr val="tx1">
                  <a:lumMod val="75000"/>
                  <a:lumOff val="25000"/>
                </a:schemeClr>
              </a:solidFill>
            </a:endParaRPr>
          </a:p>
        </p:txBody>
      </p:sp>
      <p:sp>
        <p:nvSpPr>
          <p:cNvPr id="4" name="Text Placeholder 3"/>
          <p:cNvSpPr>
            <a:spLocks noGrp="1"/>
          </p:cNvSpPr>
          <p:nvPr>
            <p:ph type="body" sz="half" idx="2"/>
          </p:nvPr>
        </p:nvSpPr>
        <p:spPr>
          <a:xfrm>
            <a:off x="457200" y="2130552"/>
            <a:ext cx="2301073" cy="4243615"/>
          </a:xfrm>
        </p:spPr>
        <p:txBody>
          <a:bodyPr>
            <a:noAutofit/>
          </a:bodyPr>
          <a:lstStyle/>
          <a:p>
            <a:r>
              <a:rPr lang="en-US" sz="1300" dirty="0" smtClean="0">
                <a:solidFill>
                  <a:srgbClr val="57576E"/>
                </a:solidFill>
              </a:rPr>
              <a:t>Open web-app to created custom vector-based visualizations. You can </a:t>
            </a:r>
          </a:p>
          <a:p>
            <a:pPr marL="285750" indent="-285750">
              <a:buFont typeface="Arial"/>
              <a:buChar char="•"/>
            </a:pPr>
            <a:r>
              <a:rPr lang="en-US" sz="1300" dirty="0" smtClean="0">
                <a:solidFill>
                  <a:srgbClr val="57576E"/>
                </a:solidFill>
              </a:rPr>
              <a:t>Import your data to be processes ONLY by the browser – no copy</a:t>
            </a:r>
          </a:p>
          <a:p>
            <a:pPr marL="285750" indent="-285750">
              <a:buFont typeface="Arial"/>
              <a:buChar char="•"/>
            </a:pPr>
            <a:r>
              <a:rPr lang="en-US" sz="1300" dirty="0" smtClean="0">
                <a:solidFill>
                  <a:srgbClr val="57576E"/>
                </a:solidFill>
              </a:rPr>
              <a:t>Customize diagrams</a:t>
            </a:r>
          </a:p>
          <a:p>
            <a:pPr marL="285750" indent="-285750">
              <a:buFont typeface="Arial"/>
              <a:buChar char="•"/>
            </a:pPr>
            <a:r>
              <a:rPr lang="en-US" sz="1300" dirty="0" smtClean="0">
                <a:solidFill>
                  <a:srgbClr val="57576E"/>
                </a:solidFill>
              </a:rPr>
              <a:t>Export the object in different formats to embed them in web pages or research papers  </a:t>
            </a:r>
          </a:p>
          <a:p>
            <a:pPr marL="285750" indent="-285750">
              <a:buFont typeface="Arial"/>
              <a:buChar char="•"/>
            </a:pPr>
            <a:r>
              <a:rPr lang="en-US" sz="1300" dirty="0" smtClean="0">
                <a:solidFill>
                  <a:srgbClr val="57576E"/>
                </a:solidFill>
              </a:rPr>
              <a:t>Download and modify the project</a:t>
            </a:r>
          </a:p>
          <a:p>
            <a:r>
              <a:rPr lang="en-US" sz="1300" dirty="0" smtClean="0">
                <a:solidFill>
                  <a:srgbClr val="57576E"/>
                </a:solidFill>
                <a:sym typeface="Wingdings"/>
              </a:rPr>
              <a:t> Clear, free</a:t>
            </a:r>
            <a:endParaRPr lang="en-US" sz="1300" dirty="0" smtClean="0">
              <a:solidFill>
                <a:srgbClr val="57576E"/>
              </a:solidFill>
            </a:endParaRPr>
          </a:p>
          <a:p>
            <a:pPr marL="285750" indent="-285750">
              <a:buFont typeface="Arial"/>
              <a:buChar char="•"/>
            </a:pPr>
            <a:endParaRPr lang="en-US" sz="1300" dirty="0" smtClean="0">
              <a:solidFill>
                <a:srgbClr val="57576E"/>
              </a:solidFill>
            </a:endParaRPr>
          </a:p>
          <a:p>
            <a:r>
              <a:rPr lang="en-US" sz="1100" dirty="0" smtClean="0">
                <a:solidFill>
                  <a:srgbClr val="57576E"/>
                </a:solidFill>
              </a:rPr>
              <a:t>Created by Density Design, a research lab on visual representations of the </a:t>
            </a:r>
            <a:r>
              <a:rPr lang="en-US" sz="1100" dirty="0" err="1" smtClean="0">
                <a:solidFill>
                  <a:srgbClr val="57576E"/>
                </a:solidFill>
              </a:rPr>
              <a:t>Politecnico</a:t>
            </a:r>
            <a:r>
              <a:rPr lang="en-US" sz="1100" dirty="0" smtClean="0">
                <a:solidFill>
                  <a:srgbClr val="57576E"/>
                </a:solidFill>
              </a:rPr>
              <a:t> di Milano</a:t>
            </a:r>
            <a:endParaRPr lang="en-US" sz="1100" dirty="0">
              <a:solidFill>
                <a:srgbClr val="57576E"/>
              </a:solidFill>
            </a:endParaRPr>
          </a:p>
        </p:txBody>
      </p:sp>
      <p:pic>
        <p:nvPicPr>
          <p:cNvPr id="6" name="Picture 5" descr="Screen Shot 2016-04-04 at 10.23.14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60906" y="1205803"/>
            <a:ext cx="6283093" cy="4186187"/>
          </a:xfrm>
          <a:prstGeom prst="rect">
            <a:avLst/>
          </a:prstGeom>
        </p:spPr>
      </p:pic>
    </p:spTree>
    <p:extLst>
      <p:ext uri="{BB962C8B-B14F-4D97-AF65-F5344CB8AC3E}">
        <p14:creationId xmlns:p14="http://schemas.microsoft.com/office/powerpoint/2010/main" val="164568101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183306"/>
          </a:xfrm>
        </p:spPr>
        <p:txBody>
          <a:bodyPr/>
          <a:lstStyle/>
          <a:p>
            <a:r>
              <a:rPr lang="en-US" sz="3200" dirty="0" err="1" smtClean="0"/>
              <a:t>Polinode</a:t>
            </a:r>
            <a:r>
              <a:rPr lang="en-US" dirty="0" smtClean="0"/>
              <a:t/>
            </a:r>
            <a:br>
              <a:rPr lang="en-US" dirty="0" smtClean="0"/>
            </a:br>
            <a:r>
              <a:rPr lang="en-US" dirty="0"/>
              <a:t>for networks</a:t>
            </a:r>
            <a:br>
              <a:rPr lang="en-US" dirty="0"/>
            </a:br>
            <a:r>
              <a:rPr lang="en-US" sz="1800" dirty="0" smtClean="0">
                <a:hlinkClick r:id="rId2"/>
              </a:rPr>
              <a:t>polinode.com</a:t>
            </a:r>
            <a:r>
              <a:rPr lang="en-US" sz="1800" dirty="0" smtClean="0"/>
              <a:t> </a:t>
            </a:r>
            <a:endParaRPr lang="en-US" dirty="0"/>
          </a:p>
        </p:txBody>
      </p:sp>
      <p:sp>
        <p:nvSpPr>
          <p:cNvPr id="3" name="Content Placeholder 2"/>
          <p:cNvSpPr>
            <a:spLocks noGrp="1"/>
          </p:cNvSpPr>
          <p:nvPr>
            <p:ph idx="1"/>
          </p:nvPr>
        </p:nvSpPr>
        <p:spPr/>
        <p:txBody>
          <a:bodyPr/>
          <a:lstStyle/>
          <a:p>
            <a:pPr marL="0" indent="0">
              <a:buNone/>
            </a:pPr>
            <a:r>
              <a:rPr lang="en-US" dirty="0" smtClean="0"/>
              <a:t>Network of </a:t>
            </a:r>
            <a:r>
              <a:rPr lang="en-US" i="1" dirty="0" smtClean="0"/>
              <a:t>La </a:t>
            </a:r>
            <a:r>
              <a:rPr lang="en-US" i="1" dirty="0" err="1" smtClean="0"/>
              <a:t>Celestia</a:t>
            </a:r>
            <a:r>
              <a:rPr lang="en-US" dirty="0" smtClean="0"/>
              <a:t> Act 12</a:t>
            </a:r>
            <a:endParaRPr lang="en-US" i="1" dirty="0"/>
          </a:p>
        </p:txBody>
      </p:sp>
      <p:sp>
        <p:nvSpPr>
          <p:cNvPr id="4" name="Text Placeholder 3"/>
          <p:cNvSpPr>
            <a:spLocks noGrp="1"/>
          </p:cNvSpPr>
          <p:nvPr>
            <p:ph type="body" sz="half" idx="2"/>
          </p:nvPr>
        </p:nvSpPr>
        <p:spPr>
          <a:xfrm>
            <a:off x="457201" y="1975386"/>
            <a:ext cx="2326732" cy="4398782"/>
          </a:xfrm>
        </p:spPr>
        <p:txBody>
          <a:bodyPr/>
          <a:lstStyle/>
          <a:p>
            <a:r>
              <a:rPr lang="en-US" dirty="0" smtClean="0">
                <a:solidFill>
                  <a:srgbClr val="57576E"/>
                </a:solidFill>
              </a:rPr>
              <a:t>Web-based network analysis system. Data can be imported or collected on the platform.</a:t>
            </a:r>
          </a:p>
          <a:p>
            <a:r>
              <a:rPr lang="en-US" dirty="0" smtClean="0">
                <a:solidFill>
                  <a:srgbClr val="57576E"/>
                </a:solidFill>
              </a:rPr>
              <a:t>You can use it </a:t>
            </a:r>
          </a:p>
          <a:p>
            <a:pPr marL="285750" indent="-285750">
              <a:buFont typeface="Arial"/>
              <a:buChar char="•"/>
            </a:pPr>
            <a:r>
              <a:rPr lang="en-US" dirty="0" smtClean="0">
                <a:solidFill>
                  <a:srgbClr val="57576E"/>
                </a:solidFill>
              </a:rPr>
              <a:t>To create visualizations</a:t>
            </a:r>
          </a:p>
          <a:p>
            <a:pPr marL="285750" indent="-285750">
              <a:buFont typeface="Arial"/>
              <a:buChar char="•"/>
            </a:pPr>
            <a:r>
              <a:rPr lang="en-US" dirty="0" smtClean="0">
                <a:solidFill>
                  <a:srgbClr val="57576E"/>
                </a:solidFill>
              </a:rPr>
              <a:t>To calculate 20 different metrics </a:t>
            </a:r>
          </a:p>
          <a:p>
            <a:pPr marL="285750" indent="-285750">
              <a:buFont typeface="Arial"/>
              <a:buChar char="•"/>
            </a:pPr>
            <a:r>
              <a:rPr lang="en-US" dirty="0" smtClean="0">
                <a:solidFill>
                  <a:srgbClr val="57576E"/>
                </a:solidFill>
              </a:rPr>
              <a:t>To collaborate</a:t>
            </a:r>
          </a:p>
          <a:p>
            <a:pPr marL="285750" indent="-285750">
              <a:buFont typeface="Arial"/>
              <a:buChar char="•"/>
            </a:pPr>
            <a:r>
              <a:rPr lang="en-US" dirty="0" smtClean="0">
                <a:solidFill>
                  <a:srgbClr val="57576E"/>
                </a:solidFill>
              </a:rPr>
              <a:t>To do relationship – based surveys</a:t>
            </a:r>
          </a:p>
          <a:p>
            <a:pPr marL="285750" indent="-285750">
              <a:buFont typeface="Arial"/>
              <a:buChar char="•"/>
            </a:pPr>
            <a:r>
              <a:rPr lang="en-US" dirty="0" smtClean="0">
                <a:solidFill>
                  <a:srgbClr val="57576E"/>
                </a:solidFill>
              </a:rPr>
              <a:t>To export your data</a:t>
            </a:r>
          </a:p>
          <a:p>
            <a:endParaRPr lang="en-US" dirty="0">
              <a:solidFill>
                <a:srgbClr val="57576E"/>
              </a:solidFill>
            </a:endParaRPr>
          </a:p>
          <a:p>
            <a:pPr marL="285750" indent="-285750">
              <a:buFont typeface="Wingdings" charset="0"/>
              <a:buChar char="à"/>
            </a:pPr>
            <a:r>
              <a:rPr lang="en-US" dirty="0" smtClean="0">
                <a:solidFill>
                  <a:srgbClr val="57576E"/>
                </a:solidFill>
                <a:sym typeface="Wingdings"/>
              </a:rPr>
              <a:t>Easy, clear, basic free plan </a:t>
            </a:r>
            <a:endParaRPr lang="en-US" dirty="0">
              <a:solidFill>
                <a:srgbClr val="57576E"/>
              </a:solidFill>
              <a:sym typeface="Wingdings"/>
            </a:endParaRPr>
          </a:p>
          <a:p>
            <a:pPr marL="285750" indent="-285750">
              <a:buFont typeface="Wingdings" charset="0"/>
              <a:buChar char="à"/>
            </a:pPr>
            <a:endParaRPr lang="en-US" dirty="0" smtClean="0">
              <a:solidFill>
                <a:srgbClr val="57576E"/>
              </a:solidFill>
            </a:endParaRPr>
          </a:p>
        </p:txBody>
      </p:sp>
      <p:pic>
        <p:nvPicPr>
          <p:cNvPr id="6" name="Picture 5" descr="Screen Shot 2016-04-04 at 10.49.41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71800" y="1411046"/>
            <a:ext cx="6030600" cy="3976582"/>
          </a:xfrm>
          <a:prstGeom prst="rect">
            <a:avLst/>
          </a:prstGeom>
        </p:spPr>
      </p:pic>
    </p:spTree>
    <p:extLst>
      <p:ext uri="{BB962C8B-B14F-4D97-AF65-F5344CB8AC3E}">
        <p14:creationId xmlns:p14="http://schemas.microsoft.com/office/powerpoint/2010/main" val="379705852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err="1" smtClean="0"/>
              <a:t>TimelineJS</a:t>
            </a:r>
            <a:r>
              <a:rPr lang="en-US" dirty="0" smtClean="0"/>
              <a:t/>
            </a:r>
            <a:br>
              <a:rPr lang="en-US" dirty="0" smtClean="0"/>
            </a:br>
            <a:r>
              <a:rPr lang="en-US" dirty="0" smtClean="0"/>
              <a:t>for timelines</a:t>
            </a:r>
            <a:r>
              <a:rPr lang="en-US" dirty="0"/>
              <a:t/>
            </a:r>
            <a:br>
              <a:rPr lang="en-US" dirty="0"/>
            </a:br>
            <a:r>
              <a:rPr lang="en-US" sz="1700" dirty="0" smtClean="0">
                <a:hlinkClick r:id="rId2"/>
              </a:rPr>
              <a:t>timeline.knightlab.com</a:t>
            </a:r>
            <a:r>
              <a:rPr lang="en-US" sz="1700" dirty="0" smtClean="0"/>
              <a:t> </a:t>
            </a:r>
            <a:endParaRPr lang="en-US" sz="1700" dirty="0"/>
          </a:p>
        </p:txBody>
      </p:sp>
      <p:sp>
        <p:nvSpPr>
          <p:cNvPr id="3" name="Content Placeholder 2"/>
          <p:cNvSpPr>
            <a:spLocks noGrp="1"/>
          </p:cNvSpPr>
          <p:nvPr>
            <p:ph idx="1"/>
          </p:nvPr>
        </p:nvSpPr>
        <p:spPr/>
        <p:txBody>
          <a:bodyPr>
            <a:normAutofit/>
          </a:bodyPr>
          <a:lstStyle/>
          <a:p>
            <a:r>
              <a:rPr lang="en-US" sz="2300" dirty="0" smtClean="0">
                <a:solidFill>
                  <a:srgbClr val="57576E"/>
                </a:solidFill>
              </a:rPr>
              <a:t>Women in Computing</a:t>
            </a:r>
          </a:p>
          <a:p>
            <a:endParaRPr lang="en-US" sz="2300" dirty="0">
              <a:solidFill>
                <a:srgbClr val="57576E"/>
              </a:solidFill>
            </a:endParaRPr>
          </a:p>
          <a:p>
            <a:endParaRPr lang="en-US" sz="2300" dirty="0">
              <a:solidFill>
                <a:srgbClr val="57576E"/>
              </a:solidFill>
            </a:endParaRPr>
          </a:p>
        </p:txBody>
      </p:sp>
      <p:sp>
        <p:nvSpPr>
          <p:cNvPr id="4" name="Text Placeholder 3"/>
          <p:cNvSpPr>
            <a:spLocks noGrp="1"/>
          </p:cNvSpPr>
          <p:nvPr>
            <p:ph type="body" sz="half" idx="2"/>
          </p:nvPr>
        </p:nvSpPr>
        <p:spPr>
          <a:xfrm>
            <a:off x="457200" y="2130552"/>
            <a:ext cx="2301073" cy="4243615"/>
          </a:xfrm>
        </p:spPr>
        <p:txBody>
          <a:bodyPr>
            <a:normAutofit/>
          </a:bodyPr>
          <a:lstStyle/>
          <a:p>
            <a:r>
              <a:rPr lang="en-US" sz="1300" dirty="0" smtClean="0">
                <a:solidFill>
                  <a:srgbClr val="57576E"/>
                </a:solidFill>
              </a:rPr>
              <a:t>An open-source tool to build visually rich, interactive timelines. You need: </a:t>
            </a:r>
          </a:p>
          <a:p>
            <a:pPr marL="285750" indent="-285750">
              <a:buFont typeface="Arial"/>
              <a:buChar char="•"/>
            </a:pPr>
            <a:r>
              <a:rPr lang="en-US" sz="1300" dirty="0" smtClean="0">
                <a:solidFill>
                  <a:srgbClr val="57576E"/>
                </a:solidFill>
              </a:rPr>
              <a:t>Their Google spreadsheet</a:t>
            </a:r>
          </a:p>
          <a:p>
            <a:pPr marL="285750" indent="-285750">
              <a:buFont typeface="Arial"/>
              <a:buChar char="•"/>
            </a:pPr>
            <a:r>
              <a:rPr lang="en-US" sz="1300" dirty="0" smtClean="0">
                <a:solidFill>
                  <a:srgbClr val="57576E"/>
                </a:solidFill>
              </a:rPr>
              <a:t>Your data: </a:t>
            </a:r>
          </a:p>
          <a:p>
            <a:pPr marL="742950" lvl="1" indent="-285750">
              <a:buFont typeface="Arial"/>
              <a:buChar char="•"/>
            </a:pPr>
            <a:r>
              <a:rPr lang="en-US" sz="1300" dirty="0" smtClean="0">
                <a:solidFill>
                  <a:srgbClr val="57576E"/>
                </a:solidFill>
              </a:rPr>
              <a:t>Text</a:t>
            </a:r>
          </a:p>
          <a:p>
            <a:pPr marL="742950" lvl="1" indent="-285750">
              <a:buFont typeface="Arial"/>
              <a:buChar char="•"/>
            </a:pPr>
            <a:r>
              <a:rPr lang="en-US" sz="1300" dirty="0" smtClean="0">
                <a:solidFill>
                  <a:srgbClr val="57576E"/>
                </a:solidFill>
              </a:rPr>
              <a:t>Numbers</a:t>
            </a:r>
          </a:p>
          <a:p>
            <a:pPr marL="742950" lvl="1" indent="-285750">
              <a:buFont typeface="Arial"/>
              <a:buChar char="•"/>
            </a:pPr>
            <a:r>
              <a:rPr lang="en-US" sz="1300" dirty="0" smtClean="0">
                <a:solidFill>
                  <a:srgbClr val="57576E"/>
                </a:solidFill>
              </a:rPr>
              <a:t>Video</a:t>
            </a:r>
          </a:p>
          <a:p>
            <a:pPr marL="742950" lvl="1" indent="-285750">
              <a:buFont typeface="Arial"/>
              <a:buChar char="•"/>
            </a:pPr>
            <a:r>
              <a:rPr lang="en-US" sz="1300" dirty="0" smtClean="0">
                <a:solidFill>
                  <a:srgbClr val="57576E"/>
                </a:solidFill>
              </a:rPr>
              <a:t>Music</a:t>
            </a:r>
          </a:p>
          <a:p>
            <a:pPr marL="742950" lvl="1" indent="-285750">
              <a:buFont typeface="Arial"/>
              <a:buChar char="•"/>
            </a:pPr>
            <a:r>
              <a:rPr lang="en-US" sz="1300" dirty="0" smtClean="0">
                <a:solidFill>
                  <a:srgbClr val="57576E"/>
                </a:solidFill>
              </a:rPr>
              <a:t>Pictures</a:t>
            </a:r>
          </a:p>
          <a:p>
            <a:r>
              <a:rPr lang="en-US" sz="1300" dirty="0" smtClean="0">
                <a:solidFill>
                  <a:srgbClr val="57576E"/>
                </a:solidFill>
              </a:rPr>
              <a:t>You can customize the result and embed it to your website </a:t>
            </a:r>
          </a:p>
          <a:p>
            <a:pPr marL="285750" indent="-285750">
              <a:buFont typeface="Wingdings" charset="0"/>
              <a:buChar char="à"/>
            </a:pPr>
            <a:r>
              <a:rPr lang="en-US" sz="1300" dirty="0" smtClean="0">
                <a:solidFill>
                  <a:srgbClr val="57576E"/>
                </a:solidFill>
                <a:sym typeface="Wingdings"/>
              </a:rPr>
              <a:t>Easy, clear, fun</a:t>
            </a:r>
          </a:p>
          <a:p>
            <a:pPr marL="285750" indent="-285750">
              <a:buFont typeface="Wingdings" charset="0"/>
              <a:buChar char="à"/>
            </a:pPr>
            <a:endParaRPr lang="en-US" sz="1300" dirty="0">
              <a:solidFill>
                <a:srgbClr val="57576E"/>
              </a:solidFill>
            </a:endParaRPr>
          </a:p>
          <a:p>
            <a:r>
              <a:rPr lang="en-US" sz="1100" dirty="0" smtClean="0">
                <a:solidFill>
                  <a:srgbClr val="57576E"/>
                </a:solidFill>
              </a:rPr>
              <a:t>Created by the Knight Lab of technologists and journalists at Northwestern University </a:t>
            </a:r>
            <a:endParaRPr lang="en-US" sz="1100" dirty="0">
              <a:solidFill>
                <a:srgbClr val="57576E"/>
              </a:solidFill>
            </a:endParaRPr>
          </a:p>
        </p:txBody>
      </p:sp>
      <p:pic>
        <p:nvPicPr>
          <p:cNvPr id="5" name="Picture 4" descr="timelin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73917" y="1654771"/>
            <a:ext cx="6057828" cy="3563782"/>
          </a:xfrm>
          <a:prstGeom prst="rect">
            <a:avLst/>
          </a:prstGeom>
        </p:spPr>
      </p:pic>
    </p:spTree>
    <p:extLst>
      <p:ext uri="{BB962C8B-B14F-4D97-AF65-F5344CB8AC3E}">
        <p14:creationId xmlns:p14="http://schemas.microsoft.com/office/powerpoint/2010/main" val="256916613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err="1" smtClean="0"/>
              <a:t>Storymap</a:t>
            </a:r>
            <a:r>
              <a:rPr lang="en-US" dirty="0" smtClean="0"/>
              <a:t/>
            </a:r>
            <a:br>
              <a:rPr lang="en-US" dirty="0" smtClean="0"/>
            </a:br>
            <a:r>
              <a:rPr lang="en-US" sz="2000" dirty="0"/>
              <a:t>for </a:t>
            </a:r>
            <a:r>
              <a:rPr lang="en-US" sz="2000" dirty="0" smtClean="0"/>
              <a:t>maps &amp; pictures</a:t>
            </a:r>
            <a:r>
              <a:rPr lang="en-US" dirty="0"/>
              <a:t/>
            </a:r>
            <a:br>
              <a:rPr lang="en-US" dirty="0"/>
            </a:br>
            <a:r>
              <a:rPr lang="en-US" sz="1600" dirty="0" smtClean="0">
                <a:hlinkClick r:id="rId2"/>
              </a:rPr>
              <a:t>storymap.knightlab.com</a:t>
            </a:r>
            <a:r>
              <a:rPr lang="en-US" sz="1600" dirty="0" smtClean="0"/>
              <a:t> </a:t>
            </a:r>
            <a:endParaRPr lang="en-US" sz="1600" dirty="0"/>
          </a:p>
        </p:txBody>
      </p:sp>
      <p:sp>
        <p:nvSpPr>
          <p:cNvPr id="3" name="Content Placeholder 2"/>
          <p:cNvSpPr>
            <a:spLocks noGrp="1"/>
          </p:cNvSpPr>
          <p:nvPr>
            <p:ph idx="1"/>
          </p:nvPr>
        </p:nvSpPr>
        <p:spPr/>
        <p:txBody>
          <a:bodyPr>
            <a:normAutofit/>
          </a:bodyPr>
          <a:lstStyle/>
          <a:p>
            <a:r>
              <a:rPr lang="en-US" sz="2300" dirty="0" smtClean="0">
                <a:solidFill>
                  <a:srgbClr val="57576E"/>
                </a:solidFill>
              </a:rPr>
              <a:t>A </a:t>
            </a:r>
            <a:r>
              <a:rPr lang="en-US" sz="2300" dirty="0" err="1">
                <a:solidFill>
                  <a:srgbClr val="57576E"/>
                </a:solidFill>
              </a:rPr>
              <a:t>S</a:t>
            </a:r>
            <a:r>
              <a:rPr lang="en-US" sz="2300" dirty="0" err="1" smtClean="0">
                <a:solidFill>
                  <a:srgbClr val="57576E"/>
                </a:solidFill>
              </a:rPr>
              <a:t>napMap</a:t>
            </a:r>
            <a:r>
              <a:rPr lang="en-US" sz="2300" dirty="0" smtClean="0">
                <a:solidFill>
                  <a:srgbClr val="57576E"/>
                </a:solidFill>
              </a:rPr>
              <a:t> of the US Manifest Destiny</a:t>
            </a:r>
          </a:p>
          <a:p>
            <a:pPr marL="0" indent="0">
              <a:buNone/>
            </a:pPr>
            <a:endParaRPr lang="en-US" sz="2300" dirty="0">
              <a:solidFill>
                <a:srgbClr val="57576E"/>
              </a:solidFill>
            </a:endParaRPr>
          </a:p>
          <a:p>
            <a:r>
              <a:rPr lang="en-US" sz="2300" dirty="0" smtClean="0">
                <a:solidFill>
                  <a:srgbClr val="57576E"/>
                </a:solidFill>
              </a:rPr>
              <a:t>A </a:t>
            </a:r>
            <a:r>
              <a:rPr lang="en-US" sz="2300" dirty="0" err="1" smtClean="0">
                <a:solidFill>
                  <a:srgbClr val="57576E"/>
                </a:solidFill>
              </a:rPr>
              <a:t>Gigapixel</a:t>
            </a:r>
            <a:r>
              <a:rPr lang="en-US" sz="2300" dirty="0" smtClean="0">
                <a:solidFill>
                  <a:srgbClr val="57576E"/>
                </a:solidFill>
              </a:rPr>
              <a:t> of Bosch’s “Garden of Earthly Delights” </a:t>
            </a:r>
            <a:endParaRPr lang="en-US" sz="2300" dirty="0">
              <a:solidFill>
                <a:srgbClr val="57576E"/>
              </a:solidFill>
            </a:endParaRPr>
          </a:p>
        </p:txBody>
      </p:sp>
      <p:sp>
        <p:nvSpPr>
          <p:cNvPr id="4" name="Text Placeholder 3"/>
          <p:cNvSpPr>
            <a:spLocks noGrp="1"/>
          </p:cNvSpPr>
          <p:nvPr>
            <p:ph type="body" sz="half" idx="2"/>
          </p:nvPr>
        </p:nvSpPr>
        <p:spPr/>
        <p:txBody>
          <a:bodyPr>
            <a:normAutofit lnSpcReduction="10000"/>
          </a:bodyPr>
          <a:lstStyle/>
          <a:p>
            <a:r>
              <a:rPr lang="en-US" dirty="0" smtClean="0">
                <a:solidFill>
                  <a:schemeClr val="tx1">
                    <a:lumMod val="75000"/>
                    <a:lumOff val="25000"/>
                  </a:schemeClr>
                </a:solidFill>
              </a:rPr>
              <a:t>A free tool </a:t>
            </a:r>
            <a:r>
              <a:rPr lang="en-US" dirty="0">
                <a:solidFill>
                  <a:schemeClr val="tx1">
                    <a:lumMod val="75000"/>
                    <a:lumOff val="25000"/>
                  </a:schemeClr>
                </a:solidFill>
              </a:rPr>
              <a:t>to </a:t>
            </a:r>
            <a:r>
              <a:rPr lang="en-US" dirty="0" smtClean="0">
                <a:solidFill>
                  <a:schemeClr val="tx1">
                    <a:lumMod val="75000"/>
                    <a:lumOff val="25000"/>
                  </a:schemeClr>
                </a:solidFill>
              </a:rPr>
              <a:t>tell stories that highlight the location of a series of events. You </a:t>
            </a:r>
            <a:r>
              <a:rPr lang="en-US" dirty="0">
                <a:solidFill>
                  <a:schemeClr val="tx1">
                    <a:lumMod val="75000"/>
                    <a:lumOff val="25000"/>
                  </a:schemeClr>
                </a:solidFill>
              </a:rPr>
              <a:t>need: </a:t>
            </a:r>
            <a:endParaRPr lang="en-US" dirty="0" smtClean="0">
              <a:solidFill>
                <a:schemeClr val="tx1">
                  <a:lumMod val="75000"/>
                  <a:lumOff val="25000"/>
                </a:schemeClr>
              </a:solidFill>
            </a:endParaRPr>
          </a:p>
          <a:p>
            <a:pPr marL="285750" indent="-285750">
              <a:buFont typeface="Arial"/>
              <a:buChar char="•"/>
            </a:pPr>
            <a:r>
              <a:rPr lang="en-US" dirty="0" smtClean="0">
                <a:solidFill>
                  <a:srgbClr val="57576E"/>
                </a:solidFill>
              </a:rPr>
              <a:t>A story to tell</a:t>
            </a:r>
            <a:endParaRPr lang="en-US" dirty="0">
              <a:solidFill>
                <a:srgbClr val="57576E"/>
              </a:solidFill>
            </a:endParaRPr>
          </a:p>
          <a:p>
            <a:pPr marL="285750" indent="-285750">
              <a:buFont typeface="Arial"/>
              <a:buChar char="•"/>
            </a:pPr>
            <a:r>
              <a:rPr lang="en-US" dirty="0" smtClean="0">
                <a:solidFill>
                  <a:srgbClr val="57576E"/>
                </a:solidFill>
              </a:rPr>
              <a:t>Locations</a:t>
            </a:r>
            <a:endParaRPr lang="en-US" dirty="0">
              <a:solidFill>
                <a:srgbClr val="57576E"/>
              </a:solidFill>
            </a:endParaRPr>
          </a:p>
          <a:p>
            <a:pPr marL="285750" indent="-285750">
              <a:buFont typeface="Arial"/>
              <a:buChar char="•"/>
            </a:pPr>
            <a:r>
              <a:rPr lang="en-US" dirty="0" smtClean="0">
                <a:solidFill>
                  <a:srgbClr val="57576E"/>
                </a:solidFill>
              </a:rPr>
              <a:t>Pictures</a:t>
            </a:r>
          </a:p>
          <a:p>
            <a:r>
              <a:rPr lang="en-US" dirty="0" smtClean="0">
                <a:solidFill>
                  <a:srgbClr val="57576E"/>
                </a:solidFill>
              </a:rPr>
              <a:t>You can create a</a:t>
            </a:r>
          </a:p>
          <a:p>
            <a:pPr marL="285750" indent="-285750">
              <a:buFont typeface="Arial"/>
              <a:buChar char="•"/>
            </a:pPr>
            <a:r>
              <a:rPr lang="en-US" dirty="0" err="1" smtClean="0">
                <a:solidFill>
                  <a:srgbClr val="57576E"/>
                </a:solidFill>
              </a:rPr>
              <a:t>Gigapixel</a:t>
            </a:r>
            <a:r>
              <a:rPr lang="en-US" dirty="0" smtClean="0">
                <a:solidFill>
                  <a:srgbClr val="57576E"/>
                </a:solidFill>
              </a:rPr>
              <a:t> map</a:t>
            </a:r>
          </a:p>
          <a:p>
            <a:pPr marL="285750" indent="-285750">
              <a:buFont typeface="Arial"/>
              <a:buChar char="•"/>
            </a:pPr>
            <a:r>
              <a:rPr lang="en-US" dirty="0" err="1" smtClean="0">
                <a:solidFill>
                  <a:srgbClr val="57576E"/>
                </a:solidFill>
              </a:rPr>
              <a:t>SnapMap</a:t>
            </a:r>
            <a:endParaRPr lang="en-US" dirty="0" smtClean="0">
              <a:solidFill>
                <a:srgbClr val="57576E"/>
              </a:solidFill>
            </a:endParaRPr>
          </a:p>
          <a:p>
            <a:r>
              <a:rPr lang="en-US" dirty="0" smtClean="0">
                <a:solidFill>
                  <a:srgbClr val="57576E"/>
                </a:solidFill>
              </a:rPr>
              <a:t>You </a:t>
            </a:r>
            <a:r>
              <a:rPr lang="en-US" dirty="0">
                <a:solidFill>
                  <a:srgbClr val="57576E"/>
                </a:solidFill>
              </a:rPr>
              <a:t>can customize the result and embed it to your website </a:t>
            </a:r>
            <a:endParaRPr lang="en-US" dirty="0" smtClean="0">
              <a:solidFill>
                <a:srgbClr val="57576E"/>
              </a:solidFill>
            </a:endParaRPr>
          </a:p>
          <a:p>
            <a:endParaRPr lang="en-US" dirty="0" smtClean="0">
              <a:solidFill>
                <a:schemeClr val="tx1">
                  <a:lumMod val="75000"/>
                  <a:lumOff val="25000"/>
                </a:schemeClr>
              </a:solidFill>
            </a:endParaRPr>
          </a:p>
          <a:p>
            <a:pPr marL="285750" indent="-285750">
              <a:buFont typeface="Wingdings" charset="0"/>
              <a:buChar char="à"/>
            </a:pPr>
            <a:r>
              <a:rPr lang="en-US" dirty="0" smtClean="0">
                <a:solidFill>
                  <a:schemeClr val="tx1">
                    <a:lumMod val="75000"/>
                    <a:lumOff val="25000"/>
                  </a:schemeClr>
                </a:solidFill>
                <a:sym typeface="Wingdings"/>
              </a:rPr>
              <a:t>Easy, intuitive, fun</a:t>
            </a:r>
          </a:p>
          <a:p>
            <a:pPr marL="285750" indent="-285750">
              <a:buFont typeface="Wingdings" charset="0"/>
              <a:buChar char="à"/>
            </a:pPr>
            <a:endParaRPr lang="en-US" dirty="0">
              <a:solidFill>
                <a:schemeClr val="tx1">
                  <a:lumMod val="75000"/>
                  <a:lumOff val="25000"/>
                </a:schemeClr>
              </a:solidFill>
            </a:endParaRPr>
          </a:p>
          <a:p>
            <a:r>
              <a:rPr lang="en-US" sz="1200" dirty="0">
                <a:solidFill>
                  <a:srgbClr val="57576E"/>
                </a:solidFill>
              </a:rPr>
              <a:t>Created by the Knight Lab of technologists and journalists at Northwestern University </a:t>
            </a:r>
          </a:p>
        </p:txBody>
      </p:sp>
      <p:pic>
        <p:nvPicPr>
          <p:cNvPr id="6" name="Picture 5" descr="snapmap.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71800" y="1435174"/>
            <a:ext cx="5918824" cy="4020744"/>
          </a:xfrm>
          <a:prstGeom prst="rect">
            <a:avLst/>
          </a:prstGeom>
        </p:spPr>
      </p:pic>
      <p:pic>
        <p:nvPicPr>
          <p:cNvPr id="7" name="Picture 6" descr="gigapixel.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79855" y="2443369"/>
            <a:ext cx="6164719" cy="4145526"/>
          </a:xfrm>
          <a:prstGeom prst="rect">
            <a:avLst/>
          </a:prstGeom>
        </p:spPr>
      </p:pic>
    </p:spTree>
    <p:extLst>
      <p:ext uri="{BB962C8B-B14F-4D97-AF65-F5344CB8AC3E}">
        <p14:creationId xmlns:p14="http://schemas.microsoft.com/office/powerpoint/2010/main" val="32671925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err="1" smtClean="0"/>
              <a:t>Storymap</a:t>
            </a:r>
            <a:r>
              <a:rPr lang="en-US" dirty="0" smtClean="0"/>
              <a:t/>
            </a:r>
            <a:br>
              <a:rPr lang="en-US" dirty="0" smtClean="0"/>
            </a:br>
            <a:r>
              <a:rPr lang="en-US" sz="2000" dirty="0"/>
              <a:t>for </a:t>
            </a:r>
            <a:r>
              <a:rPr lang="en-US" sz="2000" dirty="0" smtClean="0"/>
              <a:t>maps &amp; pictures</a:t>
            </a:r>
            <a:r>
              <a:rPr lang="en-US" dirty="0"/>
              <a:t/>
            </a:r>
            <a:br>
              <a:rPr lang="en-US" dirty="0"/>
            </a:br>
            <a:r>
              <a:rPr lang="en-US" sz="1600" dirty="0" smtClean="0">
                <a:hlinkClick r:id="rId2"/>
              </a:rPr>
              <a:t>storymap.knightlab.com</a:t>
            </a:r>
            <a:r>
              <a:rPr lang="en-US" sz="1600" dirty="0" smtClean="0"/>
              <a:t> </a:t>
            </a:r>
            <a:endParaRPr lang="en-US" sz="1600" dirty="0"/>
          </a:p>
        </p:txBody>
      </p:sp>
      <p:sp>
        <p:nvSpPr>
          <p:cNvPr id="3" name="Content Placeholder 2"/>
          <p:cNvSpPr>
            <a:spLocks noGrp="1"/>
          </p:cNvSpPr>
          <p:nvPr>
            <p:ph idx="1"/>
          </p:nvPr>
        </p:nvSpPr>
        <p:spPr/>
        <p:txBody>
          <a:bodyPr>
            <a:normAutofit/>
          </a:bodyPr>
          <a:lstStyle/>
          <a:p>
            <a:r>
              <a:rPr lang="en-US" sz="2300" dirty="0" smtClean="0">
                <a:solidFill>
                  <a:srgbClr val="57576E"/>
                </a:solidFill>
              </a:rPr>
              <a:t>A </a:t>
            </a:r>
            <a:r>
              <a:rPr lang="en-US" sz="2300" dirty="0" err="1">
                <a:solidFill>
                  <a:srgbClr val="57576E"/>
                </a:solidFill>
              </a:rPr>
              <a:t>S</a:t>
            </a:r>
            <a:r>
              <a:rPr lang="en-US" sz="2300" dirty="0" err="1" smtClean="0">
                <a:solidFill>
                  <a:srgbClr val="57576E"/>
                </a:solidFill>
              </a:rPr>
              <a:t>napMap</a:t>
            </a:r>
            <a:r>
              <a:rPr lang="en-US" sz="2300" dirty="0" smtClean="0">
                <a:solidFill>
                  <a:srgbClr val="57576E"/>
                </a:solidFill>
              </a:rPr>
              <a:t> of the US Manifest Destiny</a:t>
            </a:r>
          </a:p>
          <a:p>
            <a:pPr marL="0" indent="0">
              <a:buNone/>
            </a:pPr>
            <a:endParaRPr lang="en-US" sz="2300" dirty="0">
              <a:solidFill>
                <a:srgbClr val="57576E"/>
              </a:solidFill>
            </a:endParaRPr>
          </a:p>
          <a:p>
            <a:r>
              <a:rPr lang="en-US" sz="2300" dirty="0" smtClean="0">
                <a:solidFill>
                  <a:srgbClr val="57576E"/>
                </a:solidFill>
              </a:rPr>
              <a:t>A </a:t>
            </a:r>
            <a:r>
              <a:rPr lang="en-US" sz="2300" dirty="0" err="1" smtClean="0">
                <a:solidFill>
                  <a:srgbClr val="57576E"/>
                </a:solidFill>
              </a:rPr>
              <a:t>Gigapixel</a:t>
            </a:r>
            <a:r>
              <a:rPr lang="en-US" sz="2300" dirty="0" smtClean="0">
                <a:solidFill>
                  <a:srgbClr val="57576E"/>
                </a:solidFill>
              </a:rPr>
              <a:t> of Bosch’s “Garden of Earthly Delights” </a:t>
            </a:r>
            <a:endParaRPr lang="en-US" sz="2300" dirty="0">
              <a:solidFill>
                <a:srgbClr val="57576E"/>
              </a:solidFill>
            </a:endParaRPr>
          </a:p>
        </p:txBody>
      </p:sp>
      <p:sp>
        <p:nvSpPr>
          <p:cNvPr id="4" name="Text Placeholder 3"/>
          <p:cNvSpPr>
            <a:spLocks noGrp="1"/>
          </p:cNvSpPr>
          <p:nvPr>
            <p:ph type="body" sz="half" idx="2"/>
          </p:nvPr>
        </p:nvSpPr>
        <p:spPr/>
        <p:txBody>
          <a:bodyPr>
            <a:normAutofit lnSpcReduction="10000"/>
          </a:bodyPr>
          <a:lstStyle/>
          <a:p>
            <a:r>
              <a:rPr lang="en-US" dirty="0" smtClean="0">
                <a:solidFill>
                  <a:schemeClr val="tx1">
                    <a:lumMod val="75000"/>
                    <a:lumOff val="25000"/>
                  </a:schemeClr>
                </a:solidFill>
              </a:rPr>
              <a:t>A free tool </a:t>
            </a:r>
            <a:r>
              <a:rPr lang="en-US" dirty="0">
                <a:solidFill>
                  <a:schemeClr val="tx1">
                    <a:lumMod val="75000"/>
                    <a:lumOff val="25000"/>
                  </a:schemeClr>
                </a:solidFill>
              </a:rPr>
              <a:t>to </a:t>
            </a:r>
            <a:r>
              <a:rPr lang="en-US" dirty="0" smtClean="0">
                <a:solidFill>
                  <a:schemeClr val="tx1">
                    <a:lumMod val="75000"/>
                    <a:lumOff val="25000"/>
                  </a:schemeClr>
                </a:solidFill>
              </a:rPr>
              <a:t>tell stories that highlight the location of a series of events. You </a:t>
            </a:r>
            <a:r>
              <a:rPr lang="en-US" dirty="0">
                <a:solidFill>
                  <a:schemeClr val="tx1">
                    <a:lumMod val="75000"/>
                    <a:lumOff val="25000"/>
                  </a:schemeClr>
                </a:solidFill>
              </a:rPr>
              <a:t>need: </a:t>
            </a:r>
            <a:endParaRPr lang="en-US" dirty="0" smtClean="0">
              <a:solidFill>
                <a:schemeClr val="tx1">
                  <a:lumMod val="75000"/>
                  <a:lumOff val="25000"/>
                </a:schemeClr>
              </a:solidFill>
            </a:endParaRPr>
          </a:p>
          <a:p>
            <a:pPr marL="285750" indent="-285750">
              <a:buFont typeface="Arial"/>
              <a:buChar char="•"/>
            </a:pPr>
            <a:r>
              <a:rPr lang="en-US" dirty="0" smtClean="0">
                <a:solidFill>
                  <a:srgbClr val="57576E"/>
                </a:solidFill>
              </a:rPr>
              <a:t>A story to tell</a:t>
            </a:r>
            <a:endParaRPr lang="en-US" dirty="0">
              <a:solidFill>
                <a:srgbClr val="57576E"/>
              </a:solidFill>
            </a:endParaRPr>
          </a:p>
          <a:p>
            <a:pPr marL="285750" indent="-285750">
              <a:buFont typeface="Arial"/>
              <a:buChar char="•"/>
            </a:pPr>
            <a:r>
              <a:rPr lang="en-US" dirty="0" smtClean="0">
                <a:solidFill>
                  <a:srgbClr val="57576E"/>
                </a:solidFill>
              </a:rPr>
              <a:t>Locations</a:t>
            </a:r>
            <a:endParaRPr lang="en-US" dirty="0">
              <a:solidFill>
                <a:srgbClr val="57576E"/>
              </a:solidFill>
            </a:endParaRPr>
          </a:p>
          <a:p>
            <a:pPr marL="285750" indent="-285750">
              <a:buFont typeface="Arial"/>
              <a:buChar char="•"/>
            </a:pPr>
            <a:r>
              <a:rPr lang="en-US" dirty="0" smtClean="0">
                <a:solidFill>
                  <a:srgbClr val="57576E"/>
                </a:solidFill>
              </a:rPr>
              <a:t>Pictures</a:t>
            </a:r>
          </a:p>
          <a:p>
            <a:r>
              <a:rPr lang="en-US" dirty="0" smtClean="0">
                <a:solidFill>
                  <a:srgbClr val="57576E"/>
                </a:solidFill>
              </a:rPr>
              <a:t>You can create a</a:t>
            </a:r>
          </a:p>
          <a:p>
            <a:pPr marL="285750" indent="-285750">
              <a:buFont typeface="Arial"/>
              <a:buChar char="•"/>
            </a:pPr>
            <a:r>
              <a:rPr lang="en-US" dirty="0" err="1" smtClean="0">
                <a:solidFill>
                  <a:srgbClr val="57576E"/>
                </a:solidFill>
              </a:rPr>
              <a:t>Gigapixel</a:t>
            </a:r>
            <a:r>
              <a:rPr lang="en-US" dirty="0" smtClean="0">
                <a:solidFill>
                  <a:srgbClr val="57576E"/>
                </a:solidFill>
              </a:rPr>
              <a:t> map</a:t>
            </a:r>
          </a:p>
          <a:p>
            <a:pPr marL="285750" indent="-285750">
              <a:buFont typeface="Arial"/>
              <a:buChar char="•"/>
            </a:pPr>
            <a:r>
              <a:rPr lang="en-US" dirty="0" err="1" smtClean="0">
                <a:solidFill>
                  <a:srgbClr val="57576E"/>
                </a:solidFill>
              </a:rPr>
              <a:t>SnapMap</a:t>
            </a:r>
            <a:endParaRPr lang="en-US" dirty="0" smtClean="0">
              <a:solidFill>
                <a:srgbClr val="57576E"/>
              </a:solidFill>
            </a:endParaRPr>
          </a:p>
          <a:p>
            <a:r>
              <a:rPr lang="en-US" dirty="0" smtClean="0">
                <a:solidFill>
                  <a:srgbClr val="57576E"/>
                </a:solidFill>
              </a:rPr>
              <a:t>You </a:t>
            </a:r>
            <a:r>
              <a:rPr lang="en-US" dirty="0">
                <a:solidFill>
                  <a:srgbClr val="57576E"/>
                </a:solidFill>
              </a:rPr>
              <a:t>can customize the result and embed it to your website </a:t>
            </a:r>
            <a:endParaRPr lang="en-US" dirty="0" smtClean="0">
              <a:solidFill>
                <a:srgbClr val="57576E"/>
              </a:solidFill>
            </a:endParaRPr>
          </a:p>
          <a:p>
            <a:endParaRPr lang="en-US" dirty="0" smtClean="0">
              <a:solidFill>
                <a:schemeClr val="tx1">
                  <a:lumMod val="75000"/>
                  <a:lumOff val="25000"/>
                </a:schemeClr>
              </a:solidFill>
            </a:endParaRPr>
          </a:p>
          <a:p>
            <a:pPr marL="285750" indent="-285750">
              <a:buFont typeface="Wingdings" charset="0"/>
              <a:buChar char="à"/>
            </a:pPr>
            <a:r>
              <a:rPr lang="en-US" dirty="0" smtClean="0">
                <a:solidFill>
                  <a:schemeClr val="tx1">
                    <a:lumMod val="75000"/>
                    <a:lumOff val="25000"/>
                  </a:schemeClr>
                </a:solidFill>
                <a:sym typeface="Wingdings"/>
              </a:rPr>
              <a:t>Easy, intuitive, fun</a:t>
            </a:r>
          </a:p>
          <a:p>
            <a:pPr marL="285750" indent="-285750">
              <a:buFont typeface="Wingdings" charset="0"/>
              <a:buChar char="à"/>
            </a:pPr>
            <a:endParaRPr lang="en-US" dirty="0">
              <a:solidFill>
                <a:schemeClr val="tx1">
                  <a:lumMod val="75000"/>
                  <a:lumOff val="25000"/>
                </a:schemeClr>
              </a:solidFill>
            </a:endParaRPr>
          </a:p>
          <a:p>
            <a:r>
              <a:rPr lang="en-US" sz="1200" dirty="0">
                <a:solidFill>
                  <a:srgbClr val="57576E"/>
                </a:solidFill>
              </a:rPr>
              <a:t>Created by the Knight Lab of technologists and journalists at Northwestern University </a:t>
            </a:r>
          </a:p>
        </p:txBody>
      </p:sp>
      <p:pic>
        <p:nvPicPr>
          <p:cNvPr id="6" name="Picture 5" descr="snapmap.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71800" y="1435174"/>
            <a:ext cx="5918824" cy="4020744"/>
          </a:xfrm>
          <a:prstGeom prst="rect">
            <a:avLst/>
          </a:prstGeom>
        </p:spPr>
      </p:pic>
      <p:pic>
        <p:nvPicPr>
          <p:cNvPr id="7" name="Picture 6" descr="gigapixel.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79855" y="2443369"/>
            <a:ext cx="6164719" cy="4145526"/>
          </a:xfrm>
          <a:prstGeom prst="rect">
            <a:avLst/>
          </a:prstGeom>
        </p:spPr>
      </p:pic>
    </p:spTree>
    <p:extLst>
      <p:ext uri="{BB962C8B-B14F-4D97-AF65-F5344CB8AC3E}">
        <p14:creationId xmlns:p14="http://schemas.microsoft.com/office/powerpoint/2010/main" val="240805211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References</a:t>
            </a:r>
            <a:endParaRPr lang="en-US" dirty="0"/>
          </a:p>
        </p:txBody>
      </p:sp>
      <p:sp>
        <p:nvSpPr>
          <p:cNvPr id="6" name="Content Placeholder 5"/>
          <p:cNvSpPr>
            <a:spLocks noGrp="1"/>
          </p:cNvSpPr>
          <p:nvPr>
            <p:ph idx="1"/>
          </p:nvPr>
        </p:nvSpPr>
        <p:spPr/>
        <p:txBody>
          <a:bodyPr>
            <a:normAutofit/>
          </a:bodyPr>
          <a:lstStyle/>
          <a:p>
            <a:r>
              <a:rPr lang="en-US" sz="2000" dirty="0" smtClean="0">
                <a:solidFill>
                  <a:schemeClr val="tx1">
                    <a:lumMod val="75000"/>
                    <a:lumOff val="25000"/>
                  </a:schemeClr>
                </a:solidFill>
              </a:rPr>
              <a:t>Few, Stephen. (2004) “35. Data Visualization for Human Perception” in M. </a:t>
            </a:r>
            <a:r>
              <a:rPr lang="en-US" sz="2000" dirty="0" err="1" smtClean="0">
                <a:solidFill>
                  <a:schemeClr val="tx1">
                    <a:lumMod val="75000"/>
                    <a:lumOff val="25000"/>
                  </a:schemeClr>
                </a:solidFill>
              </a:rPr>
              <a:t>Soegaard</a:t>
            </a:r>
            <a:r>
              <a:rPr lang="en-US" sz="2000" dirty="0" smtClean="0">
                <a:solidFill>
                  <a:schemeClr val="tx1">
                    <a:lumMod val="75000"/>
                    <a:lumOff val="25000"/>
                  </a:schemeClr>
                </a:solidFill>
              </a:rPr>
              <a:t> and R. </a:t>
            </a:r>
            <a:r>
              <a:rPr lang="en-US" sz="2000" dirty="0" err="1" smtClean="0">
                <a:solidFill>
                  <a:schemeClr val="tx1">
                    <a:lumMod val="75000"/>
                    <a:lumOff val="25000"/>
                  </a:schemeClr>
                </a:solidFill>
              </a:rPr>
              <a:t>Friss</a:t>
            </a:r>
            <a:r>
              <a:rPr lang="en-US" sz="2000" dirty="0" smtClean="0">
                <a:solidFill>
                  <a:schemeClr val="tx1">
                    <a:lumMod val="75000"/>
                    <a:lumOff val="25000"/>
                  </a:schemeClr>
                </a:solidFill>
              </a:rPr>
              <a:t> Dam, </a:t>
            </a:r>
            <a:r>
              <a:rPr lang="en-US" sz="2000" i="1" dirty="0" smtClean="0">
                <a:solidFill>
                  <a:schemeClr val="tx1">
                    <a:lumMod val="75000"/>
                    <a:lumOff val="25000"/>
                  </a:schemeClr>
                </a:solidFill>
              </a:rPr>
              <a:t>The Encyclopedia of Human-Computer Interaction</a:t>
            </a:r>
            <a:r>
              <a:rPr lang="en-US" sz="2000" dirty="0" smtClean="0">
                <a:solidFill>
                  <a:schemeClr val="tx1">
                    <a:lumMod val="75000"/>
                    <a:lumOff val="25000"/>
                  </a:schemeClr>
                </a:solidFill>
              </a:rPr>
              <a:t>, </a:t>
            </a:r>
            <a:r>
              <a:rPr lang="en-US" sz="2000" dirty="0">
                <a:solidFill>
                  <a:schemeClr val="tx1">
                    <a:lumMod val="75000"/>
                    <a:lumOff val="25000"/>
                  </a:schemeClr>
                </a:solidFill>
              </a:rPr>
              <a:t>2nd edition. </a:t>
            </a:r>
            <a:r>
              <a:rPr lang="en-US" sz="1600" dirty="0">
                <a:solidFill>
                  <a:schemeClr val="tx1">
                    <a:lumMod val="75000"/>
                    <a:lumOff val="25000"/>
                  </a:schemeClr>
                </a:solidFill>
                <a:hlinkClick r:id="rId3"/>
              </a:rPr>
              <a:t>https://www.interaction-</a:t>
            </a:r>
            <a:r>
              <a:rPr lang="en-US" sz="1600" dirty="0" smtClean="0">
                <a:solidFill>
                  <a:schemeClr val="tx1">
                    <a:lumMod val="75000"/>
                    <a:lumOff val="25000"/>
                  </a:schemeClr>
                </a:solidFill>
                <a:hlinkClick r:id="rId3"/>
              </a:rPr>
              <a:t>design.org</a:t>
            </a:r>
            <a:r>
              <a:rPr lang="en-US" sz="1600" dirty="0">
                <a:solidFill>
                  <a:schemeClr val="tx1">
                    <a:lumMod val="75000"/>
                    <a:lumOff val="25000"/>
                  </a:schemeClr>
                </a:solidFill>
              </a:rPr>
              <a:t> </a:t>
            </a:r>
            <a:endParaRPr lang="en-US" sz="1600" dirty="0" smtClean="0">
              <a:solidFill>
                <a:schemeClr val="tx1">
                  <a:lumMod val="75000"/>
                  <a:lumOff val="25000"/>
                </a:schemeClr>
              </a:solidFill>
            </a:endParaRPr>
          </a:p>
          <a:p>
            <a:endParaRPr lang="en-US" sz="1600" dirty="0" smtClean="0">
              <a:solidFill>
                <a:schemeClr val="tx1">
                  <a:lumMod val="75000"/>
                  <a:lumOff val="25000"/>
                </a:schemeClr>
              </a:solidFill>
            </a:endParaRPr>
          </a:p>
          <a:p>
            <a:r>
              <a:rPr lang="en-US" sz="2000" dirty="0" smtClean="0">
                <a:solidFill>
                  <a:schemeClr val="tx1">
                    <a:lumMod val="75000"/>
                    <a:lumOff val="25000"/>
                  </a:schemeClr>
                </a:solidFill>
              </a:rPr>
              <a:t>Friedman, </a:t>
            </a:r>
            <a:r>
              <a:rPr lang="en-US" sz="2000" dirty="0" err="1" smtClean="0">
                <a:solidFill>
                  <a:schemeClr val="tx1">
                    <a:lumMod val="75000"/>
                    <a:lumOff val="25000"/>
                  </a:schemeClr>
                </a:solidFill>
              </a:rPr>
              <a:t>Vitaly</a:t>
            </a:r>
            <a:r>
              <a:rPr lang="en-US" sz="2000" dirty="0" smtClean="0">
                <a:solidFill>
                  <a:schemeClr val="tx1">
                    <a:lumMod val="75000"/>
                    <a:lumOff val="25000"/>
                  </a:schemeClr>
                </a:solidFill>
              </a:rPr>
              <a:t>.  </a:t>
            </a:r>
            <a:r>
              <a:rPr lang="en-US" sz="2000" dirty="0">
                <a:solidFill>
                  <a:schemeClr val="tx1">
                    <a:lumMod val="75000"/>
                    <a:lumOff val="25000"/>
                  </a:schemeClr>
                </a:solidFill>
              </a:rPr>
              <a:t>(2008) "Data Visualization and Infographics" in: </a:t>
            </a:r>
            <a:r>
              <a:rPr lang="en-US" sz="2000" i="1" dirty="0">
                <a:solidFill>
                  <a:schemeClr val="tx1">
                    <a:lumMod val="75000"/>
                    <a:lumOff val="25000"/>
                  </a:schemeClr>
                </a:solidFill>
              </a:rPr>
              <a:t>Graphics</a:t>
            </a:r>
            <a:r>
              <a:rPr lang="en-US" sz="2000" dirty="0">
                <a:solidFill>
                  <a:schemeClr val="tx1">
                    <a:lumMod val="75000"/>
                    <a:lumOff val="25000"/>
                  </a:schemeClr>
                </a:solidFill>
              </a:rPr>
              <a:t>, Monday Inspiration, January 14th, 2008</a:t>
            </a:r>
            <a:r>
              <a:rPr lang="en-US" sz="2000" dirty="0" smtClean="0">
                <a:solidFill>
                  <a:schemeClr val="tx1">
                    <a:lumMod val="75000"/>
                    <a:lumOff val="25000"/>
                  </a:schemeClr>
                </a:solidFill>
              </a:rPr>
              <a:t>.</a:t>
            </a:r>
          </a:p>
          <a:p>
            <a:endParaRPr lang="en-US" sz="2000" dirty="0" smtClean="0">
              <a:solidFill>
                <a:srgbClr val="57576E"/>
              </a:solidFill>
            </a:endParaRPr>
          </a:p>
          <a:p>
            <a:r>
              <a:rPr lang="en-US" sz="2000" dirty="0" err="1" smtClean="0">
                <a:solidFill>
                  <a:srgbClr val="57576E"/>
                </a:solidFill>
              </a:rPr>
              <a:t>Mereilles</a:t>
            </a:r>
            <a:r>
              <a:rPr lang="en-US" sz="2000" dirty="0" smtClean="0">
                <a:solidFill>
                  <a:srgbClr val="57576E"/>
                </a:solidFill>
              </a:rPr>
              <a:t>, Isabel (2013) </a:t>
            </a:r>
            <a:r>
              <a:rPr lang="en-US" sz="2000" i="1" dirty="0">
                <a:solidFill>
                  <a:srgbClr val="57576E"/>
                </a:solidFill>
              </a:rPr>
              <a:t>Design for Information: An introduction to the histories, theories, and best practices behind effective information </a:t>
            </a:r>
            <a:r>
              <a:rPr lang="en-US" sz="2000" i="1" dirty="0" smtClean="0">
                <a:solidFill>
                  <a:srgbClr val="57576E"/>
                </a:solidFill>
              </a:rPr>
              <a:t>visualizations</a:t>
            </a:r>
            <a:r>
              <a:rPr lang="en-US" sz="2000" dirty="0" smtClean="0">
                <a:solidFill>
                  <a:srgbClr val="57576E"/>
                </a:solidFill>
              </a:rPr>
              <a:t>.</a:t>
            </a:r>
          </a:p>
          <a:p>
            <a:endParaRPr lang="en-US" sz="2000" dirty="0" smtClean="0">
              <a:solidFill>
                <a:srgbClr val="57576E"/>
              </a:solidFill>
            </a:endParaRPr>
          </a:p>
          <a:p>
            <a:r>
              <a:rPr lang="en-US" sz="2000" dirty="0" err="1" smtClean="0">
                <a:solidFill>
                  <a:srgbClr val="57576E"/>
                </a:solidFill>
              </a:rPr>
              <a:t>Tufte</a:t>
            </a:r>
            <a:r>
              <a:rPr lang="en-US" sz="2000" dirty="0">
                <a:solidFill>
                  <a:srgbClr val="57576E"/>
                </a:solidFill>
              </a:rPr>
              <a:t>, Edward (1983). </a:t>
            </a:r>
            <a:r>
              <a:rPr lang="en-US" sz="2000" i="1" dirty="0">
                <a:solidFill>
                  <a:srgbClr val="57576E"/>
                </a:solidFill>
              </a:rPr>
              <a:t>The Visual Display of Quantitative Information</a:t>
            </a:r>
            <a:r>
              <a:rPr lang="en-US" sz="2000" dirty="0">
                <a:solidFill>
                  <a:srgbClr val="57576E"/>
                </a:solidFill>
              </a:rPr>
              <a:t>. Cheshire, Connecticut: Graphics </a:t>
            </a:r>
            <a:r>
              <a:rPr lang="en-US" sz="2000" dirty="0" smtClean="0">
                <a:solidFill>
                  <a:srgbClr val="57576E"/>
                </a:solidFill>
              </a:rPr>
              <a:t>Press. </a:t>
            </a:r>
          </a:p>
          <a:p>
            <a:endParaRPr lang="en-US" sz="2000" dirty="0" smtClean="0">
              <a:solidFill>
                <a:schemeClr val="tx1">
                  <a:lumMod val="75000"/>
                  <a:lumOff val="25000"/>
                </a:schemeClr>
              </a:solidFill>
            </a:endParaRPr>
          </a:p>
          <a:p>
            <a:endParaRPr lang="en-US" sz="2000" dirty="0">
              <a:solidFill>
                <a:schemeClr val="tx1">
                  <a:lumMod val="75000"/>
                  <a:lumOff val="25000"/>
                </a:schemeClr>
              </a:solidFill>
            </a:endParaRPr>
          </a:p>
        </p:txBody>
      </p:sp>
    </p:spTree>
    <p:extLst>
      <p:ext uri="{BB962C8B-B14F-4D97-AF65-F5344CB8AC3E}">
        <p14:creationId xmlns:p14="http://schemas.microsoft.com/office/powerpoint/2010/main" val="170464387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 of this workshop</a:t>
            </a:r>
            <a:endParaRPr lang="en-US" dirty="0"/>
          </a:p>
        </p:txBody>
      </p:sp>
      <p:sp>
        <p:nvSpPr>
          <p:cNvPr id="3" name="Content Placeholder 2"/>
          <p:cNvSpPr>
            <a:spLocks noGrp="1"/>
          </p:cNvSpPr>
          <p:nvPr>
            <p:ph idx="1"/>
          </p:nvPr>
        </p:nvSpPr>
        <p:spPr/>
        <p:txBody>
          <a:bodyPr>
            <a:normAutofit/>
          </a:bodyPr>
          <a:lstStyle/>
          <a:p>
            <a:r>
              <a:rPr lang="en-US" dirty="0" smtClean="0">
                <a:solidFill>
                  <a:schemeClr val="tx1">
                    <a:lumMod val="75000"/>
                    <a:lumOff val="25000"/>
                  </a:schemeClr>
                </a:solidFill>
              </a:rPr>
              <a:t>What is data visualization?</a:t>
            </a:r>
          </a:p>
          <a:p>
            <a:pPr lvl="1"/>
            <a:r>
              <a:rPr lang="en-US" dirty="0" smtClean="0">
                <a:solidFill>
                  <a:schemeClr val="tx1">
                    <a:lumMod val="75000"/>
                    <a:lumOff val="25000"/>
                  </a:schemeClr>
                </a:solidFill>
              </a:rPr>
              <a:t>Data vs. Big Data</a:t>
            </a:r>
          </a:p>
          <a:p>
            <a:r>
              <a:rPr lang="en-US" dirty="0" smtClean="0">
                <a:solidFill>
                  <a:schemeClr val="tx1">
                    <a:lumMod val="75000"/>
                    <a:lumOff val="25000"/>
                  </a:schemeClr>
                </a:solidFill>
              </a:rPr>
              <a:t>Introduction to #</a:t>
            </a:r>
            <a:r>
              <a:rPr lang="en-US" dirty="0" err="1" smtClean="0">
                <a:solidFill>
                  <a:schemeClr val="tx1">
                    <a:lumMod val="75000"/>
                    <a:lumOff val="25000"/>
                  </a:schemeClr>
                </a:solidFill>
              </a:rPr>
              <a:t>dataviz</a:t>
            </a:r>
            <a:r>
              <a:rPr lang="en-US" dirty="0" smtClean="0">
                <a:solidFill>
                  <a:schemeClr val="tx1">
                    <a:lumMod val="75000"/>
                    <a:lumOff val="25000"/>
                  </a:schemeClr>
                </a:solidFill>
              </a:rPr>
              <a:t> in the Humanities</a:t>
            </a:r>
          </a:p>
          <a:p>
            <a:pPr lvl="1"/>
            <a:r>
              <a:rPr lang="en-US" dirty="0" smtClean="0">
                <a:solidFill>
                  <a:schemeClr val="tx1">
                    <a:lumMod val="75000"/>
                    <a:lumOff val="25000"/>
                  </a:schemeClr>
                </a:solidFill>
              </a:rPr>
              <a:t>Type of representations in the Humanities 	</a:t>
            </a:r>
          </a:p>
          <a:p>
            <a:r>
              <a:rPr lang="en-US" dirty="0" smtClean="0">
                <a:solidFill>
                  <a:schemeClr val="tx1">
                    <a:lumMod val="75000"/>
                    <a:lumOff val="25000"/>
                  </a:schemeClr>
                </a:solidFill>
              </a:rPr>
              <a:t>Tools for data visualization  </a:t>
            </a:r>
          </a:p>
          <a:p>
            <a:pPr lvl="1"/>
            <a:r>
              <a:rPr lang="en-US" dirty="0" err="1" smtClean="0">
                <a:solidFill>
                  <a:schemeClr val="tx1">
                    <a:lumMod val="75000"/>
                    <a:lumOff val="25000"/>
                  </a:schemeClr>
                </a:solidFill>
              </a:rPr>
              <a:t>Voyant</a:t>
            </a:r>
            <a:r>
              <a:rPr lang="en-US" dirty="0" smtClean="0">
                <a:solidFill>
                  <a:schemeClr val="tx1">
                    <a:lumMod val="75000"/>
                    <a:lumOff val="25000"/>
                  </a:schemeClr>
                </a:solidFill>
              </a:rPr>
              <a:t> </a:t>
            </a:r>
          </a:p>
          <a:p>
            <a:pPr lvl="1"/>
            <a:r>
              <a:rPr lang="en-US" dirty="0" smtClean="0">
                <a:solidFill>
                  <a:schemeClr val="tx1">
                    <a:lumMod val="75000"/>
                    <a:lumOff val="25000"/>
                  </a:schemeClr>
                </a:solidFill>
              </a:rPr>
              <a:t>RAW</a:t>
            </a:r>
          </a:p>
          <a:p>
            <a:pPr lvl="1"/>
            <a:r>
              <a:rPr lang="en-US" dirty="0" err="1">
                <a:solidFill>
                  <a:schemeClr val="tx1">
                    <a:lumMod val="75000"/>
                    <a:lumOff val="25000"/>
                  </a:schemeClr>
                </a:solidFill>
              </a:rPr>
              <a:t>Polinode</a:t>
            </a:r>
            <a:endParaRPr lang="en-US" dirty="0">
              <a:solidFill>
                <a:schemeClr val="tx1">
                  <a:lumMod val="75000"/>
                  <a:lumOff val="25000"/>
                </a:schemeClr>
              </a:solidFill>
            </a:endParaRPr>
          </a:p>
          <a:p>
            <a:pPr lvl="1"/>
            <a:r>
              <a:rPr lang="en-US" dirty="0" smtClean="0">
                <a:solidFill>
                  <a:schemeClr val="tx1">
                    <a:lumMod val="75000"/>
                    <a:lumOff val="25000"/>
                  </a:schemeClr>
                </a:solidFill>
              </a:rPr>
              <a:t>Timeline </a:t>
            </a:r>
            <a:r>
              <a:rPr lang="en-US" dirty="0">
                <a:solidFill>
                  <a:schemeClr val="tx1">
                    <a:lumMod val="75000"/>
                    <a:lumOff val="25000"/>
                  </a:schemeClr>
                </a:solidFill>
              </a:rPr>
              <a:t>JS </a:t>
            </a:r>
            <a:endParaRPr lang="en-US" dirty="0" smtClean="0">
              <a:solidFill>
                <a:schemeClr val="tx1">
                  <a:lumMod val="75000"/>
                  <a:lumOff val="25000"/>
                </a:schemeClr>
              </a:solidFill>
            </a:endParaRPr>
          </a:p>
          <a:p>
            <a:pPr lvl="1"/>
            <a:r>
              <a:rPr lang="en-US" dirty="0" err="1" smtClean="0">
                <a:solidFill>
                  <a:schemeClr val="tx1">
                    <a:lumMod val="75000"/>
                    <a:lumOff val="25000"/>
                  </a:schemeClr>
                </a:solidFill>
              </a:rPr>
              <a:t>Storymap</a:t>
            </a:r>
            <a:r>
              <a:rPr lang="en-US" dirty="0" smtClean="0">
                <a:solidFill>
                  <a:schemeClr val="tx1">
                    <a:lumMod val="75000"/>
                    <a:lumOff val="25000"/>
                  </a:schemeClr>
                </a:solidFill>
              </a:rPr>
              <a:t> JS</a:t>
            </a:r>
          </a:p>
          <a:p>
            <a:pPr lvl="1"/>
            <a:endParaRPr lang="en-US" dirty="0" smtClean="0">
              <a:solidFill>
                <a:schemeClr val="tx1">
                  <a:lumMod val="75000"/>
                  <a:lumOff val="25000"/>
                </a:schemeClr>
              </a:solidFill>
            </a:endParaRPr>
          </a:p>
          <a:p>
            <a:pPr lvl="1"/>
            <a:endParaRPr lang="en-US" dirty="0" smtClean="0">
              <a:solidFill>
                <a:schemeClr val="tx1">
                  <a:lumMod val="75000"/>
                  <a:lumOff val="25000"/>
                </a:schemeClr>
              </a:solidFill>
            </a:endParaRPr>
          </a:p>
          <a:p>
            <a:endParaRPr lang="en-US" dirty="0">
              <a:solidFill>
                <a:schemeClr val="tx1">
                  <a:lumMod val="75000"/>
                  <a:lumOff val="25000"/>
                </a:schemeClr>
              </a:solidFill>
            </a:endParaRPr>
          </a:p>
        </p:txBody>
      </p:sp>
    </p:spTree>
    <p:extLst>
      <p:ext uri="{BB962C8B-B14F-4D97-AF65-F5344CB8AC3E}">
        <p14:creationId xmlns:p14="http://schemas.microsoft.com/office/powerpoint/2010/main" val="221174628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 is data visualization? </a:t>
            </a:r>
            <a:endParaRPr lang="en-US" dirty="0"/>
          </a:p>
        </p:txBody>
      </p:sp>
      <p:sp>
        <p:nvSpPr>
          <p:cNvPr id="9" name="Content Placeholder 8"/>
          <p:cNvSpPr>
            <a:spLocks noGrp="1"/>
          </p:cNvSpPr>
          <p:nvPr>
            <p:ph sz="half" idx="1"/>
          </p:nvPr>
        </p:nvSpPr>
        <p:spPr/>
        <p:txBody>
          <a:bodyPr>
            <a:noAutofit/>
          </a:bodyPr>
          <a:lstStyle/>
          <a:p>
            <a:pPr>
              <a:lnSpc>
                <a:spcPct val="130000"/>
              </a:lnSpc>
            </a:pPr>
            <a:r>
              <a:rPr lang="en-US" sz="1400" dirty="0" smtClean="0">
                <a:solidFill>
                  <a:srgbClr val="57576E"/>
                </a:solidFill>
              </a:rPr>
              <a:t>Nothing new!</a:t>
            </a:r>
          </a:p>
          <a:p>
            <a:pPr>
              <a:lnSpc>
                <a:spcPct val="130000"/>
              </a:lnSpc>
            </a:pPr>
            <a:endParaRPr lang="en-US" sz="1400" dirty="0">
              <a:solidFill>
                <a:srgbClr val="57576E"/>
              </a:solidFill>
            </a:endParaRPr>
          </a:p>
          <a:p>
            <a:pPr>
              <a:lnSpc>
                <a:spcPct val="130000"/>
              </a:lnSpc>
            </a:pPr>
            <a:endParaRPr lang="en-US" sz="1400" dirty="0" smtClean="0">
              <a:solidFill>
                <a:srgbClr val="57576E"/>
              </a:solidFill>
            </a:endParaRPr>
          </a:p>
          <a:p>
            <a:pPr>
              <a:lnSpc>
                <a:spcPct val="130000"/>
              </a:lnSpc>
            </a:pPr>
            <a:endParaRPr lang="en-US" sz="1400" dirty="0">
              <a:solidFill>
                <a:srgbClr val="57576E"/>
              </a:solidFill>
            </a:endParaRPr>
          </a:p>
          <a:p>
            <a:pPr marL="0" indent="0">
              <a:lnSpc>
                <a:spcPct val="130000"/>
              </a:lnSpc>
              <a:buNone/>
            </a:pPr>
            <a:endParaRPr lang="en-US" sz="1400" dirty="0">
              <a:solidFill>
                <a:srgbClr val="57576E"/>
              </a:solidFill>
            </a:endParaRPr>
          </a:p>
          <a:p>
            <a:pPr marL="0" indent="0">
              <a:lnSpc>
                <a:spcPct val="130000"/>
              </a:lnSpc>
              <a:buNone/>
            </a:pPr>
            <a:r>
              <a:rPr lang="en-US" sz="1100" dirty="0" smtClean="0">
                <a:solidFill>
                  <a:srgbClr val="57576E"/>
                </a:solidFill>
              </a:rPr>
              <a:t> L. </a:t>
            </a:r>
            <a:r>
              <a:rPr lang="en-US" sz="1100" dirty="0">
                <a:solidFill>
                  <a:srgbClr val="57576E"/>
                </a:solidFill>
              </a:rPr>
              <a:t>Euler </a:t>
            </a:r>
            <a:r>
              <a:rPr lang="en-US" sz="1100" dirty="0" smtClean="0">
                <a:solidFill>
                  <a:srgbClr val="57576E"/>
                </a:solidFill>
              </a:rPr>
              <a:t>(18thC) on the </a:t>
            </a:r>
            <a:r>
              <a:rPr lang="de-DE" sz="1100" dirty="0" err="1">
                <a:solidFill>
                  <a:srgbClr val="57576E"/>
                </a:solidFill>
              </a:rPr>
              <a:t>Königsberg's</a:t>
            </a:r>
            <a:r>
              <a:rPr lang="de-DE" sz="1100" dirty="0">
                <a:solidFill>
                  <a:srgbClr val="57576E"/>
                </a:solidFill>
              </a:rPr>
              <a:t> </a:t>
            </a:r>
            <a:r>
              <a:rPr lang="de-DE" sz="1100" dirty="0" err="1" smtClean="0">
                <a:solidFill>
                  <a:srgbClr val="57576E"/>
                </a:solidFill>
              </a:rPr>
              <a:t>dilemma</a:t>
            </a:r>
            <a:r>
              <a:rPr lang="de-DE" sz="1100" dirty="0" smtClean="0">
                <a:solidFill>
                  <a:srgbClr val="57576E"/>
                </a:solidFill>
              </a:rPr>
              <a:t> </a:t>
            </a:r>
            <a:r>
              <a:rPr lang="de-DE" sz="1100" dirty="0" err="1" smtClean="0">
                <a:solidFill>
                  <a:srgbClr val="57576E"/>
                </a:solidFill>
              </a:rPr>
              <a:t>presented</a:t>
            </a:r>
            <a:r>
              <a:rPr lang="de-DE" sz="1100" dirty="0" smtClean="0">
                <a:solidFill>
                  <a:srgbClr val="57576E"/>
                </a:solidFill>
              </a:rPr>
              <a:t> in</a:t>
            </a:r>
          </a:p>
          <a:p>
            <a:pPr marL="0" indent="0">
              <a:lnSpc>
                <a:spcPct val="130000"/>
              </a:lnSpc>
              <a:buNone/>
            </a:pPr>
            <a:r>
              <a:rPr lang="de-DE" sz="1100" dirty="0" smtClean="0">
                <a:solidFill>
                  <a:srgbClr val="57576E"/>
                </a:solidFill>
              </a:rPr>
              <a:t> </a:t>
            </a:r>
            <a:r>
              <a:rPr lang="de-DE" sz="1100" dirty="0" err="1" smtClean="0">
                <a:solidFill>
                  <a:srgbClr val="57576E"/>
                </a:solidFill>
              </a:rPr>
              <a:t>abstract</a:t>
            </a:r>
            <a:r>
              <a:rPr lang="de-DE" sz="1100" dirty="0" smtClean="0">
                <a:solidFill>
                  <a:srgbClr val="57576E"/>
                </a:solidFill>
              </a:rPr>
              <a:t> </a:t>
            </a:r>
            <a:r>
              <a:rPr lang="de-DE" sz="1100" dirty="0" err="1" smtClean="0">
                <a:solidFill>
                  <a:srgbClr val="57576E"/>
                </a:solidFill>
              </a:rPr>
              <a:t>terms</a:t>
            </a:r>
            <a:r>
              <a:rPr lang="de-DE" sz="1100" dirty="0" smtClean="0">
                <a:solidFill>
                  <a:srgbClr val="57576E"/>
                </a:solidFill>
              </a:rPr>
              <a:t> - </a:t>
            </a:r>
            <a:r>
              <a:rPr lang="de-DE" sz="1100" dirty="0" err="1" smtClean="0">
                <a:solidFill>
                  <a:srgbClr val="57576E"/>
                </a:solidFill>
              </a:rPr>
              <a:t>bridges</a:t>
            </a:r>
            <a:r>
              <a:rPr lang="de-DE" sz="1100" dirty="0" smtClean="0">
                <a:solidFill>
                  <a:srgbClr val="57576E"/>
                </a:solidFill>
              </a:rPr>
              <a:t> </a:t>
            </a:r>
            <a:r>
              <a:rPr lang="de-DE" sz="1100" dirty="0" err="1" smtClean="0">
                <a:solidFill>
                  <a:srgbClr val="57576E"/>
                </a:solidFill>
              </a:rPr>
              <a:t>as</a:t>
            </a:r>
            <a:r>
              <a:rPr lang="de-DE" sz="1100" dirty="0" smtClean="0">
                <a:solidFill>
                  <a:srgbClr val="57576E"/>
                </a:solidFill>
              </a:rPr>
              <a:t> </a:t>
            </a:r>
            <a:r>
              <a:rPr lang="de-DE" sz="1100" dirty="0" err="1" smtClean="0">
                <a:solidFill>
                  <a:srgbClr val="57576E"/>
                </a:solidFill>
              </a:rPr>
              <a:t>edges</a:t>
            </a:r>
            <a:r>
              <a:rPr lang="de-DE" sz="1100" dirty="0" smtClean="0">
                <a:solidFill>
                  <a:srgbClr val="57576E"/>
                </a:solidFill>
              </a:rPr>
              <a:t> </a:t>
            </a:r>
            <a:r>
              <a:rPr lang="de-DE" sz="1100" dirty="0" err="1" smtClean="0">
                <a:solidFill>
                  <a:srgbClr val="57576E"/>
                </a:solidFill>
              </a:rPr>
              <a:t>and</a:t>
            </a:r>
            <a:r>
              <a:rPr lang="de-DE" sz="1100" dirty="0" smtClean="0">
                <a:solidFill>
                  <a:srgbClr val="57576E"/>
                </a:solidFill>
              </a:rPr>
              <a:t> </a:t>
            </a:r>
            <a:r>
              <a:rPr lang="de-DE" sz="1100" dirty="0" err="1" smtClean="0">
                <a:solidFill>
                  <a:srgbClr val="57576E"/>
                </a:solidFill>
              </a:rPr>
              <a:t>land</a:t>
            </a:r>
            <a:r>
              <a:rPr lang="de-DE" sz="1100" dirty="0" smtClean="0">
                <a:solidFill>
                  <a:srgbClr val="57576E"/>
                </a:solidFill>
              </a:rPr>
              <a:t> </a:t>
            </a:r>
            <a:r>
              <a:rPr lang="de-DE" sz="1100" dirty="0" err="1" smtClean="0">
                <a:solidFill>
                  <a:srgbClr val="57576E"/>
                </a:solidFill>
              </a:rPr>
              <a:t>as</a:t>
            </a:r>
            <a:r>
              <a:rPr lang="de-DE" sz="1100" dirty="0" smtClean="0">
                <a:solidFill>
                  <a:srgbClr val="57576E"/>
                </a:solidFill>
              </a:rPr>
              <a:t> </a:t>
            </a:r>
            <a:r>
              <a:rPr lang="de-DE" sz="1100" dirty="0" err="1" smtClean="0">
                <a:solidFill>
                  <a:srgbClr val="57576E"/>
                </a:solidFill>
              </a:rPr>
              <a:t>nodes</a:t>
            </a:r>
            <a:endParaRPr lang="en-US" sz="1600" dirty="0" smtClean="0">
              <a:solidFill>
                <a:srgbClr val="57576E"/>
              </a:solidFill>
            </a:endParaRPr>
          </a:p>
          <a:p>
            <a:pPr>
              <a:lnSpc>
                <a:spcPct val="130000"/>
              </a:lnSpc>
            </a:pPr>
            <a:r>
              <a:rPr lang="en-US" sz="1600" dirty="0">
                <a:solidFill>
                  <a:srgbClr val="57576E"/>
                </a:solidFill>
              </a:rPr>
              <a:t>A symbolic representation of data</a:t>
            </a:r>
          </a:p>
          <a:p>
            <a:pPr>
              <a:lnSpc>
                <a:spcPct val="130000"/>
              </a:lnSpc>
            </a:pPr>
            <a:r>
              <a:rPr lang="en-US" sz="1600" dirty="0" smtClean="0">
                <a:solidFill>
                  <a:srgbClr val="57576E"/>
                </a:solidFill>
              </a:rPr>
              <a:t>A physical representation of abstract information </a:t>
            </a:r>
          </a:p>
          <a:p>
            <a:pPr>
              <a:lnSpc>
                <a:spcPct val="130000"/>
              </a:lnSpc>
            </a:pPr>
            <a:r>
              <a:rPr lang="en-US" sz="1600" dirty="0" smtClean="0">
                <a:solidFill>
                  <a:srgbClr val="57576E"/>
                </a:solidFill>
              </a:rPr>
              <a:t>A technique used to </a:t>
            </a:r>
            <a:r>
              <a:rPr lang="en-US" sz="1600" u="sng" dirty="0" smtClean="0">
                <a:solidFill>
                  <a:srgbClr val="57576E"/>
                </a:solidFill>
              </a:rPr>
              <a:t>communicate</a:t>
            </a:r>
            <a:r>
              <a:rPr lang="en-US" sz="1600" dirty="0" smtClean="0">
                <a:solidFill>
                  <a:srgbClr val="57576E"/>
                </a:solidFill>
              </a:rPr>
              <a:t> data as a visual object</a:t>
            </a:r>
          </a:p>
          <a:p>
            <a:pPr lvl="1">
              <a:lnSpc>
                <a:spcPct val="130000"/>
              </a:lnSpc>
            </a:pPr>
            <a:r>
              <a:rPr lang="en-US" sz="1400" dirty="0" smtClean="0">
                <a:solidFill>
                  <a:srgbClr val="57576E"/>
                </a:solidFill>
              </a:rPr>
              <a:t>to explain or clarify information usually presented in long-form prose, </a:t>
            </a:r>
          </a:p>
          <a:p>
            <a:pPr lvl="1">
              <a:lnSpc>
                <a:spcPct val="130000"/>
              </a:lnSpc>
            </a:pPr>
            <a:r>
              <a:rPr lang="en-US" sz="1400" dirty="0">
                <a:solidFill>
                  <a:srgbClr val="57576E"/>
                </a:solidFill>
              </a:rPr>
              <a:t>t</a:t>
            </a:r>
            <a:r>
              <a:rPr lang="en-US" sz="1400" dirty="0" smtClean="0">
                <a:solidFill>
                  <a:srgbClr val="57576E"/>
                </a:solidFill>
              </a:rPr>
              <a:t>o enable research </a:t>
            </a:r>
            <a:r>
              <a:rPr lang="en-US" sz="1400" dirty="0" smtClean="0">
                <a:solidFill>
                  <a:srgbClr val="57576E"/>
                </a:solidFill>
                <a:sym typeface="Wingdings"/>
              </a:rPr>
              <a:t>(not designed but computed)</a:t>
            </a:r>
          </a:p>
          <a:p>
            <a:pPr>
              <a:lnSpc>
                <a:spcPct val="130000"/>
              </a:lnSpc>
            </a:pPr>
            <a:endParaRPr lang="en-US" sz="1600" dirty="0" smtClean="0">
              <a:solidFill>
                <a:srgbClr val="57576E"/>
              </a:solidFill>
            </a:endParaRPr>
          </a:p>
          <a:p>
            <a:pPr>
              <a:lnSpc>
                <a:spcPct val="130000"/>
              </a:lnSpc>
            </a:pPr>
            <a:endParaRPr lang="en-US" sz="1400" dirty="0">
              <a:solidFill>
                <a:srgbClr val="57576E"/>
              </a:solidFill>
            </a:endParaRPr>
          </a:p>
        </p:txBody>
      </p:sp>
      <p:sp>
        <p:nvSpPr>
          <p:cNvPr id="10" name="Content Placeholder 9"/>
          <p:cNvSpPr>
            <a:spLocks noGrp="1"/>
          </p:cNvSpPr>
          <p:nvPr>
            <p:ph sz="half" idx="2"/>
          </p:nvPr>
        </p:nvSpPr>
        <p:spPr/>
        <p:txBody>
          <a:bodyPr>
            <a:noAutofit/>
          </a:bodyPr>
          <a:lstStyle/>
          <a:p>
            <a:pPr>
              <a:lnSpc>
                <a:spcPct val="130000"/>
              </a:lnSpc>
            </a:pPr>
            <a:r>
              <a:rPr lang="en-US" sz="1400" dirty="0">
                <a:solidFill>
                  <a:srgbClr val="57576E"/>
                </a:solidFill>
              </a:rPr>
              <a:t>Effective </a:t>
            </a:r>
            <a:r>
              <a:rPr lang="en-US" sz="1400" dirty="0" err="1">
                <a:solidFill>
                  <a:srgbClr val="57576E"/>
                </a:solidFill>
              </a:rPr>
              <a:t>dataviz</a:t>
            </a:r>
            <a:r>
              <a:rPr lang="en-US" sz="1400" dirty="0">
                <a:solidFill>
                  <a:srgbClr val="57576E"/>
                </a:solidFill>
              </a:rPr>
              <a:t> takes advantage of our “pre-attentive attributes” that allow us to process line length, shape orientation and color easily.</a:t>
            </a:r>
          </a:p>
          <a:p>
            <a:pPr lvl="1">
              <a:lnSpc>
                <a:spcPct val="130000"/>
              </a:lnSpc>
            </a:pPr>
            <a:r>
              <a:rPr lang="en-US" sz="1400" dirty="0">
                <a:solidFill>
                  <a:srgbClr val="57576E"/>
                </a:solidFill>
              </a:rPr>
              <a:t>Bar graph </a:t>
            </a:r>
            <a:r>
              <a:rPr lang="en-US" sz="1400" dirty="0" err="1">
                <a:solidFill>
                  <a:srgbClr val="57576E"/>
                </a:solidFill>
              </a:rPr>
              <a:t>vs</a:t>
            </a:r>
            <a:r>
              <a:rPr lang="en-US" sz="1400" dirty="0">
                <a:solidFill>
                  <a:srgbClr val="57576E"/>
                </a:solidFill>
              </a:rPr>
              <a:t> pie chart </a:t>
            </a:r>
          </a:p>
          <a:p>
            <a:pPr>
              <a:lnSpc>
                <a:spcPct val="130000"/>
              </a:lnSpc>
            </a:pPr>
            <a:endParaRPr lang="en-US" sz="1400" dirty="0" smtClean="0">
              <a:solidFill>
                <a:srgbClr val="57576E"/>
              </a:solidFill>
            </a:endParaRPr>
          </a:p>
          <a:p>
            <a:pPr>
              <a:lnSpc>
                <a:spcPct val="130000"/>
              </a:lnSpc>
            </a:pPr>
            <a:r>
              <a:rPr lang="en-US" sz="1400" dirty="0" smtClean="0">
                <a:solidFill>
                  <a:srgbClr val="57576E"/>
                </a:solidFill>
              </a:rPr>
              <a:t>“The </a:t>
            </a:r>
            <a:r>
              <a:rPr lang="en-US" sz="1400" dirty="0">
                <a:solidFill>
                  <a:srgbClr val="57576E"/>
                </a:solidFill>
              </a:rPr>
              <a:t>main goal of data visualization is to communicate information clearly and effectively through graphical means. It doesn’t mean that data visualization needs to look boring to be functional or extremely sophisticated to look </a:t>
            </a:r>
            <a:r>
              <a:rPr lang="en-US" sz="1400" dirty="0" smtClean="0">
                <a:solidFill>
                  <a:srgbClr val="57576E"/>
                </a:solidFill>
              </a:rPr>
              <a:t>beautiful” (Friedman, 2008) </a:t>
            </a:r>
          </a:p>
          <a:p>
            <a:pPr>
              <a:lnSpc>
                <a:spcPct val="130000"/>
              </a:lnSpc>
            </a:pPr>
            <a:endParaRPr lang="en-US" sz="1400" dirty="0">
              <a:solidFill>
                <a:srgbClr val="57576E"/>
              </a:solidFill>
            </a:endParaRPr>
          </a:p>
          <a:p>
            <a:pPr>
              <a:lnSpc>
                <a:spcPct val="130000"/>
              </a:lnSpc>
            </a:pPr>
            <a:r>
              <a:rPr lang="en-US" sz="1400" dirty="0" smtClean="0">
                <a:solidFill>
                  <a:srgbClr val="57576E"/>
                </a:solidFill>
              </a:rPr>
              <a:t>“Excellence in statistical graphics consists of complex ideas communicated with clarity, precision and </a:t>
            </a:r>
            <a:r>
              <a:rPr lang="en-US" sz="1400" dirty="0" err="1" smtClean="0">
                <a:solidFill>
                  <a:srgbClr val="57576E"/>
                </a:solidFill>
              </a:rPr>
              <a:t>efficienciy</a:t>
            </a:r>
            <a:r>
              <a:rPr lang="en-US" sz="1400" dirty="0" smtClean="0">
                <a:solidFill>
                  <a:srgbClr val="57576E"/>
                </a:solidFill>
              </a:rPr>
              <a:t>…graphics </a:t>
            </a:r>
            <a:r>
              <a:rPr lang="en-US" sz="1400" i="1" dirty="0" smtClean="0">
                <a:solidFill>
                  <a:srgbClr val="57576E"/>
                </a:solidFill>
              </a:rPr>
              <a:t>reveal</a:t>
            </a:r>
            <a:r>
              <a:rPr lang="en-US" sz="1400" dirty="0" smtClean="0">
                <a:solidFill>
                  <a:srgbClr val="57576E"/>
                </a:solidFill>
              </a:rPr>
              <a:t> data”</a:t>
            </a:r>
            <a:r>
              <a:rPr lang="en-US" sz="1400" dirty="0">
                <a:solidFill>
                  <a:srgbClr val="57576E"/>
                </a:solidFill>
              </a:rPr>
              <a:t> </a:t>
            </a:r>
            <a:r>
              <a:rPr lang="en-US" sz="1400" dirty="0" smtClean="0">
                <a:solidFill>
                  <a:srgbClr val="57576E"/>
                </a:solidFill>
              </a:rPr>
              <a:t>(</a:t>
            </a:r>
            <a:r>
              <a:rPr lang="en-US" sz="1400" dirty="0" err="1" smtClean="0">
                <a:solidFill>
                  <a:srgbClr val="57576E"/>
                </a:solidFill>
              </a:rPr>
              <a:t>Tufte</a:t>
            </a:r>
            <a:r>
              <a:rPr lang="en-US" sz="1400" dirty="0" smtClean="0">
                <a:solidFill>
                  <a:srgbClr val="57576E"/>
                </a:solidFill>
              </a:rPr>
              <a:t>, 1983) </a:t>
            </a:r>
          </a:p>
          <a:p>
            <a:pPr>
              <a:lnSpc>
                <a:spcPct val="130000"/>
              </a:lnSpc>
            </a:pPr>
            <a:endParaRPr lang="en-US" sz="1400" dirty="0">
              <a:solidFill>
                <a:srgbClr val="57576E"/>
              </a:solidFill>
            </a:endParaRPr>
          </a:p>
        </p:txBody>
      </p:sp>
      <p:pic>
        <p:nvPicPr>
          <p:cNvPr id="2" name="Picture 1" descr="Screen Shot 2016-04-03 at 11.51.20 AM.png"/>
          <p:cNvPicPr>
            <a:picLocks noChangeAspect="1"/>
          </p:cNvPicPr>
          <p:nvPr/>
        </p:nvPicPr>
        <p:blipFill rotWithShape="1">
          <a:blip r:embed="rId3">
            <a:extLst>
              <a:ext uri="{28A0092B-C50C-407E-A947-70E740481C1C}">
                <a14:useLocalDpi xmlns:a14="http://schemas.microsoft.com/office/drawing/2010/main" val="0"/>
              </a:ext>
            </a:extLst>
          </a:blip>
          <a:srcRect t="15793" b="12586"/>
          <a:stretch/>
        </p:blipFill>
        <p:spPr>
          <a:xfrm>
            <a:off x="1149134" y="1927412"/>
            <a:ext cx="2721661" cy="1471706"/>
          </a:xfrm>
          <a:prstGeom prst="rect">
            <a:avLst/>
          </a:prstGeom>
          <a:ln>
            <a:noFill/>
          </a:ln>
          <a:effectLst>
            <a:softEdge rad="112500"/>
          </a:effectLst>
        </p:spPr>
      </p:pic>
    </p:spTree>
    <p:extLst>
      <p:ext uri="{BB962C8B-B14F-4D97-AF65-F5344CB8AC3E}">
        <p14:creationId xmlns:p14="http://schemas.microsoft.com/office/powerpoint/2010/main" val="308088879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visualization in the Humanities</a:t>
            </a:r>
          </a:p>
        </p:txBody>
      </p:sp>
      <p:sp>
        <p:nvSpPr>
          <p:cNvPr id="9" name="Content Placeholder 8"/>
          <p:cNvSpPr>
            <a:spLocks noGrp="1"/>
          </p:cNvSpPr>
          <p:nvPr>
            <p:ph idx="1"/>
          </p:nvPr>
        </p:nvSpPr>
        <p:spPr/>
        <p:txBody>
          <a:bodyPr>
            <a:normAutofit fontScale="92500" lnSpcReduction="10000"/>
          </a:bodyPr>
          <a:lstStyle/>
          <a:p>
            <a:r>
              <a:rPr lang="en-US" sz="2000" dirty="0" smtClean="0">
                <a:solidFill>
                  <a:schemeClr val="tx1">
                    <a:lumMod val="75000"/>
                    <a:lumOff val="25000"/>
                  </a:schemeClr>
                </a:solidFill>
              </a:rPr>
              <a:t>Because it can feature relationships between: </a:t>
            </a:r>
          </a:p>
          <a:p>
            <a:pPr lvl="1"/>
            <a:r>
              <a:rPr lang="en-US" sz="1800" dirty="0" smtClean="0">
                <a:solidFill>
                  <a:schemeClr val="tx1">
                    <a:lumMod val="75000"/>
                    <a:lumOff val="25000"/>
                  </a:schemeClr>
                </a:solidFill>
              </a:rPr>
              <a:t>Quantitative values</a:t>
            </a:r>
          </a:p>
          <a:p>
            <a:pPr lvl="1"/>
            <a:r>
              <a:rPr lang="en-US" sz="1800" dirty="0" smtClean="0">
                <a:solidFill>
                  <a:schemeClr val="tx1">
                    <a:lumMod val="75000"/>
                    <a:lumOff val="25000"/>
                  </a:schemeClr>
                </a:solidFill>
              </a:rPr>
              <a:t>Non-quantitative values in nature</a:t>
            </a:r>
          </a:p>
          <a:p>
            <a:pPr lvl="2"/>
            <a:r>
              <a:rPr lang="en-US" sz="1600" dirty="0" smtClean="0">
                <a:solidFill>
                  <a:schemeClr val="tx1">
                    <a:lumMod val="75000"/>
                    <a:lumOff val="25000"/>
                  </a:schemeClr>
                </a:solidFill>
              </a:rPr>
              <a:t>Social networks</a:t>
            </a:r>
          </a:p>
          <a:p>
            <a:pPr lvl="1"/>
            <a:r>
              <a:rPr lang="en-US" sz="1800" dirty="0" smtClean="0">
                <a:solidFill>
                  <a:schemeClr val="tx1">
                    <a:lumMod val="75000"/>
                    <a:lumOff val="25000"/>
                  </a:schemeClr>
                </a:solidFill>
              </a:rPr>
              <a:t>Non-quantitative values + quantitative values</a:t>
            </a:r>
          </a:p>
          <a:p>
            <a:pPr lvl="2"/>
            <a:r>
              <a:rPr lang="en-US" sz="1600" dirty="0" smtClean="0">
                <a:solidFill>
                  <a:schemeClr val="tx1">
                    <a:lumMod val="75000"/>
                    <a:lumOff val="25000"/>
                  </a:schemeClr>
                </a:solidFill>
              </a:rPr>
              <a:t>Social networks + number of times two entities interact</a:t>
            </a:r>
          </a:p>
          <a:p>
            <a:r>
              <a:rPr lang="en-US" sz="2000" dirty="0" smtClean="0">
                <a:solidFill>
                  <a:schemeClr val="tx1">
                    <a:lumMod val="75000"/>
                    <a:lumOff val="25000"/>
                  </a:schemeClr>
                </a:solidFill>
              </a:rPr>
              <a:t>It allows scholars to perceive patterns</a:t>
            </a:r>
          </a:p>
          <a:p>
            <a:r>
              <a:rPr lang="en-US" sz="2000" dirty="0" smtClean="0">
                <a:solidFill>
                  <a:schemeClr val="tx1">
                    <a:lumMod val="75000"/>
                    <a:lumOff val="25000"/>
                  </a:schemeClr>
                </a:solidFill>
              </a:rPr>
              <a:t>It is used to</a:t>
            </a:r>
          </a:p>
          <a:p>
            <a:pPr lvl="1"/>
            <a:r>
              <a:rPr lang="en-US" sz="1800" dirty="0" smtClean="0">
                <a:solidFill>
                  <a:schemeClr val="tx1">
                    <a:lumMod val="75000"/>
                    <a:lumOff val="25000"/>
                  </a:schemeClr>
                </a:solidFill>
              </a:rPr>
              <a:t>expand the scope of research </a:t>
            </a:r>
          </a:p>
          <a:p>
            <a:pPr lvl="1"/>
            <a:r>
              <a:rPr lang="en-US" sz="1800" dirty="0">
                <a:solidFill>
                  <a:schemeClr val="tx1">
                    <a:lumMod val="75000"/>
                    <a:lumOff val="25000"/>
                  </a:schemeClr>
                </a:solidFill>
              </a:rPr>
              <a:t>d</a:t>
            </a:r>
            <a:r>
              <a:rPr lang="en-US" sz="1800" dirty="0" smtClean="0">
                <a:solidFill>
                  <a:schemeClr val="tx1">
                    <a:lumMod val="75000"/>
                    <a:lumOff val="25000"/>
                  </a:schemeClr>
                </a:solidFill>
              </a:rPr>
              <a:t>iscover and</a:t>
            </a:r>
            <a:r>
              <a:rPr lang="en-US" sz="1800" dirty="0">
                <a:solidFill>
                  <a:schemeClr val="tx1">
                    <a:lumMod val="75000"/>
                    <a:lumOff val="25000"/>
                  </a:schemeClr>
                </a:solidFill>
              </a:rPr>
              <a:t>/or </a:t>
            </a:r>
            <a:r>
              <a:rPr lang="en-US" sz="1800" dirty="0" smtClean="0">
                <a:solidFill>
                  <a:schemeClr val="tx1">
                    <a:lumMod val="75000"/>
                    <a:lumOff val="25000"/>
                  </a:schemeClr>
                </a:solidFill>
              </a:rPr>
              <a:t>generate original knowledge</a:t>
            </a:r>
          </a:p>
          <a:p>
            <a:pPr lvl="1"/>
            <a:r>
              <a:rPr lang="en-US" sz="1800" dirty="0">
                <a:solidFill>
                  <a:schemeClr val="tx1">
                    <a:lumMod val="75000"/>
                    <a:lumOff val="25000"/>
                  </a:schemeClr>
                </a:solidFill>
              </a:rPr>
              <a:t>r</a:t>
            </a:r>
            <a:r>
              <a:rPr lang="en-US" sz="1800" dirty="0" smtClean="0">
                <a:solidFill>
                  <a:schemeClr val="tx1">
                    <a:lumMod val="75000"/>
                    <a:lumOff val="25000"/>
                  </a:schemeClr>
                </a:solidFill>
              </a:rPr>
              <a:t>epresent the process or the end result </a:t>
            </a:r>
          </a:p>
          <a:p>
            <a:r>
              <a:rPr lang="en-US" sz="2000" dirty="0" smtClean="0">
                <a:solidFill>
                  <a:schemeClr val="tx1">
                    <a:lumMod val="75000"/>
                    <a:lumOff val="25000"/>
                  </a:schemeClr>
                </a:solidFill>
              </a:rPr>
              <a:t>Scholars are using charts, maps, networks, etc. to represent their data</a:t>
            </a:r>
          </a:p>
          <a:p>
            <a:pPr lvl="1"/>
            <a:r>
              <a:rPr lang="en-US" sz="1800" dirty="0" smtClean="0">
                <a:solidFill>
                  <a:schemeClr val="tx1">
                    <a:lumMod val="75000"/>
                    <a:lumOff val="25000"/>
                  </a:schemeClr>
                </a:solidFill>
              </a:rPr>
              <a:t>as a complement on their texts/results or/and </a:t>
            </a:r>
          </a:p>
          <a:p>
            <a:pPr lvl="1"/>
            <a:r>
              <a:rPr lang="en-US" sz="1800" dirty="0" smtClean="0">
                <a:solidFill>
                  <a:schemeClr val="tx1">
                    <a:lumMod val="75000"/>
                    <a:lumOff val="25000"/>
                  </a:schemeClr>
                </a:solidFill>
              </a:rPr>
              <a:t>as the only possible way to interpret their data</a:t>
            </a:r>
          </a:p>
          <a:p>
            <a:r>
              <a:rPr lang="en-US" sz="2000" dirty="0" smtClean="0">
                <a:solidFill>
                  <a:schemeClr val="tx1">
                    <a:lumMod val="75000"/>
                    <a:lumOff val="25000"/>
                  </a:schemeClr>
                </a:solidFill>
              </a:rPr>
              <a:t>More importantly: trying to represent data exposes computational processes and makes us think about research/study/inspection of data </a:t>
            </a:r>
            <a:endParaRPr lang="en-US" sz="2000" dirty="0">
              <a:solidFill>
                <a:schemeClr val="tx1">
                  <a:lumMod val="75000"/>
                  <a:lumOff val="25000"/>
                </a:schemeClr>
              </a:solidFill>
            </a:endParaRPr>
          </a:p>
        </p:txBody>
      </p:sp>
    </p:spTree>
    <p:extLst>
      <p:ext uri="{BB962C8B-B14F-4D97-AF65-F5344CB8AC3E}">
        <p14:creationId xmlns:p14="http://schemas.microsoft.com/office/powerpoint/2010/main" val="148357702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500" dirty="0"/>
              <a:t>T</a:t>
            </a:r>
            <a:r>
              <a:rPr lang="en-US" sz="3500" dirty="0" smtClean="0"/>
              <a:t>ypes of representations in the Humanities</a:t>
            </a:r>
            <a:endParaRPr lang="en-US" sz="3500" dirty="0"/>
          </a:p>
        </p:txBody>
      </p:sp>
      <p:sp>
        <p:nvSpPr>
          <p:cNvPr id="5" name="Text Placeholder 4"/>
          <p:cNvSpPr>
            <a:spLocks noGrp="1"/>
          </p:cNvSpPr>
          <p:nvPr>
            <p:ph type="body" idx="1"/>
          </p:nvPr>
        </p:nvSpPr>
        <p:spPr/>
        <p:txBody>
          <a:bodyPr>
            <a:normAutofit fontScale="92500" lnSpcReduction="10000"/>
          </a:bodyPr>
          <a:lstStyle/>
          <a:p>
            <a:r>
              <a:rPr lang="en-US" dirty="0" smtClean="0"/>
              <a:t>Charts/Graphs or quantitative diagrams</a:t>
            </a:r>
            <a:endParaRPr lang="en-US" dirty="0"/>
          </a:p>
        </p:txBody>
      </p:sp>
      <p:sp>
        <p:nvSpPr>
          <p:cNvPr id="6" name="Content Placeholder 5"/>
          <p:cNvSpPr>
            <a:spLocks noGrp="1"/>
          </p:cNvSpPr>
          <p:nvPr>
            <p:ph sz="half" idx="2"/>
          </p:nvPr>
        </p:nvSpPr>
        <p:spPr>
          <a:xfrm>
            <a:off x="457200" y="2438399"/>
            <a:ext cx="3931920" cy="4252045"/>
          </a:xfrm>
        </p:spPr>
        <p:txBody>
          <a:bodyPr>
            <a:normAutofit fontScale="92500" lnSpcReduction="20000"/>
          </a:bodyPr>
          <a:lstStyle/>
          <a:p>
            <a:r>
              <a:rPr lang="en-US" sz="1700" dirty="0" smtClean="0">
                <a:solidFill>
                  <a:srgbClr val="57576E"/>
                </a:solidFill>
              </a:rPr>
              <a:t>Graphical representation of data </a:t>
            </a:r>
          </a:p>
          <a:p>
            <a:pPr lvl="1"/>
            <a:r>
              <a:rPr lang="en-US" sz="1600" dirty="0" smtClean="0">
                <a:solidFill>
                  <a:srgbClr val="57576E"/>
                </a:solidFill>
              </a:rPr>
              <a:t>Quantitative data and text</a:t>
            </a:r>
          </a:p>
          <a:p>
            <a:r>
              <a:rPr lang="en-US" sz="1700" dirty="0" smtClean="0">
                <a:solidFill>
                  <a:srgbClr val="57576E"/>
                </a:solidFill>
              </a:rPr>
              <a:t>1</a:t>
            </a:r>
            <a:r>
              <a:rPr lang="en-US" sz="1700" baseline="30000" dirty="0" smtClean="0">
                <a:solidFill>
                  <a:srgbClr val="57576E"/>
                </a:solidFill>
              </a:rPr>
              <a:t>st</a:t>
            </a:r>
            <a:r>
              <a:rPr lang="en-US" sz="1700" dirty="0" smtClean="0">
                <a:solidFill>
                  <a:srgbClr val="57576E"/>
                </a:solidFill>
              </a:rPr>
              <a:t>: Vonnegut’s “</a:t>
            </a:r>
            <a:r>
              <a:rPr lang="en-US" sz="1700" dirty="0" smtClean="0">
                <a:solidFill>
                  <a:srgbClr val="57576E"/>
                </a:solidFill>
                <a:hlinkClick r:id="rId3"/>
              </a:rPr>
              <a:t>Shapes of Stories</a:t>
            </a:r>
            <a:r>
              <a:rPr lang="en-US" sz="1700" dirty="0" smtClean="0">
                <a:solidFill>
                  <a:srgbClr val="57576E"/>
                </a:solidFill>
              </a:rPr>
              <a:t>”</a:t>
            </a:r>
          </a:p>
          <a:p>
            <a:pPr lvl="1"/>
            <a:r>
              <a:rPr lang="en-US" sz="1500" dirty="0">
                <a:solidFill>
                  <a:srgbClr val="57576E"/>
                </a:solidFill>
              </a:rPr>
              <a:t>Quantitative analysis of sentiment in novels</a:t>
            </a:r>
          </a:p>
          <a:p>
            <a:r>
              <a:rPr lang="en-US" sz="1700" dirty="0" smtClean="0">
                <a:solidFill>
                  <a:srgbClr val="57576E"/>
                </a:solidFill>
              </a:rPr>
              <a:t> </a:t>
            </a:r>
          </a:p>
          <a:p>
            <a:pPr lvl="1"/>
            <a:endParaRPr lang="en-US" sz="1400" dirty="0">
              <a:solidFill>
                <a:srgbClr val="57576E"/>
              </a:solidFill>
            </a:endParaRPr>
          </a:p>
          <a:p>
            <a:pPr lvl="1"/>
            <a:endParaRPr lang="en-US" sz="1400" dirty="0" smtClean="0">
              <a:solidFill>
                <a:srgbClr val="57576E"/>
              </a:solidFill>
            </a:endParaRPr>
          </a:p>
          <a:p>
            <a:pPr marL="274320" lvl="1" indent="0">
              <a:buNone/>
            </a:pPr>
            <a:endParaRPr lang="en-US" sz="1400" dirty="0">
              <a:solidFill>
                <a:srgbClr val="57576E"/>
              </a:solidFill>
            </a:endParaRPr>
          </a:p>
          <a:p>
            <a:pPr marL="274320" lvl="1" indent="0">
              <a:buNone/>
            </a:pPr>
            <a:endParaRPr lang="en-US" sz="1400" dirty="0" smtClean="0">
              <a:solidFill>
                <a:srgbClr val="57576E"/>
              </a:solidFill>
            </a:endParaRPr>
          </a:p>
          <a:p>
            <a:pPr marL="274320" lvl="1" indent="0">
              <a:buNone/>
            </a:pPr>
            <a:endParaRPr lang="en-US" sz="1400" dirty="0">
              <a:solidFill>
                <a:srgbClr val="57576E"/>
              </a:solidFill>
            </a:endParaRPr>
          </a:p>
          <a:p>
            <a:pPr marL="274320" lvl="1" indent="0">
              <a:buNone/>
            </a:pPr>
            <a:endParaRPr lang="en-US" sz="1400" dirty="0" smtClean="0">
              <a:solidFill>
                <a:srgbClr val="57576E"/>
              </a:solidFill>
            </a:endParaRPr>
          </a:p>
          <a:p>
            <a:pPr marL="274320" lvl="1" indent="0">
              <a:buNone/>
            </a:pPr>
            <a:endParaRPr lang="en-US" sz="1400" dirty="0">
              <a:solidFill>
                <a:srgbClr val="57576E"/>
              </a:solidFill>
            </a:endParaRPr>
          </a:p>
          <a:p>
            <a:pPr marL="274320" lvl="1" indent="0">
              <a:buNone/>
            </a:pPr>
            <a:endParaRPr lang="en-US" sz="1400" dirty="0" smtClean="0">
              <a:solidFill>
                <a:srgbClr val="57576E"/>
              </a:solidFill>
            </a:endParaRPr>
          </a:p>
          <a:p>
            <a:pPr marL="274320" lvl="1" indent="0">
              <a:buNone/>
            </a:pPr>
            <a:endParaRPr lang="en-US" sz="1400" dirty="0">
              <a:solidFill>
                <a:srgbClr val="57576E"/>
              </a:solidFill>
            </a:endParaRPr>
          </a:p>
          <a:p>
            <a:pPr marL="274320" lvl="1" indent="0">
              <a:buNone/>
            </a:pPr>
            <a:endParaRPr lang="en-US" sz="1400" dirty="0" smtClean="0">
              <a:solidFill>
                <a:srgbClr val="57576E"/>
              </a:solidFill>
            </a:endParaRPr>
          </a:p>
          <a:p>
            <a:pPr marL="274320" lvl="1" indent="0">
              <a:buNone/>
            </a:pPr>
            <a:endParaRPr lang="en-US" sz="1400" dirty="0">
              <a:solidFill>
                <a:srgbClr val="57576E"/>
              </a:solidFill>
            </a:endParaRPr>
          </a:p>
          <a:p>
            <a:pPr marL="274320" lvl="1" indent="0">
              <a:buNone/>
            </a:pPr>
            <a:endParaRPr lang="en-US" sz="1400" dirty="0">
              <a:solidFill>
                <a:srgbClr val="57576E"/>
              </a:solidFill>
            </a:endParaRPr>
          </a:p>
          <a:p>
            <a:pPr marL="274320" lvl="1" indent="0">
              <a:buNone/>
            </a:pPr>
            <a:r>
              <a:rPr lang="en-US" sz="1400" dirty="0" err="1" smtClean="0">
                <a:solidFill>
                  <a:srgbClr val="57576E"/>
                </a:solidFill>
              </a:rPr>
              <a:t>Jockers</a:t>
            </a:r>
            <a:r>
              <a:rPr lang="en-US" sz="1400" dirty="0" smtClean="0">
                <a:solidFill>
                  <a:srgbClr val="57576E"/>
                </a:solidFill>
              </a:rPr>
              <a:t>’ ”Plot Trajectory: Joyce’s </a:t>
            </a:r>
            <a:r>
              <a:rPr lang="en-US" sz="1400" i="1" dirty="0" smtClean="0">
                <a:solidFill>
                  <a:srgbClr val="57576E"/>
                </a:solidFill>
              </a:rPr>
              <a:t>Portrait of the Artist</a:t>
            </a:r>
            <a:r>
              <a:rPr lang="en-US" sz="1400" dirty="0" smtClean="0">
                <a:solidFill>
                  <a:srgbClr val="57576E"/>
                </a:solidFill>
              </a:rPr>
              <a:t>” </a:t>
            </a:r>
            <a:endParaRPr lang="en-US" sz="1400" dirty="0">
              <a:solidFill>
                <a:srgbClr val="57576E"/>
              </a:solidFill>
            </a:endParaRPr>
          </a:p>
        </p:txBody>
      </p:sp>
      <p:sp>
        <p:nvSpPr>
          <p:cNvPr id="7" name="Text Placeholder 6"/>
          <p:cNvSpPr>
            <a:spLocks noGrp="1"/>
          </p:cNvSpPr>
          <p:nvPr>
            <p:ph type="body" sz="quarter" idx="3"/>
          </p:nvPr>
        </p:nvSpPr>
        <p:spPr/>
        <p:txBody>
          <a:bodyPr/>
          <a:lstStyle/>
          <a:p>
            <a:r>
              <a:rPr lang="en-US" dirty="0" smtClean="0"/>
              <a:t>Trees or morphological diagrams</a:t>
            </a:r>
            <a:endParaRPr lang="en-US" dirty="0"/>
          </a:p>
        </p:txBody>
      </p:sp>
      <p:sp>
        <p:nvSpPr>
          <p:cNvPr id="8" name="Content Placeholder 7"/>
          <p:cNvSpPr>
            <a:spLocks noGrp="1"/>
          </p:cNvSpPr>
          <p:nvPr>
            <p:ph sz="quarter" idx="4"/>
          </p:nvPr>
        </p:nvSpPr>
        <p:spPr>
          <a:xfrm>
            <a:off x="4754880" y="2438400"/>
            <a:ext cx="3931920" cy="3951288"/>
          </a:xfrm>
        </p:spPr>
        <p:txBody>
          <a:bodyPr>
            <a:normAutofit fontScale="92500" lnSpcReduction="10000"/>
          </a:bodyPr>
          <a:lstStyle/>
          <a:p>
            <a:r>
              <a:rPr lang="en-US" sz="1700" dirty="0" smtClean="0">
                <a:solidFill>
                  <a:srgbClr val="57576E"/>
                </a:solidFill>
              </a:rPr>
              <a:t>A representation of forms </a:t>
            </a:r>
            <a:r>
              <a:rPr lang="en-US" sz="1700" dirty="0">
                <a:solidFill>
                  <a:srgbClr val="57576E"/>
                </a:solidFill>
              </a:rPr>
              <a:t>that change </a:t>
            </a:r>
            <a:r>
              <a:rPr lang="en-US" sz="1700" i="1" dirty="0">
                <a:solidFill>
                  <a:srgbClr val="57576E"/>
                </a:solidFill>
              </a:rPr>
              <a:t>diverging</a:t>
            </a:r>
            <a:r>
              <a:rPr lang="en-US" sz="1700" dirty="0">
                <a:solidFill>
                  <a:srgbClr val="57576E"/>
                </a:solidFill>
              </a:rPr>
              <a:t> from each </a:t>
            </a:r>
            <a:r>
              <a:rPr lang="en-US" sz="1700" dirty="0" smtClean="0">
                <a:solidFill>
                  <a:srgbClr val="57576E"/>
                </a:solidFill>
              </a:rPr>
              <a:t>other</a:t>
            </a:r>
          </a:p>
          <a:p>
            <a:pPr lvl="1"/>
            <a:r>
              <a:rPr lang="en-US" sz="1500" dirty="0" smtClean="0">
                <a:solidFill>
                  <a:srgbClr val="57576E"/>
                </a:solidFill>
              </a:rPr>
              <a:t>Materialization of multiplicity out of unity</a:t>
            </a:r>
          </a:p>
          <a:p>
            <a:pPr marL="274320" lvl="1" indent="0">
              <a:buNone/>
            </a:pPr>
            <a:endParaRPr lang="en-US" sz="1400" dirty="0" smtClean="0">
              <a:solidFill>
                <a:srgbClr val="57576E"/>
              </a:solidFill>
            </a:endParaRPr>
          </a:p>
          <a:p>
            <a:pPr marL="274320" lvl="1" indent="0">
              <a:buNone/>
            </a:pPr>
            <a:endParaRPr lang="en-US" sz="1400" dirty="0">
              <a:solidFill>
                <a:srgbClr val="57576E"/>
              </a:solidFill>
            </a:endParaRPr>
          </a:p>
          <a:p>
            <a:pPr marL="274320" lvl="1" indent="0">
              <a:buNone/>
            </a:pPr>
            <a:endParaRPr lang="en-US" sz="1400" dirty="0" smtClean="0">
              <a:solidFill>
                <a:srgbClr val="57576E"/>
              </a:solidFill>
            </a:endParaRPr>
          </a:p>
          <a:p>
            <a:pPr marL="274320" lvl="1" indent="0">
              <a:buNone/>
            </a:pPr>
            <a:endParaRPr lang="en-US" sz="1400" dirty="0">
              <a:solidFill>
                <a:srgbClr val="57576E"/>
              </a:solidFill>
            </a:endParaRPr>
          </a:p>
          <a:p>
            <a:pPr marL="274320" lvl="1" indent="0">
              <a:buNone/>
            </a:pPr>
            <a:endParaRPr lang="en-US" sz="1400" dirty="0" smtClean="0">
              <a:solidFill>
                <a:srgbClr val="57576E"/>
              </a:solidFill>
            </a:endParaRPr>
          </a:p>
          <a:p>
            <a:pPr marL="274320" lvl="1" indent="0">
              <a:buNone/>
            </a:pPr>
            <a:endParaRPr lang="en-US" sz="1400" dirty="0">
              <a:solidFill>
                <a:srgbClr val="57576E"/>
              </a:solidFill>
            </a:endParaRPr>
          </a:p>
          <a:p>
            <a:pPr marL="274320" lvl="1" indent="0">
              <a:buNone/>
            </a:pPr>
            <a:endParaRPr lang="en-US" sz="1400" dirty="0" smtClean="0">
              <a:solidFill>
                <a:srgbClr val="57576E"/>
              </a:solidFill>
            </a:endParaRPr>
          </a:p>
          <a:p>
            <a:pPr marL="274320" lvl="1" indent="0">
              <a:buNone/>
            </a:pPr>
            <a:endParaRPr lang="en-US" sz="1400" dirty="0">
              <a:solidFill>
                <a:srgbClr val="57576E"/>
              </a:solidFill>
            </a:endParaRPr>
          </a:p>
          <a:p>
            <a:pPr marL="274320" lvl="1" indent="0">
              <a:buNone/>
            </a:pPr>
            <a:endParaRPr lang="en-US" sz="1400" dirty="0" smtClean="0">
              <a:solidFill>
                <a:srgbClr val="57576E"/>
              </a:solidFill>
            </a:endParaRPr>
          </a:p>
          <a:p>
            <a:pPr marL="274320" lvl="1" indent="0">
              <a:buNone/>
            </a:pPr>
            <a:endParaRPr lang="en-US" sz="1400" dirty="0">
              <a:solidFill>
                <a:srgbClr val="57576E"/>
              </a:solidFill>
            </a:endParaRPr>
          </a:p>
          <a:p>
            <a:pPr marL="274320" lvl="1" indent="0">
              <a:buNone/>
            </a:pPr>
            <a:endParaRPr lang="en-US" sz="1400" dirty="0" smtClean="0">
              <a:solidFill>
                <a:srgbClr val="57576E"/>
              </a:solidFill>
            </a:endParaRPr>
          </a:p>
          <a:p>
            <a:pPr marL="274320" lvl="1" indent="0">
              <a:buNone/>
            </a:pPr>
            <a:endParaRPr lang="en-US" sz="1400" dirty="0">
              <a:solidFill>
                <a:srgbClr val="57576E"/>
              </a:solidFill>
            </a:endParaRPr>
          </a:p>
          <a:p>
            <a:pPr marL="274320" lvl="1" indent="0">
              <a:buNone/>
            </a:pPr>
            <a:endParaRPr lang="en-US" sz="1400" dirty="0" smtClean="0">
              <a:solidFill>
                <a:srgbClr val="57576E"/>
              </a:solidFill>
            </a:endParaRPr>
          </a:p>
          <a:p>
            <a:pPr marL="274320" lvl="1" indent="0">
              <a:buNone/>
            </a:pPr>
            <a:r>
              <a:rPr lang="en-US" sz="1400" dirty="0" smtClean="0">
                <a:solidFill>
                  <a:srgbClr val="57576E"/>
                </a:solidFill>
              </a:rPr>
              <a:t>Darwin’s “Tree of life”</a:t>
            </a:r>
          </a:p>
          <a:p>
            <a:endParaRPr lang="en-US" sz="1400" dirty="0">
              <a:solidFill>
                <a:srgbClr val="57576E"/>
              </a:solidFill>
            </a:endParaRPr>
          </a:p>
          <a:p>
            <a:endParaRPr lang="en-US" sz="1600" dirty="0" smtClean="0">
              <a:solidFill>
                <a:srgbClr val="57576E"/>
              </a:solidFill>
            </a:endParaRPr>
          </a:p>
        </p:txBody>
      </p:sp>
      <p:pic>
        <p:nvPicPr>
          <p:cNvPr id="3" name="Picture 2"/>
          <p:cNvPicPr>
            <a:picLocks noChangeAspect="1"/>
          </p:cNvPicPr>
          <p:nvPr/>
        </p:nvPicPr>
        <p:blipFill rotWithShape="1">
          <a:blip r:embed="rId4"/>
          <a:srcRect r="42647"/>
          <a:stretch/>
        </p:blipFill>
        <p:spPr>
          <a:xfrm>
            <a:off x="5202672" y="3185587"/>
            <a:ext cx="2980576" cy="2961586"/>
          </a:xfrm>
          <a:prstGeom prst="rect">
            <a:avLst/>
          </a:prstGeom>
          <a:ln>
            <a:noFill/>
          </a:ln>
          <a:effectLst>
            <a:softEdge rad="112500"/>
          </a:effectLst>
        </p:spPr>
      </p:pic>
      <p:pic>
        <p:nvPicPr>
          <p:cNvPr id="9" name="Picture 8" descr="Screen Shot 2016-04-03 at 6.02.19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7491" y="3458420"/>
            <a:ext cx="3892189" cy="2794577"/>
          </a:xfrm>
          <a:prstGeom prst="rect">
            <a:avLst/>
          </a:prstGeom>
          <a:ln>
            <a:noFill/>
          </a:ln>
          <a:effectLst>
            <a:softEdge rad="112500"/>
          </a:effectLst>
        </p:spPr>
      </p:pic>
    </p:spTree>
    <p:extLst>
      <p:ext uri="{BB962C8B-B14F-4D97-AF65-F5344CB8AC3E}">
        <p14:creationId xmlns:p14="http://schemas.microsoft.com/office/powerpoint/2010/main" val="269680038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500" dirty="0"/>
              <a:t>Types of representations in </a:t>
            </a:r>
            <a:r>
              <a:rPr lang="en-US" sz="3500" dirty="0" smtClean="0"/>
              <a:t>the Humanities</a:t>
            </a:r>
            <a:endParaRPr lang="en-US" sz="3500" dirty="0"/>
          </a:p>
        </p:txBody>
      </p:sp>
      <p:sp>
        <p:nvSpPr>
          <p:cNvPr id="3" name="Text Placeholder 2"/>
          <p:cNvSpPr>
            <a:spLocks noGrp="1"/>
          </p:cNvSpPr>
          <p:nvPr>
            <p:ph type="body" idx="1"/>
          </p:nvPr>
        </p:nvSpPr>
        <p:spPr/>
        <p:txBody>
          <a:bodyPr/>
          <a:lstStyle/>
          <a:p>
            <a:r>
              <a:rPr lang="en-US" dirty="0" smtClean="0"/>
              <a:t>Maps or spatial diagrams</a:t>
            </a:r>
            <a:endParaRPr lang="en-US" dirty="0"/>
          </a:p>
        </p:txBody>
      </p:sp>
      <p:sp>
        <p:nvSpPr>
          <p:cNvPr id="4" name="Content Placeholder 3"/>
          <p:cNvSpPr>
            <a:spLocks noGrp="1"/>
          </p:cNvSpPr>
          <p:nvPr>
            <p:ph sz="half" idx="2"/>
          </p:nvPr>
        </p:nvSpPr>
        <p:spPr>
          <a:xfrm>
            <a:off x="457200" y="2438399"/>
            <a:ext cx="3931920" cy="4240287"/>
          </a:xfrm>
        </p:spPr>
        <p:txBody>
          <a:bodyPr>
            <a:normAutofit lnSpcReduction="10000"/>
          </a:bodyPr>
          <a:lstStyle/>
          <a:p>
            <a:r>
              <a:rPr lang="en-US" sz="1600" dirty="0" smtClean="0">
                <a:solidFill>
                  <a:schemeClr val="tx1">
                    <a:lumMod val="75000"/>
                    <a:lumOff val="25000"/>
                  </a:schemeClr>
                </a:solidFill>
              </a:rPr>
              <a:t>A symbolic representation of elements in space</a:t>
            </a:r>
          </a:p>
          <a:p>
            <a:endParaRPr lang="en-US" sz="1600" dirty="0" smtClean="0">
              <a:solidFill>
                <a:schemeClr val="tx1">
                  <a:lumMod val="75000"/>
                  <a:lumOff val="25000"/>
                </a:schemeClr>
              </a:solidFill>
            </a:endParaRPr>
          </a:p>
          <a:p>
            <a:pPr marL="0" indent="0">
              <a:buNone/>
            </a:pPr>
            <a:endParaRPr lang="en-US" sz="1600" dirty="0" smtClean="0">
              <a:solidFill>
                <a:schemeClr val="tx1">
                  <a:lumMod val="75000"/>
                  <a:lumOff val="25000"/>
                </a:schemeClr>
              </a:solidFill>
            </a:endParaRPr>
          </a:p>
          <a:p>
            <a:pPr marL="0" indent="0">
              <a:buNone/>
            </a:pPr>
            <a:endParaRPr lang="en-US" sz="1600" dirty="0">
              <a:solidFill>
                <a:schemeClr val="tx1">
                  <a:lumMod val="75000"/>
                  <a:lumOff val="25000"/>
                </a:schemeClr>
              </a:solidFill>
            </a:endParaRPr>
          </a:p>
          <a:p>
            <a:pPr marL="0" indent="0">
              <a:buNone/>
            </a:pPr>
            <a:endParaRPr lang="en-US" sz="1600" dirty="0" smtClean="0">
              <a:solidFill>
                <a:schemeClr val="tx1">
                  <a:lumMod val="75000"/>
                  <a:lumOff val="25000"/>
                </a:schemeClr>
              </a:solidFill>
            </a:endParaRPr>
          </a:p>
          <a:p>
            <a:pPr marL="0" indent="0">
              <a:buNone/>
            </a:pPr>
            <a:endParaRPr lang="en-US" sz="1600" dirty="0">
              <a:solidFill>
                <a:schemeClr val="tx1">
                  <a:lumMod val="75000"/>
                  <a:lumOff val="25000"/>
                </a:schemeClr>
              </a:solidFill>
            </a:endParaRPr>
          </a:p>
          <a:p>
            <a:pPr marL="0" indent="0">
              <a:buNone/>
            </a:pPr>
            <a:endParaRPr lang="en-US" sz="1600" dirty="0" smtClean="0">
              <a:solidFill>
                <a:schemeClr val="tx1">
                  <a:lumMod val="75000"/>
                  <a:lumOff val="25000"/>
                </a:schemeClr>
              </a:solidFill>
            </a:endParaRPr>
          </a:p>
          <a:p>
            <a:pPr marL="0" indent="0">
              <a:buNone/>
            </a:pPr>
            <a:endParaRPr lang="en-US" sz="1600" dirty="0">
              <a:solidFill>
                <a:schemeClr val="tx1">
                  <a:lumMod val="75000"/>
                  <a:lumOff val="25000"/>
                </a:schemeClr>
              </a:solidFill>
            </a:endParaRPr>
          </a:p>
          <a:p>
            <a:pPr marL="0" indent="0">
              <a:buNone/>
            </a:pPr>
            <a:endParaRPr lang="en-US" sz="1600" dirty="0" smtClean="0">
              <a:solidFill>
                <a:schemeClr val="tx1">
                  <a:lumMod val="75000"/>
                  <a:lumOff val="25000"/>
                </a:schemeClr>
              </a:solidFill>
            </a:endParaRPr>
          </a:p>
          <a:p>
            <a:pPr marL="0" indent="0">
              <a:buNone/>
            </a:pPr>
            <a:endParaRPr lang="en-US" sz="1600" dirty="0">
              <a:solidFill>
                <a:schemeClr val="tx1">
                  <a:lumMod val="75000"/>
                  <a:lumOff val="25000"/>
                </a:schemeClr>
              </a:solidFill>
            </a:endParaRPr>
          </a:p>
          <a:p>
            <a:pPr marL="0" indent="0">
              <a:buNone/>
            </a:pPr>
            <a:endParaRPr lang="en-US" sz="1600" dirty="0" smtClean="0">
              <a:solidFill>
                <a:schemeClr val="tx1">
                  <a:lumMod val="75000"/>
                  <a:lumOff val="25000"/>
                </a:schemeClr>
              </a:solidFill>
            </a:endParaRPr>
          </a:p>
          <a:p>
            <a:pPr marL="0" indent="0">
              <a:buNone/>
            </a:pPr>
            <a:endParaRPr lang="en-US" sz="1600" dirty="0">
              <a:solidFill>
                <a:schemeClr val="tx1">
                  <a:lumMod val="75000"/>
                  <a:lumOff val="25000"/>
                </a:schemeClr>
              </a:solidFill>
            </a:endParaRPr>
          </a:p>
          <a:p>
            <a:pPr marL="0" indent="0">
              <a:buNone/>
            </a:pPr>
            <a:endParaRPr lang="en-US" sz="1400" dirty="0" smtClean="0">
              <a:solidFill>
                <a:srgbClr val="57576E"/>
              </a:solidFill>
            </a:endParaRPr>
          </a:p>
          <a:p>
            <a:pPr marL="0" indent="0">
              <a:buNone/>
            </a:pPr>
            <a:r>
              <a:rPr lang="en-US" sz="1300" dirty="0" smtClean="0">
                <a:solidFill>
                  <a:srgbClr val="57576E"/>
                </a:solidFill>
              </a:rPr>
              <a:t>S. Lawrence</a:t>
            </a:r>
            <a:r>
              <a:rPr lang="en-US" sz="1300" dirty="0">
                <a:solidFill>
                  <a:srgbClr val="57576E"/>
                </a:solidFill>
              </a:rPr>
              <a:t>, </a:t>
            </a:r>
            <a:r>
              <a:rPr lang="en-US" sz="1300" dirty="0" smtClean="0">
                <a:solidFill>
                  <a:srgbClr val="57576E"/>
                </a:solidFill>
              </a:rPr>
              <a:t>E. </a:t>
            </a:r>
            <a:r>
              <a:rPr lang="en-US" sz="1300" dirty="0" err="1" smtClean="0">
                <a:solidFill>
                  <a:srgbClr val="57576E"/>
                </a:solidFill>
              </a:rPr>
              <a:t>Lorang</a:t>
            </a:r>
            <a:r>
              <a:rPr lang="en-US" sz="1300" dirty="0" smtClean="0">
                <a:solidFill>
                  <a:srgbClr val="57576E"/>
                </a:solidFill>
              </a:rPr>
              <a:t>, K. Price and K. Winkle:  </a:t>
            </a:r>
            <a:r>
              <a:rPr lang="en-US" sz="1300" i="1" dirty="0" smtClean="0">
                <a:solidFill>
                  <a:schemeClr val="tx1">
                    <a:lumMod val="75000"/>
                    <a:lumOff val="25000"/>
                  </a:schemeClr>
                </a:solidFill>
              </a:rPr>
              <a:t>Civil War Washington </a:t>
            </a:r>
            <a:r>
              <a:rPr lang="en-US" sz="1300" dirty="0" smtClean="0">
                <a:solidFill>
                  <a:schemeClr val="tx1">
                    <a:lumMod val="75000"/>
                    <a:lumOff val="25000"/>
                  </a:schemeClr>
                </a:solidFill>
              </a:rPr>
              <a:t>(UNL)</a:t>
            </a:r>
            <a:endParaRPr lang="en-US" sz="1300" i="1" dirty="0" smtClean="0">
              <a:solidFill>
                <a:schemeClr val="tx1">
                  <a:lumMod val="75000"/>
                  <a:lumOff val="25000"/>
                </a:schemeClr>
              </a:solidFill>
            </a:endParaRPr>
          </a:p>
        </p:txBody>
      </p:sp>
      <p:sp>
        <p:nvSpPr>
          <p:cNvPr id="5" name="Text Placeholder 4"/>
          <p:cNvSpPr>
            <a:spLocks noGrp="1"/>
          </p:cNvSpPr>
          <p:nvPr>
            <p:ph type="body" sz="quarter" idx="3"/>
          </p:nvPr>
        </p:nvSpPr>
        <p:spPr/>
        <p:txBody>
          <a:bodyPr/>
          <a:lstStyle/>
          <a:p>
            <a:r>
              <a:rPr lang="en-US" dirty="0" smtClean="0"/>
              <a:t>Networks or social graph</a:t>
            </a:r>
            <a:endParaRPr lang="en-US" dirty="0"/>
          </a:p>
        </p:txBody>
      </p:sp>
      <p:sp>
        <p:nvSpPr>
          <p:cNvPr id="6" name="Content Placeholder 5"/>
          <p:cNvSpPr>
            <a:spLocks noGrp="1"/>
          </p:cNvSpPr>
          <p:nvPr>
            <p:ph sz="quarter" idx="4"/>
          </p:nvPr>
        </p:nvSpPr>
        <p:spPr>
          <a:xfrm>
            <a:off x="4754880" y="2438400"/>
            <a:ext cx="3931920" cy="4240286"/>
          </a:xfrm>
        </p:spPr>
        <p:txBody>
          <a:bodyPr>
            <a:normAutofit/>
          </a:bodyPr>
          <a:lstStyle/>
          <a:p>
            <a:r>
              <a:rPr lang="en-US" sz="1600" dirty="0" smtClean="0">
                <a:solidFill>
                  <a:srgbClr val="57576E"/>
                </a:solidFill>
              </a:rPr>
              <a:t>A representation of a set of actors and their interactions</a:t>
            </a:r>
          </a:p>
          <a:p>
            <a:endParaRPr lang="en-US" sz="1600" dirty="0">
              <a:solidFill>
                <a:srgbClr val="57576E"/>
              </a:solidFill>
            </a:endParaRPr>
          </a:p>
          <a:p>
            <a:endParaRPr lang="en-US" sz="1600" dirty="0" smtClean="0">
              <a:solidFill>
                <a:srgbClr val="57576E"/>
              </a:solidFill>
            </a:endParaRPr>
          </a:p>
          <a:p>
            <a:endParaRPr lang="en-US" sz="1600" dirty="0">
              <a:solidFill>
                <a:srgbClr val="57576E"/>
              </a:solidFill>
            </a:endParaRPr>
          </a:p>
          <a:p>
            <a:endParaRPr lang="en-US" sz="1600" dirty="0" smtClean="0">
              <a:solidFill>
                <a:srgbClr val="57576E"/>
              </a:solidFill>
            </a:endParaRPr>
          </a:p>
          <a:p>
            <a:endParaRPr lang="en-US" sz="1600" dirty="0">
              <a:solidFill>
                <a:srgbClr val="57576E"/>
              </a:solidFill>
            </a:endParaRPr>
          </a:p>
          <a:p>
            <a:endParaRPr lang="en-US" sz="1600" dirty="0" smtClean="0">
              <a:solidFill>
                <a:srgbClr val="57576E"/>
              </a:solidFill>
            </a:endParaRPr>
          </a:p>
          <a:p>
            <a:endParaRPr lang="en-US" sz="1600" dirty="0">
              <a:solidFill>
                <a:srgbClr val="57576E"/>
              </a:solidFill>
            </a:endParaRPr>
          </a:p>
          <a:p>
            <a:endParaRPr lang="en-US" sz="1600" dirty="0" smtClean="0">
              <a:solidFill>
                <a:srgbClr val="57576E"/>
              </a:solidFill>
            </a:endParaRPr>
          </a:p>
          <a:p>
            <a:endParaRPr lang="en-US" sz="1600" dirty="0">
              <a:solidFill>
                <a:srgbClr val="57576E"/>
              </a:solidFill>
            </a:endParaRPr>
          </a:p>
          <a:p>
            <a:endParaRPr lang="en-US" sz="1300" dirty="0" smtClean="0">
              <a:solidFill>
                <a:srgbClr val="57576E"/>
              </a:solidFill>
            </a:endParaRPr>
          </a:p>
          <a:p>
            <a:endParaRPr lang="en-US" sz="1300" dirty="0">
              <a:solidFill>
                <a:srgbClr val="57576E"/>
              </a:solidFill>
            </a:endParaRPr>
          </a:p>
          <a:p>
            <a:pPr marL="0" indent="0">
              <a:buNone/>
            </a:pPr>
            <a:endParaRPr lang="en-US" sz="1300" dirty="0" smtClean="0">
              <a:solidFill>
                <a:srgbClr val="57576E"/>
              </a:solidFill>
            </a:endParaRPr>
          </a:p>
          <a:p>
            <a:pPr marL="0" indent="0">
              <a:buNone/>
            </a:pPr>
            <a:r>
              <a:rPr lang="en-US" sz="1300" dirty="0" err="1" smtClean="0">
                <a:solidFill>
                  <a:srgbClr val="57576E"/>
                </a:solidFill>
              </a:rPr>
              <a:t>Moretti’s</a:t>
            </a:r>
            <a:r>
              <a:rPr lang="en-US" sz="1300" dirty="0" smtClean="0">
                <a:solidFill>
                  <a:srgbClr val="57576E"/>
                </a:solidFill>
              </a:rPr>
              <a:t> “</a:t>
            </a:r>
            <a:r>
              <a:rPr lang="en-US" sz="1300" i="1" dirty="0" smtClean="0">
                <a:solidFill>
                  <a:srgbClr val="57576E"/>
                </a:solidFill>
              </a:rPr>
              <a:t>Antigone</a:t>
            </a:r>
            <a:r>
              <a:rPr lang="en-US" sz="1300" dirty="0" smtClean="0">
                <a:solidFill>
                  <a:srgbClr val="57576E"/>
                </a:solidFill>
              </a:rPr>
              <a:t>” by Sophocles</a:t>
            </a:r>
          </a:p>
          <a:p>
            <a:endParaRPr lang="en-US" sz="1600" dirty="0">
              <a:solidFill>
                <a:srgbClr val="57576E"/>
              </a:solidFill>
            </a:endParaRPr>
          </a:p>
          <a:p>
            <a:endParaRPr lang="en-US" sz="1600" dirty="0">
              <a:solidFill>
                <a:srgbClr val="57576E"/>
              </a:solidFill>
            </a:endParaRPr>
          </a:p>
        </p:txBody>
      </p:sp>
      <p:pic>
        <p:nvPicPr>
          <p:cNvPr id="7" name="Picture 6" descr="Screen Shot 2016-04-03 at 6.13.48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8522" y="3198244"/>
            <a:ext cx="4080598" cy="2727914"/>
          </a:xfrm>
          <a:prstGeom prst="rect">
            <a:avLst/>
          </a:prstGeom>
          <a:ln>
            <a:noFill/>
          </a:ln>
          <a:effectLst>
            <a:outerShdw blurRad="292100" dist="139700" dir="2700000" algn="tl" rotWithShape="0">
              <a:srgbClr val="333333">
                <a:alpha val="65000"/>
              </a:srgbClr>
            </a:outerShdw>
          </a:effectLst>
        </p:spPr>
      </p:pic>
      <p:pic>
        <p:nvPicPr>
          <p:cNvPr id="8" name="Picture 7" descr="Screen Shot 2016-04-03 at 6.27.55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45839" y="3012130"/>
            <a:ext cx="3640961" cy="3052943"/>
          </a:xfrm>
          <a:prstGeom prst="rect">
            <a:avLst/>
          </a:prstGeom>
        </p:spPr>
      </p:pic>
    </p:spTree>
    <p:extLst>
      <p:ext uri="{BB962C8B-B14F-4D97-AF65-F5344CB8AC3E}">
        <p14:creationId xmlns:p14="http://schemas.microsoft.com/office/powerpoint/2010/main" val="52710694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3500" dirty="0"/>
              <a:t>Types of representations in the Humanities</a:t>
            </a:r>
          </a:p>
        </p:txBody>
      </p:sp>
      <p:sp>
        <p:nvSpPr>
          <p:cNvPr id="9" name="Text Placeholder 8"/>
          <p:cNvSpPr>
            <a:spLocks noGrp="1"/>
          </p:cNvSpPr>
          <p:nvPr>
            <p:ph type="body" idx="1"/>
          </p:nvPr>
        </p:nvSpPr>
        <p:spPr/>
        <p:txBody>
          <a:bodyPr/>
          <a:lstStyle/>
          <a:p>
            <a:r>
              <a:rPr lang="en-US" dirty="0" err="1" smtClean="0"/>
              <a:t>Wordclouds</a:t>
            </a:r>
            <a:r>
              <a:rPr lang="en-US" dirty="0" smtClean="0"/>
              <a:t>	</a:t>
            </a:r>
            <a:endParaRPr lang="en-US" dirty="0"/>
          </a:p>
        </p:txBody>
      </p:sp>
      <p:sp>
        <p:nvSpPr>
          <p:cNvPr id="10" name="Content Placeholder 9"/>
          <p:cNvSpPr>
            <a:spLocks noGrp="1"/>
          </p:cNvSpPr>
          <p:nvPr>
            <p:ph sz="half" idx="2"/>
          </p:nvPr>
        </p:nvSpPr>
        <p:spPr>
          <a:xfrm>
            <a:off x="457200" y="2438399"/>
            <a:ext cx="3931920" cy="3963685"/>
          </a:xfrm>
        </p:spPr>
        <p:txBody>
          <a:bodyPr>
            <a:normAutofit lnSpcReduction="10000"/>
          </a:bodyPr>
          <a:lstStyle/>
          <a:p>
            <a:r>
              <a:rPr lang="en-US" sz="1600" dirty="0" smtClean="0">
                <a:solidFill>
                  <a:schemeClr val="tx1">
                    <a:lumMod val="75000"/>
                    <a:lumOff val="25000"/>
                  </a:schemeClr>
                </a:solidFill>
              </a:rPr>
              <a:t>A symbolic representation of word frequency count in texts</a:t>
            </a:r>
          </a:p>
          <a:p>
            <a:endParaRPr lang="en-US" sz="1600" dirty="0">
              <a:solidFill>
                <a:schemeClr val="tx1">
                  <a:lumMod val="75000"/>
                  <a:lumOff val="25000"/>
                </a:schemeClr>
              </a:solidFill>
            </a:endParaRPr>
          </a:p>
          <a:p>
            <a:endParaRPr lang="en-US" sz="1600" dirty="0" smtClean="0">
              <a:solidFill>
                <a:schemeClr val="tx1">
                  <a:lumMod val="75000"/>
                  <a:lumOff val="25000"/>
                </a:schemeClr>
              </a:solidFill>
            </a:endParaRPr>
          </a:p>
          <a:p>
            <a:endParaRPr lang="en-US" sz="1600" dirty="0">
              <a:solidFill>
                <a:schemeClr val="tx1">
                  <a:lumMod val="75000"/>
                  <a:lumOff val="25000"/>
                </a:schemeClr>
              </a:solidFill>
            </a:endParaRPr>
          </a:p>
          <a:p>
            <a:endParaRPr lang="en-US" sz="1600" dirty="0" smtClean="0">
              <a:solidFill>
                <a:schemeClr val="tx1">
                  <a:lumMod val="75000"/>
                  <a:lumOff val="25000"/>
                </a:schemeClr>
              </a:solidFill>
            </a:endParaRPr>
          </a:p>
          <a:p>
            <a:endParaRPr lang="en-US" sz="1600" dirty="0">
              <a:solidFill>
                <a:schemeClr val="tx1">
                  <a:lumMod val="75000"/>
                  <a:lumOff val="25000"/>
                </a:schemeClr>
              </a:solidFill>
            </a:endParaRPr>
          </a:p>
          <a:p>
            <a:endParaRPr lang="en-US" sz="1600" dirty="0" smtClean="0">
              <a:solidFill>
                <a:schemeClr val="tx1">
                  <a:lumMod val="75000"/>
                  <a:lumOff val="25000"/>
                </a:schemeClr>
              </a:solidFill>
            </a:endParaRPr>
          </a:p>
          <a:p>
            <a:endParaRPr lang="en-US" sz="1600" dirty="0">
              <a:solidFill>
                <a:schemeClr val="tx1">
                  <a:lumMod val="75000"/>
                  <a:lumOff val="25000"/>
                </a:schemeClr>
              </a:solidFill>
            </a:endParaRPr>
          </a:p>
          <a:p>
            <a:endParaRPr lang="en-US" sz="1600" dirty="0" smtClean="0">
              <a:solidFill>
                <a:schemeClr val="tx1">
                  <a:lumMod val="75000"/>
                  <a:lumOff val="25000"/>
                </a:schemeClr>
              </a:solidFill>
            </a:endParaRPr>
          </a:p>
          <a:p>
            <a:endParaRPr lang="en-US" sz="1600" dirty="0">
              <a:solidFill>
                <a:schemeClr val="tx1">
                  <a:lumMod val="75000"/>
                  <a:lumOff val="25000"/>
                </a:schemeClr>
              </a:solidFill>
            </a:endParaRPr>
          </a:p>
          <a:p>
            <a:endParaRPr lang="en-US" sz="1600" dirty="0" smtClean="0">
              <a:solidFill>
                <a:schemeClr val="tx1">
                  <a:lumMod val="75000"/>
                  <a:lumOff val="25000"/>
                </a:schemeClr>
              </a:solidFill>
            </a:endParaRPr>
          </a:p>
          <a:p>
            <a:pPr marL="0" indent="0">
              <a:buNone/>
            </a:pPr>
            <a:endParaRPr lang="en-US" sz="1300" dirty="0" smtClean="0">
              <a:solidFill>
                <a:schemeClr val="tx1">
                  <a:lumMod val="75000"/>
                  <a:lumOff val="25000"/>
                </a:schemeClr>
              </a:solidFill>
            </a:endParaRPr>
          </a:p>
          <a:p>
            <a:pPr marL="0" indent="0">
              <a:buNone/>
            </a:pPr>
            <a:endParaRPr lang="en-US" sz="1300" dirty="0" smtClean="0">
              <a:solidFill>
                <a:schemeClr val="tx1">
                  <a:lumMod val="75000"/>
                  <a:lumOff val="25000"/>
                </a:schemeClr>
              </a:solidFill>
            </a:endParaRPr>
          </a:p>
          <a:p>
            <a:pPr marL="0" indent="0">
              <a:buNone/>
            </a:pPr>
            <a:r>
              <a:rPr lang="en-US" sz="1300" dirty="0" smtClean="0">
                <a:solidFill>
                  <a:schemeClr val="tx1">
                    <a:lumMod val="75000"/>
                    <a:lumOff val="25000"/>
                  </a:schemeClr>
                </a:solidFill>
              </a:rPr>
              <a:t>M. </a:t>
            </a:r>
            <a:r>
              <a:rPr lang="en-US" sz="1300" dirty="0" err="1" smtClean="0">
                <a:solidFill>
                  <a:schemeClr val="tx1">
                    <a:lumMod val="75000"/>
                    <a:lumOff val="25000"/>
                  </a:schemeClr>
                </a:solidFill>
              </a:rPr>
              <a:t>Jockers</a:t>
            </a:r>
            <a:r>
              <a:rPr lang="en-US" sz="1300" dirty="0" smtClean="0">
                <a:solidFill>
                  <a:schemeClr val="tx1">
                    <a:lumMod val="75000"/>
                    <a:lumOff val="25000"/>
                  </a:schemeClr>
                </a:solidFill>
              </a:rPr>
              <a:t>, “Topic of wo</a:t>
            </a:r>
            <a:r>
              <a:rPr lang="en-US" sz="1400" dirty="0" smtClean="0">
                <a:solidFill>
                  <a:schemeClr val="tx1">
                    <a:lumMod val="75000"/>
                    <a:lumOff val="25000"/>
                  </a:schemeClr>
                </a:solidFill>
              </a:rPr>
              <a:t>rds in </a:t>
            </a:r>
            <a:r>
              <a:rPr lang="en-US" sz="1400" i="1" dirty="0" smtClean="0">
                <a:solidFill>
                  <a:schemeClr val="tx1">
                    <a:lumMod val="75000"/>
                    <a:lumOff val="25000"/>
                  </a:schemeClr>
                </a:solidFill>
              </a:rPr>
              <a:t>Moby Dick”</a:t>
            </a:r>
            <a:endParaRPr lang="en-US" sz="1400" dirty="0">
              <a:solidFill>
                <a:schemeClr val="tx1">
                  <a:lumMod val="75000"/>
                  <a:lumOff val="25000"/>
                </a:schemeClr>
              </a:solidFill>
            </a:endParaRPr>
          </a:p>
        </p:txBody>
      </p:sp>
      <p:sp>
        <p:nvSpPr>
          <p:cNvPr id="11" name="Text Placeholder 10"/>
          <p:cNvSpPr>
            <a:spLocks noGrp="1"/>
          </p:cNvSpPr>
          <p:nvPr>
            <p:ph type="body" sz="quarter" idx="3"/>
          </p:nvPr>
        </p:nvSpPr>
        <p:spPr/>
        <p:txBody>
          <a:bodyPr/>
          <a:lstStyle/>
          <a:p>
            <a:r>
              <a:rPr lang="en-US" dirty="0" smtClean="0"/>
              <a:t>Timelines</a:t>
            </a:r>
            <a:endParaRPr lang="en-US" dirty="0"/>
          </a:p>
        </p:txBody>
      </p:sp>
      <p:sp>
        <p:nvSpPr>
          <p:cNvPr id="12" name="Content Placeholder 11"/>
          <p:cNvSpPr>
            <a:spLocks noGrp="1"/>
          </p:cNvSpPr>
          <p:nvPr>
            <p:ph sz="quarter" idx="4"/>
          </p:nvPr>
        </p:nvSpPr>
        <p:spPr/>
        <p:txBody>
          <a:bodyPr/>
          <a:lstStyle/>
          <a:p>
            <a:r>
              <a:rPr lang="en-US" sz="1600" dirty="0" smtClean="0">
                <a:solidFill>
                  <a:srgbClr val="57576E"/>
                </a:solidFill>
              </a:rPr>
              <a:t>A display of a list of events in chronological order</a:t>
            </a:r>
          </a:p>
          <a:p>
            <a:endParaRPr lang="en-US" sz="1600" dirty="0" smtClean="0">
              <a:solidFill>
                <a:srgbClr val="57576E"/>
              </a:solidFill>
            </a:endParaRPr>
          </a:p>
          <a:p>
            <a:endParaRPr lang="en-US" sz="1600" dirty="0" smtClean="0">
              <a:solidFill>
                <a:srgbClr val="57576E"/>
              </a:solidFill>
            </a:endParaRPr>
          </a:p>
          <a:p>
            <a:pPr marL="0" indent="0">
              <a:buNone/>
            </a:pPr>
            <a:endParaRPr lang="en-US" dirty="0" smtClean="0">
              <a:solidFill>
                <a:srgbClr val="57576E"/>
              </a:solidFill>
            </a:endParaRPr>
          </a:p>
          <a:p>
            <a:pPr marL="0" indent="0">
              <a:buNone/>
            </a:pPr>
            <a:endParaRPr lang="en-US" dirty="0" smtClean="0">
              <a:solidFill>
                <a:srgbClr val="57576E"/>
              </a:solidFill>
            </a:endParaRPr>
          </a:p>
          <a:p>
            <a:pPr marL="0" indent="0">
              <a:buNone/>
            </a:pPr>
            <a:endParaRPr lang="en-US" dirty="0">
              <a:solidFill>
                <a:srgbClr val="57576E"/>
              </a:solidFill>
            </a:endParaRPr>
          </a:p>
          <a:p>
            <a:pPr marL="0" indent="0">
              <a:buNone/>
            </a:pPr>
            <a:endParaRPr lang="en-US" dirty="0" smtClean="0">
              <a:solidFill>
                <a:srgbClr val="57576E"/>
              </a:solidFill>
            </a:endParaRPr>
          </a:p>
          <a:p>
            <a:pPr marL="0" indent="0">
              <a:buNone/>
            </a:pPr>
            <a:endParaRPr lang="en-US" dirty="0">
              <a:solidFill>
                <a:srgbClr val="57576E"/>
              </a:solidFill>
            </a:endParaRPr>
          </a:p>
          <a:p>
            <a:pPr marL="0" indent="0">
              <a:buNone/>
            </a:pPr>
            <a:endParaRPr lang="en-US" sz="1400" dirty="0" smtClean="0">
              <a:solidFill>
                <a:srgbClr val="57576E"/>
              </a:solidFill>
            </a:endParaRPr>
          </a:p>
          <a:p>
            <a:pPr marL="0" indent="0">
              <a:buNone/>
            </a:pPr>
            <a:r>
              <a:rPr lang="en-US" sz="1300" i="1" dirty="0" smtClean="0">
                <a:solidFill>
                  <a:srgbClr val="57576E"/>
                </a:solidFill>
              </a:rPr>
              <a:t>Revolutionary User Interface</a:t>
            </a:r>
            <a:r>
              <a:rPr lang="en-US" sz="1300" dirty="0" smtClean="0">
                <a:solidFill>
                  <a:srgbClr val="57576E"/>
                </a:solidFill>
              </a:rPr>
              <a:t>, By </a:t>
            </a:r>
            <a:r>
              <a:rPr lang="en-US" sz="1300" dirty="0" err="1" smtClean="0">
                <a:solidFill>
                  <a:srgbClr val="57576E"/>
                </a:solidFill>
              </a:rPr>
              <a:t>TimelineJS</a:t>
            </a:r>
            <a:endParaRPr lang="en-US" sz="1300" dirty="0">
              <a:solidFill>
                <a:srgbClr val="57576E"/>
              </a:solidFill>
            </a:endParaRPr>
          </a:p>
        </p:txBody>
      </p:sp>
      <p:pic>
        <p:nvPicPr>
          <p:cNvPr id="5" name="Picture 4" descr="pascal_timeline.png"/>
          <p:cNvPicPr>
            <a:picLocks noChangeAspect="1"/>
          </p:cNvPicPr>
          <p:nvPr/>
        </p:nvPicPr>
        <p:blipFill rotWithShape="1">
          <a:blip r:embed="rId3">
            <a:extLst>
              <a:ext uri="{28A0092B-C50C-407E-A947-70E740481C1C}">
                <a14:useLocalDpi xmlns:a14="http://schemas.microsoft.com/office/drawing/2010/main" val="0"/>
              </a:ext>
            </a:extLst>
          </a:blip>
          <a:srcRect l="15625"/>
          <a:stretch/>
        </p:blipFill>
        <p:spPr>
          <a:xfrm>
            <a:off x="4849430" y="2963194"/>
            <a:ext cx="3977047" cy="3100221"/>
          </a:xfrm>
          <a:prstGeom prst="rect">
            <a:avLst/>
          </a:prstGeom>
          <a:ln>
            <a:noFill/>
          </a:ln>
          <a:effectLst>
            <a:softEdge rad="112500"/>
          </a:effectLst>
        </p:spPr>
      </p:pic>
      <p:pic>
        <p:nvPicPr>
          <p:cNvPr id="13" name="Picture 12" descr="seafaring_ma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9335" y="2963194"/>
            <a:ext cx="3391555" cy="2966282"/>
          </a:xfrm>
          <a:prstGeom prst="rect">
            <a:avLst/>
          </a:prstGeom>
          <a:ln>
            <a:noFill/>
          </a:ln>
          <a:effectLst>
            <a:softEdge rad="112500"/>
          </a:effectLst>
        </p:spPr>
      </p:pic>
    </p:spTree>
    <p:extLst>
      <p:ext uri="{BB962C8B-B14F-4D97-AF65-F5344CB8AC3E}">
        <p14:creationId xmlns:p14="http://schemas.microsoft.com/office/powerpoint/2010/main" val="15475884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To create visualizations at a beginner’s level, we </a:t>
            </a:r>
            <a:r>
              <a:rPr lang="en-US" sz="3200" dirty="0"/>
              <a:t>want tools that are: </a:t>
            </a:r>
          </a:p>
        </p:txBody>
      </p:sp>
      <p:sp>
        <p:nvSpPr>
          <p:cNvPr id="10" name="Content Placeholder 9"/>
          <p:cNvSpPr>
            <a:spLocks noGrp="1"/>
          </p:cNvSpPr>
          <p:nvPr>
            <p:ph idx="1"/>
          </p:nvPr>
        </p:nvSpPr>
        <p:spPr/>
        <p:txBody>
          <a:bodyPr>
            <a:normAutofit fontScale="92500"/>
          </a:bodyPr>
          <a:lstStyle/>
          <a:p>
            <a:r>
              <a:rPr lang="en-US" dirty="0" smtClean="0">
                <a:solidFill>
                  <a:schemeClr val="tx1">
                    <a:lumMod val="75000"/>
                    <a:lumOff val="25000"/>
                  </a:schemeClr>
                </a:solidFill>
              </a:rPr>
              <a:t>Intuitive </a:t>
            </a:r>
          </a:p>
          <a:p>
            <a:r>
              <a:rPr lang="en-US" dirty="0" smtClean="0">
                <a:solidFill>
                  <a:schemeClr val="tx1">
                    <a:lumMod val="75000"/>
                    <a:lumOff val="25000"/>
                  </a:schemeClr>
                </a:solidFill>
              </a:rPr>
              <a:t>Easy to use</a:t>
            </a:r>
          </a:p>
          <a:p>
            <a:r>
              <a:rPr lang="en-US" dirty="0" smtClean="0">
                <a:solidFill>
                  <a:schemeClr val="tx1">
                    <a:lumMod val="75000"/>
                    <a:lumOff val="25000"/>
                  </a:schemeClr>
                </a:solidFill>
              </a:rPr>
              <a:t>Free or cheap </a:t>
            </a:r>
          </a:p>
          <a:p>
            <a:r>
              <a:rPr lang="en-US" dirty="0" smtClean="0">
                <a:solidFill>
                  <a:schemeClr val="tx1">
                    <a:lumMod val="75000"/>
                    <a:lumOff val="25000"/>
                  </a:schemeClr>
                </a:solidFill>
              </a:rPr>
              <a:t>Provided by an academic institution rather than a company</a:t>
            </a:r>
          </a:p>
          <a:p>
            <a:endParaRPr lang="en-US" dirty="0" smtClean="0">
              <a:solidFill>
                <a:schemeClr val="tx1">
                  <a:lumMod val="75000"/>
                  <a:lumOff val="25000"/>
                </a:schemeClr>
              </a:solidFill>
            </a:endParaRPr>
          </a:p>
          <a:p>
            <a:r>
              <a:rPr lang="en-US" dirty="0" smtClean="0">
                <a:solidFill>
                  <a:schemeClr val="tx1">
                    <a:lumMod val="75000"/>
                    <a:lumOff val="25000"/>
                  </a:schemeClr>
                </a:solidFill>
              </a:rPr>
              <a:t>Allow easy import of data</a:t>
            </a:r>
          </a:p>
          <a:p>
            <a:r>
              <a:rPr lang="en-US" dirty="0" smtClean="0">
                <a:solidFill>
                  <a:schemeClr val="tx1">
                    <a:lumMod val="75000"/>
                    <a:lumOff val="25000"/>
                  </a:schemeClr>
                </a:solidFill>
              </a:rPr>
              <a:t>Allow easy export of visualizations </a:t>
            </a:r>
            <a:endParaRPr lang="en-US" dirty="0">
              <a:solidFill>
                <a:schemeClr val="tx1">
                  <a:lumMod val="75000"/>
                  <a:lumOff val="25000"/>
                </a:schemeClr>
              </a:solidFill>
            </a:endParaRPr>
          </a:p>
          <a:p>
            <a:r>
              <a:rPr lang="en-US" dirty="0" smtClean="0">
                <a:solidFill>
                  <a:schemeClr val="tx1">
                    <a:lumMod val="75000"/>
                    <a:lumOff val="25000"/>
                  </a:schemeClr>
                </a:solidFill>
              </a:rPr>
              <a:t>Exports can be embedded in our website</a:t>
            </a:r>
          </a:p>
          <a:p>
            <a:endParaRPr lang="en-US" dirty="0" smtClean="0">
              <a:solidFill>
                <a:schemeClr val="tx1">
                  <a:lumMod val="75000"/>
                  <a:lumOff val="25000"/>
                </a:schemeClr>
              </a:solidFill>
            </a:endParaRPr>
          </a:p>
          <a:p>
            <a:r>
              <a:rPr lang="en-US" dirty="0" smtClean="0">
                <a:solidFill>
                  <a:schemeClr val="tx1">
                    <a:lumMod val="75000"/>
                    <a:lumOff val="25000"/>
                  </a:schemeClr>
                </a:solidFill>
              </a:rPr>
              <a:t>Example: If you need to create a simple visualization for a social network, you can use </a:t>
            </a:r>
            <a:r>
              <a:rPr lang="en-US" dirty="0" err="1" smtClean="0">
                <a:solidFill>
                  <a:schemeClr val="tx1">
                    <a:lumMod val="75000"/>
                    <a:lumOff val="25000"/>
                  </a:schemeClr>
                </a:solidFill>
              </a:rPr>
              <a:t>Polinode</a:t>
            </a:r>
            <a:r>
              <a:rPr lang="en-US" dirty="0" smtClean="0">
                <a:solidFill>
                  <a:schemeClr val="tx1">
                    <a:lumMod val="75000"/>
                    <a:lumOff val="25000"/>
                  </a:schemeClr>
                </a:solidFill>
              </a:rPr>
              <a:t> or </a:t>
            </a:r>
            <a:r>
              <a:rPr lang="en-US" dirty="0" err="1" smtClean="0">
                <a:solidFill>
                  <a:schemeClr val="tx1">
                    <a:lumMod val="75000"/>
                    <a:lumOff val="25000"/>
                  </a:schemeClr>
                </a:solidFill>
              </a:rPr>
              <a:t>Paladio</a:t>
            </a:r>
            <a:r>
              <a:rPr lang="en-US" dirty="0" smtClean="0">
                <a:solidFill>
                  <a:schemeClr val="tx1">
                    <a:lumMod val="75000"/>
                    <a:lumOff val="25000"/>
                  </a:schemeClr>
                </a:solidFill>
              </a:rPr>
              <a:t> (intuitive) instead of </a:t>
            </a:r>
            <a:r>
              <a:rPr lang="en-US" dirty="0" err="1" smtClean="0">
                <a:solidFill>
                  <a:schemeClr val="tx1">
                    <a:lumMod val="75000"/>
                    <a:lumOff val="25000"/>
                  </a:schemeClr>
                </a:solidFill>
              </a:rPr>
              <a:t>Gephi</a:t>
            </a:r>
            <a:r>
              <a:rPr lang="en-US" dirty="0" smtClean="0">
                <a:solidFill>
                  <a:schemeClr val="tx1">
                    <a:lumMod val="75000"/>
                    <a:lumOff val="25000"/>
                  </a:schemeClr>
                </a:solidFill>
              </a:rPr>
              <a:t> (complex)</a:t>
            </a:r>
            <a:endParaRPr lang="en-US" dirty="0">
              <a:solidFill>
                <a:schemeClr val="tx1">
                  <a:lumMod val="75000"/>
                  <a:lumOff val="25000"/>
                </a:schemeClr>
              </a:solidFill>
            </a:endParaRPr>
          </a:p>
        </p:txBody>
      </p:sp>
    </p:spTree>
    <p:extLst>
      <p:ext uri="{BB962C8B-B14F-4D97-AF65-F5344CB8AC3E}">
        <p14:creationId xmlns:p14="http://schemas.microsoft.com/office/powerpoint/2010/main" val="311750456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Tools for data visualization</a:t>
            </a:r>
            <a:endParaRPr lang="en-US" dirty="0"/>
          </a:p>
        </p:txBody>
      </p:sp>
      <p:sp>
        <p:nvSpPr>
          <p:cNvPr id="3" name="Subtitle 2"/>
          <p:cNvSpPr>
            <a:spLocks noGrp="1"/>
          </p:cNvSpPr>
          <p:nvPr>
            <p:ph type="subTitle" idx="1"/>
          </p:nvPr>
        </p:nvSpPr>
        <p:spPr/>
        <p:txBody>
          <a:bodyPr/>
          <a:lstStyle/>
          <a:p>
            <a:r>
              <a:rPr lang="en-US" dirty="0" smtClean="0"/>
              <a:t>No programming needed! </a:t>
            </a:r>
            <a:endParaRPr lang="en-US" dirty="0"/>
          </a:p>
        </p:txBody>
      </p:sp>
    </p:spTree>
    <p:extLst>
      <p:ext uri="{BB962C8B-B14F-4D97-AF65-F5344CB8AC3E}">
        <p14:creationId xmlns:p14="http://schemas.microsoft.com/office/powerpoint/2010/main" val="1897372626"/>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Clarity.thmx</Template>
  <TotalTime>1129</TotalTime>
  <Words>1177</Words>
  <Application>Microsoft Macintosh PowerPoint</Application>
  <PresentationFormat>On-screen Show (4:3)</PresentationFormat>
  <Paragraphs>272</Paragraphs>
  <Slides>16</Slides>
  <Notes>9</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Clarity</vt:lpstr>
      <vt:lpstr>Visualization Basics</vt:lpstr>
      <vt:lpstr>Overview of this workshop</vt:lpstr>
      <vt:lpstr>What is data visualization? </vt:lpstr>
      <vt:lpstr>Data visualization in the Humanities</vt:lpstr>
      <vt:lpstr>Types of representations in the Humanities</vt:lpstr>
      <vt:lpstr>Types of representations in the Humanities</vt:lpstr>
      <vt:lpstr>Types of representations in the Humanities</vt:lpstr>
      <vt:lpstr>To create visualizations at a beginner’s level, we want tools that are: </vt:lpstr>
      <vt:lpstr>Tools for data visualization</vt:lpstr>
      <vt:lpstr>Voyant for wordclouds voyant-tools.org </vt:lpstr>
      <vt:lpstr>RAW for graphs raw.densitydesign.org </vt:lpstr>
      <vt:lpstr>Polinode for networks polinode.com </vt:lpstr>
      <vt:lpstr>TimelineJS for timelines timeline.knightlab.com </vt:lpstr>
      <vt:lpstr>Storymap for maps &amp; pictures storymap.knightlab.com </vt:lpstr>
      <vt:lpstr>Storymap for maps &amp; pictures storymap.knightlab.com </vt:lpstr>
      <vt:lpstr>References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Visualization Basics</dc:title>
  <dc:creator>Jennifer Isasi </dc:creator>
  <cp:lastModifiedBy>Jennifer Isasi </cp:lastModifiedBy>
  <cp:revision>80</cp:revision>
  <dcterms:created xsi:type="dcterms:W3CDTF">2016-04-02T15:37:29Z</dcterms:created>
  <dcterms:modified xsi:type="dcterms:W3CDTF">2016-04-18T21:13:51Z</dcterms:modified>
</cp:coreProperties>
</file>