
<file path=[Content_Types].xml><?xml version="1.0" encoding="utf-8"?>
<Types xmlns="http://schemas.openxmlformats.org/package/2006/content-types">
  <Default Extension="png" ContentType="image/png"/>
  <Default Extension="emf" ContentType="image/x-emf"/>
  <Default Extension="rels" ContentType="application/vnd.openxmlformats-package.relationships+xml"/>
  <Default Extension="xml" ContentType="application/xml"/>
  <Default Extension="vml" ContentType="application/vnd.openxmlformats-officedocument.vmlDrawing"/>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charts/chart2.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sldIdLst>
    <p:sldId id="256" r:id="rId2"/>
  </p:sldIdLst>
  <p:sldSz cx="40233600" cy="32004000"/>
  <p:notesSz cx="6858000" cy="9144000"/>
  <p:defaultTextStyle>
    <a:defPPr>
      <a:defRPr lang="en-US"/>
    </a:defPPr>
    <a:lvl1pPr marL="0" algn="l" defTabSz="752397" rtl="0" eaLnBrk="1" latinLnBrk="0" hangingPunct="1">
      <a:defRPr sz="1467" kern="1200">
        <a:solidFill>
          <a:schemeClr val="tx1"/>
        </a:solidFill>
        <a:latin typeface="+mn-lt"/>
        <a:ea typeface="+mn-ea"/>
        <a:cs typeface="+mn-cs"/>
      </a:defRPr>
    </a:lvl1pPr>
    <a:lvl2pPr marL="376199" algn="l" defTabSz="752397" rtl="0" eaLnBrk="1" latinLnBrk="0" hangingPunct="1">
      <a:defRPr sz="1467" kern="1200">
        <a:solidFill>
          <a:schemeClr val="tx1"/>
        </a:solidFill>
        <a:latin typeface="+mn-lt"/>
        <a:ea typeface="+mn-ea"/>
        <a:cs typeface="+mn-cs"/>
      </a:defRPr>
    </a:lvl2pPr>
    <a:lvl3pPr marL="752397" algn="l" defTabSz="752397" rtl="0" eaLnBrk="1" latinLnBrk="0" hangingPunct="1">
      <a:defRPr sz="1467" kern="1200">
        <a:solidFill>
          <a:schemeClr val="tx1"/>
        </a:solidFill>
        <a:latin typeface="+mn-lt"/>
        <a:ea typeface="+mn-ea"/>
        <a:cs typeface="+mn-cs"/>
      </a:defRPr>
    </a:lvl3pPr>
    <a:lvl4pPr marL="1128596" algn="l" defTabSz="752397" rtl="0" eaLnBrk="1" latinLnBrk="0" hangingPunct="1">
      <a:defRPr sz="1467" kern="1200">
        <a:solidFill>
          <a:schemeClr val="tx1"/>
        </a:solidFill>
        <a:latin typeface="+mn-lt"/>
        <a:ea typeface="+mn-ea"/>
        <a:cs typeface="+mn-cs"/>
      </a:defRPr>
    </a:lvl4pPr>
    <a:lvl5pPr marL="1504795" algn="l" defTabSz="752397" rtl="0" eaLnBrk="1" latinLnBrk="0" hangingPunct="1">
      <a:defRPr sz="1467" kern="1200">
        <a:solidFill>
          <a:schemeClr val="tx1"/>
        </a:solidFill>
        <a:latin typeface="+mn-lt"/>
        <a:ea typeface="+mn-ea"/>
        <a:cs typeface="+mn-cs"/>
      </a:defRPr>
    </a:lvl5pPr>
    <a:lvl6pPr marL="1880993" algn="l" defTabSz="752397" rtl="0" eaLnBrk="1" latinLnBrk="0" hangingPunct="1">
      <a:defRPr sz="1467" kern="1200">
        <a:solidFill>
          <a:schemeClr val="tx1"/>
        </a:solidFill>
        <a:latin typeface="+mn-lt"/>
        <a:ea typeface="+mn-ea"/>
        <a:cs typeface="+mn-cs"/>
      </a:defRPr>
    </a:lvl6pPr>
    <a:lvl7pPr marL="2257192" algn="l" defTabSz="752397" rtl="0" eaLnBrk="1" latinLnBrk="0" hangingPunct="1">
      <a:defRPr sz="1467" kern="1200">
        <a:solidFill>
          <a:schemeClr val="tx1"/>
        </a:solidFill>
        <a:latin typeface="+mn-lt"/>
        <a:ea typeface="+mn-ea"/>
        <a:cs typeface="+mn-cs"/>
      </a:defRPr>
    </a:lvl7pPr>
    <a:lvl8pPr marL="2633391" algn="l" defTabSz="752397" rtl="0" eaLnBrk="1" latinLnBrk="0" hangingPunct="1">
      <a:defRPr sz="1467" kern="1200">
        <a:solidFill>
          <a:schemeClr val="tx1"/>
        </a:solidFill>
        <a:latin typeface="+mn-lt"/>
        <a:ea typeface="+mn-ea"/>
        <a:cs typeface="+mn-cs"/>
      </a:defRPr>
    </a:lvl8pPr>
    <a:lvl9pPr marL="3009589" algn="l" defTabSz="752397" rtl="0" eaLnBrk="1" latinLnBrk="0" hangingPunct="1">
      <a:defRPr sz="1467"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0080" userDrawn="1">
          <p15:clr>
            <a:srgbClr val="A4A3A4"/>
          </p15:clr>
        </p15:guide>
        <p15:guide id="2" pos="12672"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cott Stoltenberg" initials="SS" lastIdx="45" clrIdx="0">
    <p:extLst/>
  </p:cmAuthor>
  <p:cmAuthor id="2" name="Melisia Bieber" initials="" lastIdx="8" clrIdx="1"/>
  <p:cmAuthor id="3" name="Carmen Ochoa" initials="" lastIdx="14" clrIdx="2"/>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p:restoredLeft sz="26424" autoAdjust="0"/>
    <p:restoredTop sz="85759" autoAdjust="0"/>
  </p:normalViewPr>
  <p:slideViewPr>
    <p:cSldViewPr snapToGrid="0">
      <p:cViewPr varScale="1">
        <p:scale>
          <a:sx n="21" d="100"/>
          <a:sy n="21" d="100"/>
        </p:scale>
        <p:origin x="1278" y="48"/>
      </p:cViewPr>
      <p:guideLst>
        <p:guide orient="horz" pos="10080"/>
        <p:guide pos="12672"/>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commentAuthors" Target="commentAuthors.xml"/></Relationships>
</file>

<file path=ppt/charts/_rels/chart1.xml.rels><?xml version="1.0" encoding="UTF-8" standalone="yes"?>
<Relationships xmlns="http://schemas.openxmlformats.org/package/2006/relationships"><Relationship Id="rId1" Type="http://schemas.openxmlformats.org/officeDocument/2006/relationships/oleObject" Target="Workbook1"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Workbook3"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title>
      <c:tx>
        <c:rich>
          <a:bodyPr/>
          <a:lstStyle/>
          <a:p>
            <a:pPr>
              <a:defRPr/>
            </a:pPr>
            <a:r>
              <a:rPr lang="en-US"/>
              <a:t>Distribution of Maximum Drinks in 24 Hours </a:t>
            </a:r>
          </a:p>
        </c:rich>
      </c:tx>
      <c:layout>
        <c:manualLayout>
          <c:xMode val="edge"/>
          <c:yMode val="edge"/>
          <c:x val="0.179456792584471"/>
          <c:y val="4.1825095057034203E-2"/>
        </c:manualLayout>
      </c:layout>
      <c:overlay val="0"/>
    </c:title>
    <c:autoTitleDeleted val="0"/>
    <c:plotArea>
      <c:layout/>
      <c:barChart>
        <c:barDir val="col"/>
        <c:grouping val="clustered"/>
        <c:varyColors val="0"/>
        <c:ser>
          <c:idx val="0"/>
          <c:order val="0"/>
          <c:spPr>
            <a:solidFill>
              <a:schemeClr val="tx1"/>
            </a:solidFill>
          </c:spPr>
          <c:invertIfNegative val="0"/>
          <c:cat>
            <c:strRef>
              <c:f>Sheet1!$A$3:$A$12</c:f>
              <c:strCache>
                <c:ptCount val="10"/>
                <c:pt idx="0">
                  <c:v>1</c:v>
                </c:pt>
                <c:pt idx="1">
                  <c:v>2</c:v>
                </c:pt>
                <c:pt idx="2">
                  <c:v>3</c:v>
                </c:pt>
                <c:pt idx="3">
                  <c:v>4</c:v>
                </c:pt>
                <c:pt idx="4">
                  <c:v>5 to 7</c:v>
                </c:pt>
                <c:pt idx="5">
                  <c:v>8 to 11</c:v>
                </c:pt>
                <c:pt idx="6">
                  <c:v>12 to 17</c:v>
                </c:pt>
                <c:pt idx="7">
                  <c:v>18-23</c:v>
                </c:pt>
                <c:pt idx="8">
                  <c:v>24-35</c:v>
                </c:pt>
                <c:pt idx="9">
                  <c:v>36 or more</c:v>
                </c:pt>
              </c:strCache>
            </c:strRef>
          </c:cat>
          <c:val>
            <c:numRef>
              <c:f>Sheet1!$B$3:$B$12</c:f>
              <c:numCache>
                <c:formatCode>General</c:formatCode>
                <c:ptCount val="10"/>
                <c:pt idx="0">
                  <c:v>24</c:v>
                </c:pt>
                <c:pt idx="1">
                  <c:v>26</c:v>
                </c:pt>
                <c:pt idx="2">
                  <c:v>29</c:v>
                </c:pt>
                <c:pt idx="3">
                  <c:v>52</c:v>
                </c:pt>
                <c:pt idx="4">
                  <c:v>134</c:v>
                </c:pt>
                <c:pt idx="5">
                  <c:v>192</c:v>
                </c:pt>
                <c:pt idx="6">
                  <c:v>142</c:v>
                </c:pt>
                <c:pt idx="7">
                  <c:v>75</c:v>
                </c:pt>
                <c:pt idx="8">
                  <c:v>33</c:v>
                </c:pt>
                <c:pt idx="9">
                  <c:v>8</c:v>
                </c:pt>
              </c:numCache>
            </c:numRef>
          </c:val>
        </c:ser>
        <c:dLbls>
          <c:showLegendKey val="0"/>
          <c:showVal val="0"/>
          <c:showCatName val="0"/>
          <c:showSerName val="0"/>
          <c:showPercent val="0"/>
          <c:showBubbleSize val="0"/>
        </c:dLbls>
        <c:gapWidth val="150"/>
        <c:axId val="-2070876736"/>
        <c:axId val="-2070883264"/>
      </c:barChart>
      <c:catAx>
        <c:axId val="-2070876736"/>
        <c:scaling>
          <c:orientation val="minMax"/>
        </c:scaling>
        <c:delete val="0"/>
        <c:axPos val="b"/>
        <c:title>
          <c:tx>
            <c:rich>
              <a:bodyPr/>
              <a:lstStyle/>
              <a:p>
                <a:pPr>
                  <a:defRPr/>
                </a:pPr>
                <a:r>
                  <a:rPr lang="en-US"/>
                  <a:t>Number of Drinks </a:t>
                </a:r>
              </a:p>
            </c:rich>
          </c:tx>
          <c:layout/>
          <c:overlay val="0"/>
        </c:title>
        <c:numFmt formatCode="General" sourceLinked="0"/>
        <c:majorTickMark val="out"/>
        <c:minorTickMark val="none"/>
        <c:tickLblPos val="nextTo"/>
        <c:txPr>
          <a:bodyPr/>
          <a:lstStyle/>
          <a:p>
            <a:pPr>
              <a:defRPr sz="2400"/>
            </a:pPr>
            <a:endParaRPr lang="en-US"/>
          </a:p>
        </c:txPr>
        <c:crossAx val="-2070883264"/>
        <c:crosses val="autoZero"/>
        <c:auto val="1"/>
        <c:lblAlgn val="ctr"/>
        <c:lblOffset val="100"/>
        <c:noMultiLvlLbl val="0"/>
      </c:catAx>
      <c:valAx>
        <c:axId val="-2070883264"/>
        <c:scaling>
          <c:orientation val="minMax"/>
          <c:max val="225"/>
          <c:min val="0"/>
        </c:scaling>
        <c:delete val="0"/>
        <c:axPos val="l"/>
        <c:majorGridlines/>
        <c:title>
          <c:tx>
            <c:rich>
              <a:bodyPr rot="-5400000" vert="horz"/>
              <a:lstStyle/>
              <a:p>
                <a:pPr>
                  <a:defRPr/>
                </a:pPr>
                <a:r>
                  <a:rPr lang="en-US"/>
                  <a:t>Frequency</a:t>
                </a:r>
              </a:p>
            </c:rich>
          </c:tx>
          <c:layout/>
          <c:overlay val="0"/>
        </c:title>
        <c:numFmt formatCode="General" sourceLinked="1"/>
        <c:majorTickMark val="out"/>
        <c:minorTickMark val="none"/>
        <c:tickLblPos val="nextTo"/>
        <c:txPr>
          <a:bodyPr/>
          <a:lstStyle/>
          <a:p>
            <a:pPr>
              <a:defRPr sz="2400"/>
            </a:pPr>
            <a:endParaRPr lang="en-US"/>
          </a:p>
        </c:txPr>
        <c:crossAx val="-2070876736"/>
        <c:crosses val="autoZero"/>
        <c:crossBetween val="between"/>
      </c:valAx>
    </c:plotArea>
    <c:plotVisOnly val="1"/>
    <c:dispBlanksAs val="gap"/>
    <c:showDLblsOverMax val="0"/>
  </c:chart>
  <c:txPr>
    <a:bodyPr/>
    <a:lstStyle/>
    <a:p>
      <a:pPr>
        <a:defRPr sz="2600"/>
      </a:pPr>
      <a:endParaRPr lang="en-US"/>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0"/>
    <c:plotArea>
      <c:layout/>
      <c:barChart>
        <c:barDir val="col"/>
        <c:grouping val="clustered"/>
        <c:varyColors val="0"/>
        <c:ser>
          <c:idx val="0"/>
          <c:order val="0"/>
          <c:tx>
            <c:strRef>
              <c:f>Sheet1!$A$3</c:f>
              <c:strCache>
                <c:ptCount val="1"/>
                <c:pt idx="0">
                  <c:v>A/A</c:v>
                </c:pt>
              </c:strCache>
            </c:strRef>
          </c:tx>
          <c:invertIfNegative val="0"/>
          <c:errBars>
            <c:errBarType val="both"/>
            <c:errValType val="stdErr"/>
            <c:noEndCap val="0"/>
          </c:errBars>
          <c:cat>
            <c:strRef>
              <c:f>Sheet1!$B$2:$C$2</c:f>
              <c:strCache>
                <c:ptCount val="2"/>
                <c:pt idx="0">
                  <c:v>Male</c:v>
                </c:pt>
                <c:pt idx="1">
                  <c:v>Female </c:v>
                </c:pt>
              </c:strCache>
            </c:strRef>
          </c:cat>
          <c:val>
            <c:numRef>
              <c:f>Sheet1!$B$3:$C$3</c:f>
              <c:numCache>
                <c:formatCode>General</c:formatCode>
                <c:ptCount val="2"/>
                <c:pt idx="0">
                  <c:v>6.8149999999999942</c:v>
                </c:pt>
                <c:pt idx="1">
                  <c:v>5.4639999999999986</c:v>
                </c:pt>
              </c:numCache>
            </c:numRef>
          </c:val>
        </c:ser>
        <c:ser>
          <c:idx val="1"/>
          <c:order val="1"/>
          <c:tx>
            <c:strRef>
              <c:f>Sheet1!$A$4</c:f>
              <c:strCache>
                <c:ptCount val="1"/>
                <c:pt idx="0">
                  <c:v>G/-</c:v>
                </c:pt>
              </c:strCache>
            </c:strRef>
          </c:tx>
          <c:invertIfNegative val="0"/>
          <c:errBars>
            <c:errBarType val="both"/>
            <c:errValType val="stdErr"/>
            <c:noEndCap val="0"/>
          </c:errBars>
          <c:cat>
            <c:strRef>
              <c:f>Sheet1!$B$2:$C$2</c:f>
              <c:strCache>
                <c:ptCount val="2"/>
                <c:pt idx="0">
                  <c:v>Male</c:v>
                </c:pt>
                <c:pt idx="1">
                  <c:v>Female </c:v>
                </c:pt>
              </c:strCache>
            </c:strRef>
          </c:cat>
          <c:val>
            <c:numRef>
              <c:f>Sheet1!$B$4:$C$4</c:f>
              <c:numCache>
                <c:formatCode>General</c:formatCode>
                <c:ptCount val="2"/>
                <c:pt idx="0">
                  <c:v>6.1369999999999996</c:v>
                </c:pt>
                <c:pt idx="1">
                  <c:v>5.5709999999999997</c:v>
                </c:pt>
              </c:numCache>
            </c:numRef>
          </c:val>
        </c:ser>
        <c:dLbls>
          <c:showLegendKey val="0"/>
          <c:showVal val="0"/>
          <c:showCatName val="0"/>
          <c:showSerName val="0"/>
          <c:showPercent val="0"/>
          <c:showBubbleSize val="0"/>
        </c:dLbls>
        <c:gapWidth val="150"/>
        <c:axId val="-2070885984"/>
        <c:axId val="-2070879456"/>
      </c:barChart>
      <c:catAx>
        <c:axId val="-2070885984"/>
        <c:scaling>
          <c:orientation val="minMax"/>
        </c:scaling>
        <c:delete val="0"/>
        <c:axPos val="b"/>
        <c:numFmt formatCode="General" sourceLinked="0"/>
        <c:majorTickMark val="out"/>
        <c:minorTickMark val="none"/>
        <c:tickLblPos val="nextTo"/>
        <c:txPr>
          <a:bodyPr/>
          <a:lstStyle/>
          <a:p>
            <a:pPr>
              <a:defRPr sz="2400">
                <a:latin typeface="+mj-lt"/>
              </a:defRPr>
            </a:pPr>
            <a:endParaRPr lang="en-US"/>
          </a:p>
        </c:txPr>
        <c:crossAx val="-2070879456"/>
        <c:crosses val="autoZero"/>
        <c:auto val="1"/>
        <c:lblAlgn val="ctr"/>
        <c:lblOffset val="100"/>
        <c:noMultiLvlLbl val="0"/>
      </c:catAx>
      <c:valAx>
        <c:axId val="-2070879456"/>
        <c:scaling>
          <c:orientation val="minMax"/>
        </c:scaling>
        <c:delete val="0"/>
        <c:axPos val="l"/>
        <c:majorGridlines/>
        <c:title>
          <c:tx>
            <c:rich>
              <a:bodyPr rot="-5400000" vert="horz"/>
              <a:lstStyle/>
              <a:p>
                <a:pPr>
                  <a:defRPr sz="2400" b="1">
                    <a:latin typeface="+mj-lt"/>
                  </a:defRPr>
                </a:pPr>
                <a:r>
                  <a:rPr lang="en-US" sz="2400" b="1" dirty="0">
                    <a:latin typeface="+mj-lt"/>
                  </a:rPr>
                  <a:t>Maximum Drinks</a:t>
                </a:r>
                <a:r>
                  <a:rPr lang="en-US" sz="2400" b="1" baseline="0" dirty="0">
                    <a:latin typeface="+mj-lt"/>
                  </a:rPr>
                  <a:t> Consumed in 24 Hours</a:t>
                </a:r>
                <a:endParaRPr lang="en-US" sz="2400" b="1" dirty="0">
                  <a:latin typeface="+mj-lt"/>
                </a:endParaRPr>
              </a:p>
            </c:rich>
          </c:tx>
          <c:layout/>
          <c:overlay val="0"/>
        </c:title>
        <c:numFmt formatCode="General" sourceLinked="1"/>
        <c:majorTickMark val="out"/>
        <c:minorTickMark val="none"/>
        <c:tickLblPos val="nextTo"/>
        <c:txPr>
          <a:bodyPr/>
          <a:lstStyle/>
          <a:p>
            <a:pPr>
              <a:defRPr sz="2400"/>
            </a:pPr>
            <a:endParaRPr lang="en-US"/>
          </a:p>
        </c:txPr>
        <c:crossAx val="-2070885984"/>
        <c:crosses val="autoZero"/>
        <c:crossBetween val="between"/>
      </c:valAx>
    </c:plotArea>
    <c:legend>
      <c:legendPos val="r"/>
      <c:layout/>
      <c:overlay val="0"/>
      <c:txPr>
        <a:bodyPr/>
        <a:lstStyle/>
        <a:p>
          <a:pPr>
            <a:defRPr sz="2000"/>
          </a:pPr>
          <a:endParaRPr lang="en-US"/>
        </a:p>
      </c:txPr>
    </c:legend>
    <c:plotVisOnly val="1"/>
    <c:dispBlanksAs val="gap"/>
    <c:showDLblsOverMax val="0"/>
  </c:chart>
  <c:externalData r:id="rId1">
    <c:autoUpdate val="0"/>
  </c:externalData>
</c:chartSpace>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4FE619E-194C-450C-9F99-1EC837CA8135}" type="datetimeFigureOut">
              <a:rPr lang="en-US" smtClean="0"/>
              <a:t>5/19/2016</a:t>
            </a:fld>
            <a:endParaRPr lang="en-US"/>
          </a:p>
        </p:txBody>
      </p:sp>
      <p:sp>
        <p:nvSpPr>
          <p:cNvPr id="4" name="Slide Image Placeholder 3"/>
          <p:cNvSpPr>
            <a:spLocks noGrp="1" noRot="1" noChangeAspect="1"/>
          </p:cNvSpPr>
          <p:nvPr>
            <p:ph type="sldImg" idx="2"/>
          </p:nvPr>
        </p:nvSpPr>
        <p:spPr>
          <a:xfrm>
            <a:off x="1489075" y="1143000"/>
            <a:ext cx="387985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F0FD2AD-7FAB-4704-ABCE-262BDB9AADFF}" type="slidenum">
              <a:rPr lang="en-US" smtClean="0"/>
              <a:t>‹#›</a:t>
            </a:fld>
            <a:endParaRPr lang="en-US"/>
          </a:p>
        </p:txBody>
      </p:sp>
    </p:spTree>
    <p:extLst>
      <p:ext uri="{BB962C8B-B14F-4D97-AF65-F5344CB8AC3E}">
        <p14:creationId xmlns:p14="http://schemas.microsoft.com/office/powerpoint/2010/main" val="397530928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F0FD2AD-7FAB-4704-ABCE-262BDB9AADFF}" type="slidenum">
              <a:rPr lang="en-US" smtClean="0"/>
              <a:t>1</a:t>
            </a:fld>
            <a:endParaRPr lang="en-US"/>
          </a:p>
        </p:txBody>
      </p:sp>
    </p:spTree>
    <p:extLst>
      <p:ext uri="{BB962C8B-B14F-4D97-AF65-F5344CB8AC3E}">
        <p14:creationId xmlns:p14="http://schemas.microsoft.com/office/powerpoint/2010/main" val="231105331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017520" y="9941992"/>
            <a:ext cx="34198560" cy="6860116"/>
          </a:xfrm>
        </p:spPr>
        <p:txBody>
          <a:bodyPr/>
          <a:lstStyle/>
          <a:p>
            <a:r>
              <a:rPr lang="en-US" smtClean="0"/>
              <a:t>Click to edit Master title style</a:t>
            </a:r>
            <a:endParaRPr lang="en-US"/>
          </a:p>
        </p:txBody>
      </p:sp>
      <p:sp>
        <p:nvSpPr>
          <p:cNvPr id="3" name="Subtitle 2"/>
          <p:cNvSpPr>
            <a:spLocks noGrp="1"/>
          </p:cNvSpPr>
          <p:nvPr>
            <p:ph type="subTitle" idx="1"/>
          </p:nvPr>
        </p:nvSpPr>
        <p:spPr>
          <a:xfrm>
            <a:off x="6035040" y="18135600"/>
            <a:ext cx="28163520" cy="8178800"/>
          </a:xfrm>
        </p:spPr>
        <p:txBody>
          <a:bodyPr/>
          <a:lstStyle>
            <a:lvl1pPr marL="0" indent="0" algn="ctr">
              <a:buNone/>
              <a:defRPr>
                <a:solidFill>
                  <a:schemeClr val="tx1">
                    <a:tint val="75000"/>
                  </a:schemeClr>
                </a:solidFill>
              </a:defRPr>
            </a:lvl1pPr>
            <a:lvl2pPr marL="333362" indent="0" algn="ctr">
              <a:buNone/>
              <a:defRPr>
                <a:solidFill>
                  <a:schemeClr val="tx1">
                    <a:tint val="75000"/>
                  </a:schemeClr>
                </a:solidFill>
              </a:defRPr>
            </a:lvl2pPr>
            <a:lvl3pPr marL="666723" indent="0" algn="ctr">
              <a:buNone/>
              <a:defRPr>
                <a:solidFill>
                  <a:schemeClr val="tx1">
                    <a:tint val="75000"/>
                  </a:schemeClr>
                </a:solidFill>
              </a:defRPr>
            </a:lvl3pPr>
            <a:lvl4pPr marL="1000085" indent="0" algn="ctr">
              <a:buNone/>
              <a:defRPr>
                <a:solidFill>
                  <a:schemeClr val="tx1">
                    <a:tint val="75000"/>
                  </a:schemeClr>
                </a:solidFill>
              </a:defRPr>
            </a:lvl4pPr>
            <a:lvl5pPr marL="1333447" indent="0" algn="ctr">
              <a:buNone/>
              <a:defRPr>
                <a:solidFill>
                  <a:schemeClr val="tx1">
                    <a:tint val="75000"/>
                  </a:schemeClr>
                </a:solidFill>
              </a:defRPr>
            </a:lvl5pPr>
            <a:lvl6pPr marL="1666808" indent="0" algn="ctr">
              <a:buNone/>
              <a:defRPr>
                <a:solidFill>
                  <a:schemeClr val="tx1">
                    <a:tint val="75000"/>
                  </a:schemeClr>
                </a:solidFill>
              </a:defRPr>
            </a:lvl6pPr>
            <a:lvl7pPr marL="2000170" indent="0" algn="ctr">
              <a:buNone/>
              <a:defRPr>
                <a:solidFill>
                  <a:schemeClr val="tx1">
                    <a:tint val="75000"/>
                  </a:schemeClr>
                </a:solidFill>
              </a:defRPr>
            </a:lvl7pPr>
            <a:lvl8pPr marL="2333532" indent="0" algn="ctr">
              <a:buNone/>
              <a:defRPr>
                <a:solidFill>
                  <a:schemeClr val="tx1">
                    <a:tint val="75000"/>
                  </a:schemeClr>
                </a:solidFill>
              </a:defRPr>
            </a:lvl8pPr>
            <a:lvl9pPr marL="2666893"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A93D6392-99D7-4D77-8C85-82A6852BD908}" type="datetimeFigureOut">
              <a:rPr lang="en-US" smtClean="0"/>
              <a:pPr/>
              <a:t>5/19/2016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AF9A455-1187-4759-B362-59C073015FDE}"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93D6392-99D7-4D77-8C85-82A6852BD908}" type="datetimeFigureOut">
              <a:rPr lang="en-US" smtClean="0"/>
              <a:pPr/>
              <a:t>5/19/2016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AF9A455-1187-4759-B362-59C073015FDE}"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19597172" y="1281653"/>
            <a:ext cx="37111307" cy="27307116"/>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249289" y="1281653"/>
            <a:ext cx="110677323" cy="27307116"/>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93D6392-99D7-4D77-8C85-82A6852BD908}" type="datetimeFigureOut">
              <a:rPr lang="en-US" smtClean="0"/>
              <a:pPr/>
              <a:t>5/19/2016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AF9A455-1187-4759-B362-59C073015FDE}"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93D6392-99D7-4D77-8C85-82A6852BD908}" type="datetimeFigureOut">
              <a:rPr lang="en-US" smtClean="0"/>
              <a:pPr/>
              <a:t>5/19/2016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AF9A455-1187-4759-B362-59C073015FDE}"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3178177" y="20565542"/>
            <a:ext cx="34198560" cy="6356350"/>
          </a:xfrm>
        </p:spPr>
        <p:txBody>
          <a:bodyPr anchor="t"/>
          <a:lstStyle>
            <a:lvl1pPr algn="l">
              <a:defRPr sz="2900" b="1" cap="all"/>
            </a:lvl1pPr>
          </a:lstStyle>
          <a:p>
            <a:r>
              <a:rPr lang="en-US" smtClean="0"/>
              <a:t>Click to edit Master title style</a:t>
            </a:r>
            <a:endParaRPr lang="en-US"/>
          </a:p>
        </p:txBody>
      </p:sp>
      <p:sp>
        <p:nvSpPr>
          <p:cNvPr id="3" name="Text Placeholder 2"/>
          <p:cNvSpPr>
            <a:spLocks noGrp="1"/>
          </p:cNvSpPr>
          <p:nvPr>
            <p:ph type="body" idx="1"/>
          </p:nvPr>
        </p:nvSpPr>
        <p:spPr>
          <a:xfrm>
            <a:off x="3178177" y="13564663"/>
            <a:ext cx="34198560" cy="7000873"/>
          </a:xfrm>
        </p:spPr>
        <p:txBody>
          <a:bodyPr anchor="b"/>
          <a:lstStyle>
            <a:lvl1pPr marL="0" indent="0">
              <a:buNone/>
              <a:defRPr sz="1500">
                <a:solidFill>
                  <a:schemeClr val="tx1">
                    <a:tint val="75000"/>
                  </a:schemeClr>
                </a:solidFill>
              </a:defRPr>
            </a:lvl1pPr>
            <a:lvl2pPr marL="333362" indent="0">
              <a:buNone/>
              <a:defRPr sz="1300">
                <a:solidFill>
                  <a:schemeClr val="tx1">
                    <a:tint val="75000"/>
                  </a:schemeClr>
                </a:solidFill>
              </a:defRPr>
            </a:lvl2pPr>
            <a:lvl3pPr marL="666723" indent="0">
              <a:buNone/>
              <a:defRPr sz="1200">
                <a:solidFill>
                  <a:schemeClr val="tx1">
                    <a:tint val="75000"/>
                  </a:schemeClr>
                </a:solidFill>
              </a:defRPr>
            </a:lvl3pPr>
            <a:lvl4pPr marL="1000085" indent="0">
              <a:buNone/>
              <a:defRPr sz="1000">
                <a:solidFill>
                  <a:schemeClr val="tx1">
                    <a:tint val="75000"/>
                  </a:schemeClr>
                </a:solidFill>
              </a:defRPr>
            </a:lvl4pPr>
            <a:lvl5pPr marL="1333447" indent="0">
              <a:buNone/>
              <a:defRPr sz="1000">
                <a:solidFill>
                  <a:schemeClr val="tx1">
                    <a:tint val="75000"/>
                  </a:schemeClr>
                </a:solidFill>
              </a:defRPr>
            </a:lvl5pPr>
            <a:lvl6pPr marL="1666808" indent="0">
              <a:buNone/>
              <a:defRPr sz="1000">
                <a:solidFill>
                  <a:schemeClr val="tx1">
                    <a:tint val="75000"/>
                  </a:schemeClr>
                </a:solidFill>
              </a:defRPr>
            </a:lvl6pPr>
            <a:lvl7pPr marL="2000170" indent="0">
              <a:buNone/>
              <a:defRPr sz="1000">
                <a:solidFill>
                  <a:schemeClr val="tx1">
                    <a:tint val="75000"/>
                  </a:schemeClr>
                </a:solidFill>
              </a:defRPr>
            </a:lvl7pPr>
            <a:lvl8pPr marL="2333532" indent="0">
              <a:buNone/>
              <a:defRPr sz="1000">
                <a:solidFill>
                  <a:schemeClr val="tx1">
                    <a:tint val="75000"/>
                  </a:schemeClr>
                </a:solidFill>
              </a:defRPr>
            </a:lvl8pPr>
            <a:lvl9pPr marL="2666893" indent="0">
              <a:buNone/>
              <a:defRPr sz="10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93D6392-99D7-4D77-8C85-82A6852BD908}" type="datetimeFigureOut">
              <a:rPr lang="en-US" smtClean="0"/>
              <a:pPr/>
              <a:t>5/19/2016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AF9A455-1187-4759-B362-59C073015FDE}"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249288" y="7467608"/>
            <a:ext cx="73894313" cy="21121161"/>
          </a:xfrm>
        </p:spPr>
        <p:txBody>
          <a:bodyPr/>
          <a:lstStyle>
            <a:lvl1pPr>
              <a:defRPr sz="2100"/>
            </a:lvl1pPr>
            <a:lvl2pPr>
              <a:defRPr sz="1700"/>
            </a:lvl2pPr>
            <a:lvl3pPr>
              <a:defRPr sz="1500"/>
            </a:lvl3pPr>
            <a:lvl4pPr>
              <a:defRPr sz="1300"/>
            </a:lvl4pPr>
            <a:lvl5pPr>
              <a:defRPr sz="1300"/>
            </a:lvl5pPr>
            <a:lvl6pPr>
              <a:defRPr sz="1300"/>
            </a:lvl6pPr>
            <a:lvl7pPr>
              <a:defRPr sz="1300"/>
            </a:lvl7pPr>
            <a:lvl8pPr>
              <a:defRPr sz="1300"/>
            </a:lvl8pPr>
            <a:lvl9pPr>
              <a:defRPr sz="13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82814162" y="7467608"/>
            <a:ext cx="73894317" cy="21121161"/>
          </a:xfrm>
        </p:spPr>
        <p:txBody>
          <a:bodyPr/>
          <a:lstStyle>
            <a:lvl1pPr>
              <a:defRPr sz="2100"/>
            </a:lvl1pPr>
            <a:lvl2pPr>
              <a:defRPr sz="1700"/>
            </a:lvl2pPr>
            <a:lvl3pPr>
              <a:defRPr sz="1500"/>
            </a:lvl3pPr>
            <a:lvl4pPr>
              <a:defRPr sz="1300"/>
            </a:lvl4pPr>
            <a:lvl5pPr>
              <a:defRPr sz="1300"/>
            </a:lvl5pPr>
            <a:lvl6pPr>
              <a:defRPr sz="1300"/>
            </a:lvl6pPr>
            <a:lvl7pPr>
              <a:defRPr sz="1300"/>
            </a:lvl7pPr>
            <a:lvl8pPr>
              <a:defRPr sz="1300"/>
            </a:lvl8pPr>
            <a:lvl9pPr>
              <a:defRPr sz="13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A93D6392-99D7-4D77-8C85-82A6852BD908}" type="datetimeFigureOut">
              <a:rPr lang="en-US" smtClean="0"/>
              <a:pPr/>
              <a:t>5/19/2016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AF9A455-1187-4759-B362-59C073015FDE}"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011680" y="1281644"/>
            <a:ext cx="36210240" cy="5334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2011682" y="7163861"/>
            <a:ext cx="17776827" cy="2985556"/>
          </a:xfrm>
        </p:spPr>
        <p:txBody>
          <a:bodyPr anchor="b"/>
          <a:lstStyle>
            <a:lvl1pPr marL="0" indent="0">
              <a:buNone/>
              <a:defRPr sz="1700" b="1"/>
            </a:lvl1pPr>
            <a:lvl2pPr marL="333362" indent="0">
              <a:buNone/>
              <a:defRPr sz="1500" b="1"/>
            </a:lvl2pPr>
            <a:lvl3pPr marL="666723" indent="0">
              <a:buNone/>
              <a:defRPr sz="1300" b="1"/>
            </a:lvl3pPr>
            <a:lvl4pPr marL="1000085" indent="0">
              <a:buNone/>
              <a:defRPr sz="1200" b="1"/>
            </a:lvl4pPr>
            <a:lvl5pPr marL="1333447" indent="0">
              <a:buNone/>
              <a:defRPr sz="1200" b="1"/>
            </a:lvl5pPr>
            <a:lvl6pPr marL="1666808" indent="0">
              <a:buNone/>
              <a:defRPr sz="1200" b="1"/>
            </a:lvl6pPr>
            <a:lvl7pPr marL="2000170" indent="0">
              <a:buNone/>
              <a:defRPr sz="1200" b="1"/>
            </a:lvl7pPr>
            <a:lvl8pPr marL="2333532" indent="0">
              <a:buNone/>
              <a:defRPr sz="1200" b="1"/>
            </a:lvl8pPr>
            <a:lvl9pPr marL="2666893" indent="0">
              <a:buNone/>
              <a:defRPr sz="1200" b="1"/>
            </a:lvl9pPr>
          </a:lstStyle>
          <a:p>
            <a:pPr lvl="0"/>
            <a:r>
              <a:rPr lang="en-US" smtClean="0"/>
              <a:t>Click to edit Master text styles</a:t>
            </a:r>
          </a:p>
        </p:txBody>
      </p:sp>
      <p:sp>
        <p:nvSpPr>
          <p:cNvPr id="4" name="Content Placeholder 3"/>
          <p:cNvSpPr>
            <a:spLocks noGrp="1"/>
          </p:cNvSpPr>
          <p:nvPr>
            <p:ph sz="half" idx="2"/>
          </p:nvPr>
        </p:nvSpPr>
        <p:spPr>
          <a:xfrm>
            <a:off x="2011682" y="10149417"/>
            <a:ext cx="17776827" cy="18439344"/>
          </a:xfrm>
        </p:spPr>
        <p:txBody>
          <a:bodyPr/>
          <a:lstStyle>
            <a:lvl1pPr>
              <a:defRPr sz="1700"/>
            </a:lvl1pPr>
            <a:lvl2pPr>
              <a:defRPr sz="1500"/>
            </a:lvl2pPr>
            <a:lvl3pPr>
              <a:defRPr sz="13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20438113" y="7163861"/>
            <a:ext cx="17783810" cy="2985556"/>
          </a:xfrm>
        </p:spPr>
        <p:txBody>
          <a:bodyPr anchor="b"/>
          <a:lstStyle>
            <a:lvl1pPr marL="0" indent="0">
              <a:buNone/>
              <a:defRPr sz="1700" b="1"/>
            </a:lvl1pPr>
            <a:lvl2pPr marL="333362" indent="0">
              <a:buNone/>
              <a:defRPr sz="1500" b="1"/>
            </a:lvl2pPr>
            <a:lvl3pPr marL="666723" indent="0">
              <a:buNone/>
              <a:defRPr sz="1300" b="1"/>
            </a:lvl3pPr>
            <a:lvl4pPr marL="1000085" indent="0">
              <a:buNone/>
              <a:defRPr sz="1200" b="1"/>
            </a:lvl4pPr>
            <a:lvl5pPr marL="1333447" indent="0">
              <a:buNone/>
              <a:defRPr sz="1200" b="1"/>
            </a:lvl5pPr>
            <a:lvl6pPr marL="1666808" indent="0">
              <a:buNone/>
              <a:defRPr sz="1200" b="1"/>
            </a:lvl6pPr>
            <a:lvl7pPr marL="2000170" indent="0">
              <a:buNone/>
              <a:defRPr sz="1200" b="1"/>
            </a:lvl7pPr>
            <a:lvl8pPr marL="2333532" indent="0">
              <a:buNone/>
              <a:defRPr sz="1200" b="1"/>
            </a:lvl8pPr>
            <a:lvl9pPr marL="2666893" indent="0">
              <a:buNone/>
              <a:defRPr sz="1200" b="1"/>
            </a:lvl9pPr>
          </a:lstStyle>
          <a:p>
            <a:pPr lvl="0"/>
            <a:r>
              <a:rPr lang="en-US" smtClean="0"/>
              <a:t>Click to edit Master text styles</a:t>
            </a:r>
          </a:p>
        </p:txBody>
      </p:sp>
      <p:sp>
        <p:nvSpPr>
          <p:cNvPr id="6" name="Content Placeholder 5"/>
          <p:cNvSpPr>
            <a:spLocks noGrp="1"/>
          </p:cNvSpPr>
          <p:nvPr>
            <p:ph sz="quarter" idx="4"/>
          </p:nvPr>
        </p:nvSpPr>
        <p:spPr>
          <a:xfrm>
            <a:off x="20438113" y="10149417"/>
            <a:ext cx="17783810" cy="18439344"/>
          </a:xfrm>
        </p:spPr>
        <p:txBody>
          <a:bodyPr/>
          <a:lstStyle>
            <a:lvl1pPr>
              <a:defRPr sz="1700"/>
            </a:lvl1pPr>
            <a:lvl2pPr>
              <a:defRPr sz="1500"/>
            </a:lvl2pPr>
            <a:lvl3pPr>
              <a:defRPr sz="13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A93D6392-99D7-4D77-8C85-82A6852BD908}" type="datetimeFigureOut">
              <a:rPr lang="en-US" smtClean="0"/>
              <a:pPr/>
              <a:t>5/19/2016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AF9A455-1187-4759-B362-59C073015FDE}"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A93D6392-99D7-4D77-8C85-82A6852BD908}" type="datetimeFigureOut">
              <a:rPr lang="en-US" smtClean="0"/>
              <a:pPr/>
              <a:t>5/19/2016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AF9A455-1187-4759-B362-59C073015FDE}"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93D6392-99D7-4D77-8C85-82A6852BD908}" type="datetimeFigureOut">
              <a:rPr lang="en-US" smtClean="0"/>
              <a:pPr/>
              <a:t>5/19/2016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AF9A455-1187-4759-B362-59C073015FDE}"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011685" y="1274235"/>
            <a:ext cx="13236577" cy="5422900"/>
          </a:xfrm>
        </p:spPr>
        <p:txBody>
          <a:bodyPr anchor="b"/>
          <a:lstStyle>
            <a:lvl1pPr algn="l">
              <a:defRPr sz="1500" b="1"/>
            </a:lvl1pPr>
          </a:lstStyle>
          <a:p>
            <a:r>
              <a:rPr lang="en-US" smtClean="0"/>
              <a:t>Click to edit Master title style</a:t>
            </a:r>
            <a:endParaRPr lang="en-US"/>
          </a:p>
        </p:txBody>
      </p:sp>
      <p:sp>
        <p:nvSpPr>
          <p:cNvPr id="3" name="Content Placeholder 2"/>
          <p:cNvSpPr>
            <a:spLocks noGrp="1"/>
          </p:cNvSpPr>
          <p:nvPr>
            <p:ph idx="1"/>
          </p:nvPr>
        </p:nvSpPr>
        <p:spPr>
          <a:xfrm>
            <a:off x="15730221" y="1274241"/>
            <a:ext cx="22491700" cy="27314529"/>
          </a:xfrm>
        </p:spPr>
        <p:txBody>
          <a:bodyPr/>
          <a:lstStyle>
            <a:lvl1pPr>
              <a:defRPr sz="2300"/>
            </a:lvl1pPr>
            <a:lvl2pPr>
              <a:defRPr sz="2100"/>
            </a:lvl2pPr>
            <a:lvl3pPr>
              <a:defRPr sz="1700"/>
            </a:lvl3pPr>
            <a:lvl4pPr>
              <a:defRPr sz="1500"/>
            </a:lvl4pPr>
            <a:lvl5pPr>
              <a:defRPr sz="1500"/>
            </a:lvl5pPr>
            <a:lvl6pPr>
              <a:defRPr sz="1500"/>
            </a:lvl6pPr>
            <a:lvl7pPr>
              <a:defRPr sz="1500"/>
            </a:lvl7pPr>
            <a:lvl8pPr>
              <a:defRPr sz="1500"/>
            </a:lvl8pPr>
            <a:lvl9pPr>
              <a:defRPr sz="15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2011685" y="6697141"/>
            <a:ext cx="13236577" cy="21891629"/>
          </a:xfrm>
        </p:spPr>
        <p:txBody>
          <a:bodyPr/>
          <a:lstStyle>
            <a:lvl1pPr marL="0" indent="0">
              <a:buNone/>
              <a:defRPr sz="1000"/>
            </a:lvl1pPr>
            <a:lvl2pPr marL="333362" indent="0">
              <a:buNone/>
              <a:defRPr sz="900"/>
            </a:lvl2pPr>
            <a:lvl3pPr marL="666723" indent="0">
              <a:buNone/>
              <a:defRPr sz="700"/>
            </a:lvl3pPr>
            <a:lvl4pPr marL="1000085" indent="0">
              <a:buNone/>
              <a:defRPr sz="700"/>
            </a:lvl4pPr>
            <a:lvl5pPr marL="1333447" indent="0">
              <a:buNone/>
              <a:defRPr sz="700"/>
            </a:lvl5pPr>
            <a:lvl6pPr marL="1666808" indent="0">
              <a:buNone/>
              <a:defRPr sz="700"/>
            </a:lvl6pPr>
            <a:lvl7pPr marL="2000170" indent="0">
              <a:buNone/>
              <a:defRPr sz="700"/>
            </a:lvl7pPr>
            <a:lvl8pPr marL="2333532" indent="0">
              <a:buNone/>
              <a:defRPr sz="700"/>
            </a:lvl8pPr>
            <a:lvl9pPr marL="2666893" indent="0">
              <a:buNone/>
              <a:defRPr sz="7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93D6392-99D7-4D77-8C85-82A6852BD908}" type="datetimeFigureOut">
              <a:rPr lang="en-US" smtClean="0"/>
              <a:pPr/>
              <a:t>5/19/2016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AF9A455-1187-4759-B362-59C073015FDE}"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886067" y="22402800"/>
            <a:ext cx="24140160" cy="2644779"/>
          </a:xfrm>
        </p:spPr>
        <p:txBody>
          <a:bodyPr anchor="b"/>
          <a:lstStyle>
            <a:lvl1pPr algn="l">
              <a:defRPr sz="1500" b="1"/>
            </a:lvl1pPr>
          </a:lstStyle>
          <a:p>
            <a:r>
              <a:rPr lang="en-US" smtClean="0"/>
              <a:t>Click to edit Master title style</a:t>
            </a:r>
            <a:endParaRPr lang="en-US"/>
          </a:p>
        </p:txBody>
      </p:sp>
      <p:sp>
        <p:nvSpPr>
          <p:cNvPr id="3" name="Picture Placeholder 2"/>
          <p:cNvSpPr>
            <a:spLocks noGrp="1"/>
          </p:cNvSpPr>
          <p:nvPr>
            <p:ph type="pic" idx="1"/>
          </p:nvPr>
        </p:nvSpPr>
        <p:spPr>
          <a:xfrm>
            <a:off x="7886067" y="2859616"/>
            <a:ext cx="24140160" cy="19202400"/>
          </a:xfrm>
        </p:spPr>
        <p:txBody>
          <a:bodyPr/>
          <a:lstStyle>
            <a:lvl1pPr marL="0" indent="0">
              <a:buNone/>
              <a:defRPr sz="2300"/>
            </a:lvl1pPr>
            <a:lvl2pPr marL="333362" indent="0">
              <a:buNone/>
              <a:defRPr sz="2100"/>
            </a:lvl2pPr>
            <a:lvl3pPr marL="666723" indent="0">
              <a:buNone/>
              <a:defRPr sz="1700"/>
            </a:lvl3pPr>
            <a:lvl4pPr marL="1000085" indent="0">
              <a:buNone/>
              <a:defRPr sz="1500"/>
            </a:lvl4pPr>
            <a:lvl5pPr marL="1333447" indent="0">
              <a:buNone/>
              <a:defRPr sz="1500"/>
            </a:lvl5pPr>
            <a:lvl6pPr marL="1666808" indent="0">
              <a:buNone/>
              <a:defRPr sz="1500"/>
            </a:lvl6pPr>
            <a:lvl7pPr marL="2000170" indent="0">
              <a:buNone/>
              <a:defRPr sz="1500"/>
            </a:lvl7pPr>
            <a:lvl8pPr marL="2333532" indent="0">
              <a:buNone/>
              <a:defRPr sz="1500"/>
            </a:lvl8pPr>
            <a:lvl9pPr marL="2666893" indent="0">
              <a:buNone/>
              <a:defRPr sz="1500"/>
            </a:lvl9pPr>
          </a:lstStyle>
          <a:p>
            <a:endParaRPr lang="en-US"/>
          </a:p>
        </p:txBody>
      </p:sp>
      <p:sp>
        <p:nvSpPr>
          <p:cNvPr id="4" name="Text Placeholder 3"/>
          <p:cNvSpPr>
            <a:spLocks noGrp="1"/>
          </p:cNvSpPr>
          <p:nvPr>
            <p:ph type="body" sz="half" idx="2"/>
          </p:nvPr>
        </p:nvSpPr>
        <p:spPr>
          <a:xfrm>
            <a:off x="7886067" y="25047578"/>
            <a:ext cx="24140160" cy="3756023"/>
          </a:xfrm>
        </p:spPr>
        <p:txBody>
          <a:bodyPr/>
          <a:lstStyle>
            <a:lvl1pPr marL="0" indent="0">
              <a:buNone/>
              <a:defRPr sz="1000"/>
            </a:lvl1pPr>
            <a:lvl2pPr marL="333362" indent="0">
              <a:buNone/>
              <a:defRPr sz="900"/>
            </a:lvl2pPr>
            <a:lvl3pPr marL="666723" indent="0">
              <a:buNone/>
              <a:defRPr sz="700"/>
            </a:lvl3pPr>
            <a:lvl4pPr marL="1000085" indent="0">
              <a:buNone/>
              <a:defRPr sz="700"/>
            </a:lvl4pPr>
            <a:lvl5pPr marL="1333447" indent="0">
              <a:buNone/>
              <a:defRPr sz="700"/>
            </a:lvl5pPr>
            <a:lvl6pPr marL="1666808" indent="0">
              <a:buNone/>
              <a:defRPr sz="700"/>
            </a:lvl6pPr>
            <a:lvl7pPr marL="2000170" indent="0">
              <a:buNone/>
              <a:defRPr sz="700"/>
            </a:lvl7pPr>
            <a:lvl8pPr marL="2333532" indent="0">
              <a:buNone/>
              <a:defRPr sz="700"/>
            </a:lvl8pPr>
            <a:lvl9pPr marL="2666893" indent="0">
              <a:buNone/>
              <a:defRPr sz="7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93D6392-99D7-4D77-8C85-82A6852BD908}" type="datetimeFigureOut">
              <a:rPr lang="en-US" smtClean="0"/>
              <a:pPr/>
              <a:t>5/19/2016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AF9A455-1187-4759-B362-59C073015FDE}"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011680" y="1281644"/>
            <a:ext cx="36210240" cy="5334000"/>
          </a:xfrm>
          <a:prstGeom prst="rect">
            <a:avLst/>
          </a:prstGeom>
        </p:spPr>
        <p:txBody>
          <a:bodyPr vert="horz" lIns="66672" tIns="33336" rIns="66672" bIns="33336"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2011680" y="7467608"/>
            <a:ext cx="36210240" cy="21121161"/>
          </a:xfrm>
          <a:prstGeom prst="rect">
            <a:avLst/>
          </a:prstGeom>
        </p:spPr>
        <p:txBody>
          <a:bodyPr vert="horz" lIns="66672" tIns="33336" rIns="66672" bIns="33336"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2011680" y="29662975"/>
            <a:ext cx="9387840" cy="1703916"/>
          </a:xfrm>
          <a:prstGeom prst="rect">
            <a:avLst/>
          </a:prstGeom>
        </p:spPr>
        <p:txBody>
          <a:bodyPr vert="horz" lIns="66672" tIns="33336" rIns="66672" bIns="33336" rtlCol="0" anchor="ctr"/>
          <a:lstStyle>
            <a:lvl1pPr algn="l">
              <a:defRPr sz="900">
                <a:solidFill>
                  <a:schemeClr val="tx1">
                    <a:tint val="75000"/>
                  </a:schemeClr>
                </a:solidFill>
              </a:defRPr>
            </a:lvl1pPr>
          </a:lstStyle>
          <a:p>
            <a:fld id="{A93D6392-99D7-4D77-8C85-82A6852BD908}" type="datetimeFigureOut">
              <a:rPr lang="en-US" smtClean="0"/>
              <a:pPr/>
              <a:t>5/19/2016</a:t>
            </a:fld>
            <a:endParaRPr lang="en-US"/>
          </a:p>
        </p:txBody>
      </p:sp>
      <p:sp>
        <p:nvSpPr>
          <p:cNvPr id="5" name="Footer Placeholder 4"/>
          <p:cNvSpPr>
            <a:spLocks noGrp="1"/>
          </p:cNvSpPr>
          <p:nvPr>
            <p:ph type="ftr" sz="quarter" idx="3"/>
          </p:nvPr>
        </p:nvSpPr>
        <p:spPr>
          <a:xfrm>
            <a:off x="13746480" y="29662975"/>
            <a:ext cx="12740640" cy="1703916"/>
          </a:xfrm>
          <a:prstGeom prst="rect">
            <a:avLst/>
          </a:prstGeom>
        </p:spPr>
        <p:txBody>
          <a:bodyPr vert="horz" lIns="66672" tIns="33336" rIns="66672" bIns="33336" rtlCol="0" anchor="ctr"/>
          <a:lstStyle>
            <a:lvl1pPr algn="ctr">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28834080" y="29662975"/>
            <a:ext cx="9387840" cy="1703916"/>
          </a:xfrm>
          <a:prstGeom prst="rect">
            <a:avLst/>
          </a:prstGeom>
        </p:spPr>
        <p:txBody>
          <a:bodyPr vert="horz" lIns="66672" tIns="33336" rIns="66672" bIns="33336" rtlCol="0" anchor="ctr"/>
          <a:lstStyle>
            <a:lvl1pPr algn="r">
              <a:defRPr sz="900">
                <a:solidFill>
                  <a:schemeClr val="tx1">
                    <a:tint val="75000"/>
                  </a:schemeClr>
                </a:solidFill>
              </a:defRPr>
            </a:lvl1pPr>
          </a:lstStyle>
          <a:p>
            <a:fld id="{DAF9A455-1187-4759-B362-59C073015FDE}"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666723" rtl="0" eaLnBrk="1" latinLnBrk="0" hangingPunct="1">
        <a:spcBef>
          <a:spcPct val="0"/>
        </a:spcBef>
        <a:buNone/>
        <a:defRPr sz="3200" kern="1200">
          <a:solidFill>
            <a:schemeClr val="tx1"/>
          </a:solidFill>
          <a:latin typeface="+mj-lt"/>
          <a:ea typeface="+mj-ea"/>
          <a:cs typeface="+mj-cs"/>
        </a:defRPr>
      </a:lvl1pPr>
    </p:titleStyle>
    <p:bodyStyle>
      <a:lvl1pPr marL="250022" indent="-250022" algn="l" defTabSz="666723" rtl="0" eaLnBrk="1" latinLnBrk="0" hangingPunct="1">
        <a:spcBef>
          <a:spcPct val="20000"/>
        </a:spcBef>
        <a:buFont typeface="Arial" pitchFamily="34" charset="0"/>
        <a:buChar char="•"/>
        <a:defRPr sz="2300" kern="1200">
          <a:solidFill>
            <a:schemeClr val="tx1"/>
          </a:solidFill>
          <a:latin typeface="+mn-lt"/>
          <a:ea typeface="+mn-ea"/>
          <a:cs typeface="+mn-cs"/>
        </a:defRPr>
      </a:lvl1pPr>
      <a:lvl2pPr marL="541712" indent="-208351" algn="l" defTabSz="666723" rtl="0" eaLnBrk="1" latinLnBrk="0" hangingPunct="1">
        <a:spcBef>
          <a:spcPct val="20000"/>
        </a:spcBef>
        <a:buFont typeface="Arial" pitchFamily="34" charset="0"/>
        <a:buChar char="–"/>
        <a:defRPr sz="2100" kern="1200">
          <a:solidFill>
            <a:schemeClr val="tx1"/>
          </a:solidFill>
          <a:latin typeface="+mn-lt"/>
          <a:ea typeface="+mn-ea"/>
          <a:cs typeface="+mn-cs"/>
        </a:defRPr>
      </a:lvl2pPr>
      <a:lvl3pPr marL="833404" indent="-166681" algn="l" defTabSz="666723" rtl="0" eaLnBrk="1" latinLnBrk="0" hangingPunct="1">
        <a:spcBef>
          <a:spcPct val="20000"/>
        </a:spcBef>
        <a:buFont typeface="Arial" pitchFamily="34" charset="0"/>
        <a:buChar char="•"/>
        <a:defRPr sz="1700" kern="1200">
          <a:solidFill>
            <a:schemeClr val="tx1"/>
          </a:solidFill>
          <a:latin typeface="+mn-lt"/>
          <a:ea typeface="+mn-ea"/>
          <a:cs typeface="+mn-cs"/>
        </a:defRPr>
      </a:lvl3pPr>
      <a:lvl4pPr marL="1166766" indent="-166681" algn="l" defTabSz="666723" rtl="0" eaLnBrk="1" latinLnBrk="0" hangingPunct="1">
        <a:spcBef>
          <a:spcPct val="20000"/>
        </a:spcBef>
        <a:buFont typeface="Arial" pitchFamily="34" charset="0"/>
        <a:buChar char="–"/>
        <a:defRPr sz="1500" kern="1200">
          <a:solidFill>
            <a:schemeClr val="tx1"/>
          </a:solidFill>
          <a:latin typeface="+mn-lt"/>
          <a:ea typeface="+mn-ea"/>
          <a:cs typeface="+mn-cs"/>
        </a:defRPr>
      </a:lvl4pPr>
      <a:lvl5pPr marL="1500127" indent="-166681" algn="l" defTabSz="666723" rtl="0" eaLnBrk="1" latinLnBrk="0" hangingPunct="1">
        <a:spcBef>
          <a:spcPct val="20000"/>
        </a:spcBef>
        <a:buFont typeface="Arial" pitchFamily="34" charset="0"/>
        <a:buChar char="»"/>
        <a:defRPr sz="1500" kern="1200">
          <a:solidFill>
            <a:schemeClr val="tx1"/>
          </a:solidFill>
          <a:latin typeface="+mn-lt"/>
          <a:ea typeface="+mn-ea"/>
          <a:cs typeface="+mn-cs"/>
        </a:defRPr>
      </a:lvl5pPr>
      <a:lvl6pPr marL="1833489" indent="-166681" algn="l" defTabSz="666723" rtl="0" eaLnBrk="1" latinLnBrk="0" hangingPunct="1">
        <a:spcBef>
          <a:spcPct val="20000"/>
        </a:spcBef>
        <a:buFont typeface="Arial" pitchFamily="34" charset="0"/>
        <a:buChar char="•"/>
        <a:defRPr sz="1500" kern="1200">
          <a:solidFill>
            <a:schemeClr val="tx1"/>
          </a:solidFill>
          <a:latin typeface="+mn-lt"/>
          <a:ea typeface="+mn-ea"/>
          <a:cs typeface="+mn-cs"/>
        </a:defRPr>
      </a:lvl6pPr>
      <a:lvl7pPr marL="2166851" indent="-166681" algn="l" defTabSz="666723" rtl="0" eaLnBrk="1" latinLnBrk="0" hangingPunct="1">
        <a:spcBef>
          <a:spcPct val="20000"/>
        </a:spcBef>
        <a:buFont typeface="Arial" pitchFamily="34" charset="0"/>
        <a:buChar char="•"/>
        <a:defRPr sz="1500" kern="1200">
          <a:solidFill>
            <a:schemeClr val="tx1"/>
          </a:solidFill>
          <a:latin typeface="+mn-lt"/>
          <a:ea typeface="+mn-ea"/>
          <a:cs typeface="+mn-cs"/>
        </a:defRPr>
      </a:lvl7pPr>
      <a:lvl8pPr marL="2500212" indent="-166681" algn="l" defTabSz="666723" rtl="0" eaLnBrk="1" latinLnBrk="0" hangingPunct="1">
        <a:spcBef>
          <a:spcPct val="20000"/>
        </a:spcBef>
        <a:buFont typeface="Arial" pitchFamily="34" charset="0"/>
        <a:buChar char="•"/>
        <a:defRPr sz="1500" kern="1200">
          <a:solidFill>
            <a:schemeClr val="tx1"/>
          </a:solidFill>
          <a:latin typeface="+mn-lt"/>
          <a:ea typeface="+mn-ea"/>
          <a:cs typeface="+mn-cs"/>
        </a:defRPr>
      </a:lvl8pPr>
      <a:lvl9pPr marL="2833574" indent="-166681" algn="l" defTabSz="666723" rtl="0" eaLnBrk="1" latinLnBrk="0" hangingPunct="1">
        <a:spcBef>
          <a:spcPct val="20000"/>
        </a:spcBef>
        <a:buFont typeface="Arial" pitchFamily="34" charset="0"/>
        <a:buChar char="•"/>
        <a:defRPr sz="1500" kern="1200">
          <a:solidFill>
            <a:schemeClr val="tx1"/>
          </a:solidFill>
          <a:latin typeface="+mn-lt"/>
          <a:ea typeface="+mn-ea"/>
          <a:cs typeface="+mn-cs"/>
        </a:defRPr>
      </a:lvl9pPr>
    </p:bodyStyle>
    <p:otherStyle>
      <a:defPPr>
        <a:defRPr lang="en-US"/>
      </a:defPPr>
      <a:lvl1pPr marL="0" algn="l" defTabSz="666723" rtl="0" eaLnBrk="1" latinLnBrk="0" hangingPunct="1">
        <a:defRPr sz="1300" kern="1200">
          <a:solidFill>
            <a:schemeClr val="tx1"/>
          </a:solidFill>
          <a:latin typeface="+mn-lt"/>
          <a:ea typeface="+mn-ea"/>
          <a:cs typeface="+mn-cs"/>
        </a:defRPr>
      </a:lvl1pPr>
      <a:lvl2pPr marL="333362" algn="l" defTabSz="666723" rtl="0" eaLnBrk="1" latinLnBrk="0" hangingPunct="1">
        <a:defRPr sz="1300" kern="1200">
          <a:solidFill>
            <a:schemeClr val="tx1"/>
          </a:solidFill>
          <a:latin typeface="+mn-lt"/>
          <a:ea typeface="+mn-ea"/>
          <a:cs typeface="+mn-cs"/>
        </a:defRPr>
      </a:lvl2pPr>
      <a:lvl3pPr marL="666723" algn="l" defTabSz="666723" rtl="0" eaLnBrk="1" latinLnBrk="0" hangingPunct="1">
        <a:defRPr sz="1300" kern="1200">
          <a:solidFill>
            <a:schemeClr val="tx1"/>
          </a:solidFill>
          <a:latin typeface="+mn-lt"/>
          <a:ea typeface="+mn-ea"/>
          <a:cs typeface="+mn-cs"/>
        </a:defRPr>
      </a:lvl3pPr>
      <a:lvl4pPr marL="1000085" algn="l" defTabSz="666723" rtl="0" eaLnBrk="1" latinLnBrk="0" hangingPunct="1">
        <a:defRPr sz="1300" kern="1200">
          <a:solidFill>
            <a:schemeClr val="tx1"/>
          </a:solidFill>
          <a:latin typeface="+mn-lt"/>
          <a:ea typeface="+mn-ea"/>
          <a:cs typeface="+mn-cs"/>
        </a:defRPr>
      </a:lvl4pPr>
      <a:lvl5pPr marL="1333447" algn="l" defTabSz="666723" rtl="0" eaLnBrk="1" latinLnBrk="0" hangingPunct="1">
        <a:defRPr sz="1300" kern="1200">
          <a:solidFill>
            <a:schemeClr val="tx1"/>
          </a:solidFill>
          <a:latin typeface="+mn-lt"/>
          <a:ea typeface="+mn-ea"/>
          <a:cs typeface="+mn-cs"/>
        </a:defRPr>
      </a:lvl5pPr>
      <a:lvl6pPr marL="1666808" algn="l" defTabSz="666723" rtl="0" eaLnBrk="1" latinLnBrk="0" hangingPunct="1">
        <a:defRPr sz="1300" kern="1200">
          <a:solidFill>
            <a:schemeClr val="tx1"/>
          </a:solidFill>
          <a:latin typeface="+mn-lt"/>
          <a:ea typeface="+mn-ea"/>
          <a:cs typeface="+mn-cs"/>
        </a:defRPr>
      </a:lvl6pPr>
      <a:lvl7pPr marL="2000170" algn="l" defTabSz="666723" rtl="0" eaLnBrk="1" latinLnBrk="0" hangingPunct="1">
        <a:defRPr sz="1300" kern="1200">
          <a:solidFill>
            <a:schemeClr val="tx1"/>
          </a:solidFill>
          <a:latin typeface="+mn-lt"/>
          <a:ea typeface="+mn-ea"/>
          <a:cs typeface="+mn-cs"/>
        </a:defRPr>
      </a:lvl7pPr>
      <a:lvl8pPr marL="2333532" algn="l" defTabSz="666723" rtl="0" eaLnBrk="1" latinLnBrk="0" hangingPunct="1">
        <a:defRPr sz="1300" kern="1200">
          <a:solidFill>
            <a:schemeClr val="tx1"/>
          </a:solidFill>
          <a:latin typeface="+mn-lt"/>
          <a:ea typeface="+mn-ea"/>
          <a:cs typeface="+mn-cs"/>
        </a:defRPr>
      </a:lvl8pPr>
      <a:lvl9pPr marL="2666893" algn="l" defTabSz="666723" rtl="0" eaLnBrk="1" latinLnBrk="0" hangingPunct="1">
        <a:defRPr sz="13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oleObject" Target="file:///\\localhost\Users\Carmie\Documents\Microsoft%20User%20Data\Office%202011%20AutoRecovery\Document6!OLE_LINK5" TargetMode="External"/><Relationship Id="rId3" Type="http://schemas.openxmlformats.org/officeDocument/2006/relationships/notesSlide" Target="../notesSlides/notesSlide1.xml"/><Relationship Id="rId7" Type="http://schemas.openxmlformats.org/officeDocument/2006/relationships/chart" Target="../charts/chart1.xml"/><Relationship Id="rId2" Type="http://schemas.openxmlformats.org/officeDocument/2006/relationships/slideLayout" Target="../slideLayouts/slideLayout7.xml"/><Relationship Id="rId1" Type="http://schemas.openxmlformats.org/officeDocument/2006/relationships/vmlDrawing" Target="../drawings/vmlDrawing1.vml"/><Relationship Id="rId6" Type="http://schemas.openxmlformats.org/officeDocument/2006/relationships/image" Target="../media/image4.png"/><Relationship Id="rId5" Type="http://schemas.openxmlformats.org/officeDocument/2006/relationships/image" Target="../media/image3.gif"/><Relationship Id="rId10" Type="http://schemas.openxmlformats.org/officeDocument/2006/relationships/chart" Target="../charts/chart2.xml"/><Relationship Id="rId4" Type="http://schemas.openxmlformats.org/officeDocument/2006/relationships/image" Target="../media/image2.gif"/><Relationship Id="rId9" Type="http://schemas.openxmlformats.org/officeDocument/2006/relationships/image" Target="../media/image1.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Box 29"/>
          <p:cNvSpPr txBox="1"/>
          <p:nvPr/>
        </p:nvSpPr>
        <p:spPr>
          <a:xfrm>
            <a:off x="14486763" y="24021982"/>
            <a:ext cx="10469142" cy="1938992"/>
          </a:xfrm>
          <a:prstGeom prst="rect">
            <a:avLst/>
          </a:prstGeom>
          <a:noFill/>
        </p:spPr>
        <p:txBody>
          <a:bodyPr wrap="square" rtlCol="0">
            <a:spAutoFit/>
          </a:bodyPr>
          <a:lstStyle/>
          <a:p>
            <a:pPr lvl="0"/>
            <a:r>
              <a:rPr lang="en-US" sz="2400" dirty="0">
                <a:latin typeface="Georgia"/>
                <a:cs typeface="Georgia"/>
              </a:rPr>
              <a:t> </a:t>
            </a:r>
          </a:p>
          <a:p>
            <a:pPr lvl="0"/>
            <a:r>
              <a:rPr lang="en-US" sz="2400" dirty="0">
                <a:latin typeface="Georgia"/>
                <a:cs typeface="Georgia"/>
              </a:rPr>
              <a:t>Figure 3. Mean Alcohol Maximum Drink Scores of groups within different rs1799971 genotypes and gender. (Male N=202;Female N=510)</a:t>
            </a:r>
          </a:p>
          <a:p>
            <a:endParaRPr lang="en-US" sz="2400" dirty="0">
              <a:latin typeface="Georgia"/>
              <a:cs typeface="Georgia"/>
            </a:endParaRPr>
          </a:p>
          <a:p>
            <a:endParaRPr lang="en-US" sz="2400" dirty="0">
              <a:latin typeface="Georgia"/>
              <a:cs typeface="Georgia"/>
            </a:endParaRPr>
          </a:p>
        </p:txBody>
      </p:sp>
      <p:sp>
        <p:nvSpPr>
          <p:cNvPr id="4" name="TextBox 3"/>
          <p:cNvSpPr txBox="1"/>
          <p:nvPr/>
        </p:nvSpPr>
        <p:spPr>
          <a:xfrm>
            <a:off x="914400" y="1060149"/>
            <a:ext cx="38366699" cy="2151649"/>
          </a:xfrm>
          <a:prstGeom prst="roundRect">
            <a:avLst/>
          </a:prstGeom>
          <a:noFill/>
          <a:ln w="101600">
            <a:solidFill>
              <a:srgbClr val="D00000"/>
            </a:solidFill>
          </a:ln>
        </p:spPr>
        <p:txBody>
          <a:bodyPr wrap="square" lIns="66672" tIns="33336" rIns="66672" bIns="33336" rtlCol="0">
            <a:spAutoFit/>
          </a:bodyPr>
          <a:lstStyle/>
          <a:p>
            <a:pPr algn="ctr"/>
            <a:r>
              <a:rPr lang="en-US" sz="6000" dirty="0" smtClean="0">
                <a:latin typeface="Georgia"/>
                <a:cs typeface="Georgia"/>
              </a:rPr>
              <a:t> </a:t>
            </a:r>
            <a:r>
              <a:rPr lang="en-US" sz="6000" i="1" dirty="0" smtClean="0">
                <a:latin typeface="Georgia"/>
                <a:cs typeface="Georgia"/>
              </a:rPr>
              <a:t>OPRM1 </a:t>
            </a:r>
            <a:r>
              <a:rPr lang="en-US" sz="6000" dirty="0" smtClean="0">
                <a:latin typeface="Georgia"/>
                <a:cs typeface="Georgia"/>
              </a:rPr>
              <a:t>rs1799971 Genotype Predicts Drinking Behavior in Males, but Not Females </a:t>
            </a:r>
            <a:endParaRPr lang="en-US" sz="6000" i="1" dirty="0" smtClean="0">
              <a:latin typeface="Georgia"/>
              <a:cs typeface="Georgia"/>
            </a:endParaRPr>
          </a:p>
          <a:p>
            <a:pPr algn="ctr"/>
            <a:r>
              <a:rPr lang="en-US" sz="3500" dirty="0" smtClean="0">
                <a:latin typeface="Georgia"/>
                <a:cs typeface="Georgia"/>
              </a:rPr>
              <a:t>Sarah Hughes Berheim, Carmen Ochoa, Grace Sullivan, &amp; Scott F. Stoltenberg</a:t>
            </a:r>
          </a:p>
          <a:p>
            <a:pPr algn="ctr"/>
            <a:r>
              <a:rPr lang="en-US" sz="2700" dirty="0" smtClean="0">
                <a:latin typeface="Georgia"/>
                <a:cs typeface="Georgia"/>
              </a:rPr>
              <a:t>Behavior </a:t>
            </a:r>
            <a:r>
              <a:rPr lang="en-US" sz="2700" dirty="0">
                <a:latin typeface="Georgia"/>
                <a:cs typeface="Georgia"/>
              </a:rPr>
              <a:t>Genetics Laboratory, Center for Brain, Biology &amp; Behavior, Psychology Department</a:t>
            </a:r>
          </a:p>
        </p:txBody>
      </p:sp>
      <p:sp>
        <p:nvSpPr>
          <p:cNvPr id="5" name="TextBox 4"/>
          <p:cNvSpPr txBox="1"/>
          <p:nvPr/>
        </p:nvSpPr>
        <p:spPr>
          <a:xfrm>
            <a:off x="1072991" y="3915269"/>
            <a:ext cx="11875364" cy="595908"/>
          </a:xfrm>
          <a:prstGeom prst="roundRect">
            <a:avLst/>
          </a:prstGeom>
          <a:noFill/>
          <a:ln w="101600" cap="rnd">
            <a:solidFill>
              <a:srgbClr val="D00000"/>
            </a:solidFill>
          </a:ln>
          <a:effectLst/>
        </p:spPr>
        <p:style>
          <a:lnRef idx="2">
            <a:schemeClr val="accent2"/>
          </a:lnRef>
          <a:fillRef idx="1">
            <a:schemeClr val="lt1"/>
          </a:fillRef>
          <a:effectRef idx="0">
            <a:schemeClr val="accent2"/>
          </a:effectRef>
          <a:fontRef idx="minor">
            <a:schemeClr val="dk1"/>
          </a:fontRef>
        </p:style>
        <p:txBody>
          <a:bodyPr wrap="square" lIns="76197" tIns="38098" rIns="76197" bIns="38098" rtlCol="0">
            <a:spAutoFit/>
          </a:bodyPr>
          <a:lstStyle/>
          <a:p>
            <a:pPr algn="ctr"/>
            <a:r>
              <a:rPr lang="en-US" sz="3000" b="1" dirty="0">
                <a:solidFill>
                  <a:schemeClr val="tx1"/>
                </a:solidFill>
                <a:latin typeface="Georgia" panose="02040502050405020303" pitchFamily="18" charset="0"/>
                <a:cs typeface="Arial" pitchFamily="34" charset="0"/>
              </a:rPr>
              <a:t>Introduction</a:t>
            </a:r>
            <a:endParaRPr lang="en-US" b="1" dirty="0">
              <a:solidFill>
                <a:schemeClr val="tx1"/>
              </a:solidFill>
              <a:latin typeface="Georgia" panose="02040502050405020303" pitchFamily="18" charset="0"/>
            </a:endParaRPr>
          </a:p>
        </p:txBody>
      </p:sp>
      <p:sp>
        <p:nvSpPr>
          <p:cNvPr id="8" name="TextBox 7"/>
          <p:cNvSpPr txBox="1"/>
          <p:nvPr/>
        </p:nvSpPr>
        <p:spPr>
          <a:xfrm>
            <a:off x="26513182" y="5153567"/>
            <a:ext cx="12954000" cy="13680666"/>
          </a:xfrm>
          <a:prstGeom prst="rect">
            <a:avLst/>
          </a:prstGeom>
          <a:noFill/>
        </p:spPr>
        <p:txBody>
          <a:bodyPr wrap="square" lIns="76197" tIns="38098" rIns="76197" bIns="38098" rtlCol="0">
            <a:spAutoFit/>
          </a:bodyPr>
          <a:lstStyle/>
          <a:p>
            <a:pPr marL="457200" indent="-457200">
              <a:buFont typeface="Arial"/>
              <a:buChar char="•"/>
            </a:pPr>
            <a:r>
              <a:rPr lang="en-US" sz="2600" dirty="0" smtClean="0">
                <a:latin typeface="Georgia"/>
                <a:cs typeface="Georgia"/>
              </a:rPr>
              <a:t>In support of our hypothesis, males </a:t>
            </a:r>
            <a:r>
              <a:rPr lang="en-US" sz="2600" dirty="0">
                <a:latin typeface="Georgia"/>
                <a:cs typeface="Georgia"/>
              </a:rPr>
              <a:t>had a larger number of maximum drinks consumed than females, </a:t>
            </a:r>
            <a:r>
              <a:rPr lang="en-US" sz="2600" dirty="0" smtClean="0">
                <a:latin typeface="Georgia"/>
                <a:cs typeface="Georgia"/>
              </a:rPr>
              <a:t>and the effect of genotype was stronger for males than for females; this </a:t>
            </a:r>
            <a:r>
              <a:rPr lang="en-US" sz="2600" dirty="0">
                <a:latin typeface="Georgia"/>
                <a:cs typeface="Georgia"/>
              </a:rPr>
              <a:t>is consistent with a large body of research suggesting that men consume more alcohol than </a:t>
            </a:r>
            <a:r>
              <a:rPr lang="en-US" sz="2600" dirty="0" smtClean="0">
                <a:latin typeface="Georgia"/>
                <a:cs typeface="Georgia"/>
              </a:rPr>
              <a:t>females  </a:t>
            </a:r>
            <a:r>
              <a:rPr lang="en-US" sz="2600" dirty="0">
                <a:latin typeface="Georgia"/>
                <a:cs typeface="Georgia"/>
              </a:rPr>
              <a:t>(</a:t>
            </a:r>
            <a:r>
              <a:rPr lang="en-US" sz="2600" dirty="0" err="1">
                <a:latin typeface="Georgia"/>
                <a:cs typeface="Georgia"/>
              </a:rPr>
              <a:t>Esser</a:t>
            </a:r>
            <a:r>
              <a:rPr lang="en-US" sz="2600" dirty="0">
                <a:latin typeface="Georgia"/>
                <a:cs typeface="Georgia"/>
              </a:rPr>
              <a:t> et al., 2014</a:t>
            </a:r>
            <a:r>
              <a:rPr lang="en-US" sz="2600" dirty="0" smtClean="0">
                <a:latin typeface="Georgia"/>
                <a:cs typeface="Georgia"/>
              </a:rPr>
              <a:t>)</a:t>
            </a:r>
            <a:endParaRPr lang="en-US" sz="2600" strike="sngStrike" dirty="0" smtClean="0">
              <a:latin typeface="Georgia"/>
              <a:cs typeface="Georgia"/>
            </a:endParaRPr>
          </a:p>
          <a:p>
            <a:pPr marL="457200" indent="-457200">
              <a:buFont typeface="Arial"/>
              <a:buChar char="•"/>
            </a:pPr>
            <a:r>
              <a:rPr lang="en-US" sz="2600" dirty="0" smtClean="0">
                <a:latin typeface="Georgia"/>
                <a:cs typeface="Georgia"/>
              </a:rPr>
              <a:t>A </a:t>
            </a:r>
            <a:r>
              <a:rPr lang="en-US" sz="2600" dirty="0">
                <a:latin typeface="Georgia"/>
                <a:cs typeface="Georgia"/>
              </a:rPr>
              <a:t>homozygous </a:t>
            </a:r>
            <a:r>
              <a:rPr lang="en-US" sz="2600" dirty="0" smtClean="0">
                <a:latin typeface="Georgia"/>
                <a:cs typeface="Georgia"/>
              </a:rPr>
              <a:t>males reported having a higher number of maximum drinks consumed in a 24 hour period when compared to G allele carriers; there </a:t>
            </a:r>
            <a:r>
              <a:rPr lang="en-US" sz="2600" dirty="0">
                <a:latin typeface="Georgia"/>
                <a:cs typeface="Georgia"/>
              </a:rPr>
              <a:t>is no significant </a:t>
            </a:r>
            <a:r>
              <a:rPr lang="en-US" sz="2600" dirty="0" smtClean="0">
                <a:latin typeface="Georgia"/>
                <a:cs typeface="Georgia"/>
              </a:rPr>
              <a:t>effect </a:t>
            </a:r>
            <a:r>
              <a:rPr lang="en-US" sz="2600" dirty="0">
                <a:latin typeface="Georgia"/>
                <a:cs typeface="Georgia"/>
              </a:rPr>
              <a:t>for females. </a:t>
            </a:r>
            <a:endParaRPr lang="en-US" sz="2600" dirty="0" smtClean="0">
              <a:latin typeface="Georgia"/>
              <a:cs typeface="Georgia"/>
            </a:endParaRPr>
          </a:p>
          <a:p>
            <a:pPr marL="457200" indent="-457200">
              <a:buFont typeface="Arial"/>
              <a:buChar char="•"/>
            </a:pPr>
            <a:r>
              <a:rPr lang="en-US" sz="2600" dirty="0" smtClean="0">
                <a:latin typeface="Georgia"/>
                <a:cs typeface="Georgia"/>
              </a:rPr>
              <a:t>While the genetic effect we found was opposite of that which we predicted, there is evidence in the literature that supports this finding. In </a:t>
            </a:r>
            <a:r>
              <a:rPr lang="en-US" sz="2600" dirty="0">
                <a:latin typeface="Georgia"/>
                <a:cs typeface="Georgia"/>
              </a:rPr>
              <a:t>a study that focused on the same parameter of maximum drinks consumed in a 24 hour </a:t>
            </a:r>
            <a:r>
              <a:rPr lang="en-US" sz="2600" dirty="0" smtClean="0">
                <a:latin typeface="Georgia"/>
                <a:cs typeface="Georgia"/>
              </a:rPr>
              <a:t>period,  A homozygous males reported </a:t>
            </a:r>
            <a:r>
              <a:rPr lang="en-US" sz="2600" dirty="0">
                <a:latin typeface="Georgia"/>
                <a:cs typeface="Georgia"/>
              </a:rPr>
              <a:t>significantly higher </a:t>
            </a:r>
            <a:r>
              <a:rPr lang="en-US" sz="2600" dirty="0" smtClean="0">
                <a:latin typeface="Georgia"/>
                <a:cs typeface="Georgia"/>
              </a:rPr>
              <a:t>maximum drinks </a:t>
            </a:r>
            <a:r>
              <a:rPr lang="en-US" sz="2600" dirty="0">
                <a:latin typeface="Georgia"/>
                <a:cs typeface="Georgia"/>
              </a:rPr>
              <a:t>than those with at least one G allele (Du &amp; </a:t>
            </a:r>
            <a:r>
              <a:rPr lang="en-US" sz="2600" dirty="0" smtClean="0">
                <a:latin typeface="Georgia"/>
                <a:cs typeface="Georgia"/>
              </a:rPr>
              <a:t>Wan</a:t>
            </a:r>
            <a:r>
              <a:rPr lang="en-US" sz="2600" dirty="0">
                <a:latin typeface="Georgia"/>
                <a:cs typeface="Georgia"/>
              </a:rPr>
              <a:t>, 2009). </a:t>
            </a:r>
            <a:endParaRPr lang="en-US" sz="2600" dirty="0" smtClean="0">
              <a:latin typeface="Georgia"/>
              <a:cs typeface="Georgia"/>
            </a:endParaRPr>
          </a:p>
          <a:p>
            <a:pPr marL="457200" indent="-457200">
              <a:buFont typeface="Arial"/>
              <a:buChar char="•"/>
            </a:pPr>
            <a:r>
              <a:rPr lang="en-US" sz="2600" dirty="0">
                <a:latin typeface="Georgia"/>
                <a:cs typeface="Georgia"/>
              </a:rPr>
              <a:t>This study differed from some studies that identified the G allele as the risk allele because we did not use a population diagnosed with alcoholism. In studies that focus on populations of alcoholics, G is often identified as the risk allele (</a:t>
            </a:r>
            <a:r>
              <a:rPr lang="en-US" sz="2600" dirty="0" err="1">
                <a:latin typeface="Georgia"/>
                <a:cs typeface="Georgia"/>
              </a:rPr>
              <a:t>Hendershot</a:t>
            </a:r>
            <a:r>
              <a:rPr lang="en-US" sz="2600" dirty="0">
                <a:latin typeface="Georgia"/>
                <a:cs typeface="Georgia"/>
              </a:rPr>
              <a:t>, Claus &amp; </a:t>
            </a:r>
            <a:r>
              <a:rPr lang="en-US" sz="2600" dirty="0" err="1">
                <a:latin typeface="Georgia"/>
                <a:cs typeface="Georgia"/>
              </a:rPr>
              <a:t>Ramchandani</a:t>
            </a:r>
            <a:r>
              <a:rPr lang="en-US" sz="2600" dirty="0">
                <a:latin typeface="Georgia"/>
                <a:cs typeface="Georgia"/>
              </a:rPr>
              <a:t>, 2014). </a:t>
            </a:r>
          </a:p>
          <a:p>
            <a:pPr marL="457200" indent="-457200">
              <a:buFont typeface="Arial"/>
              <a:buChar char="•"/>
            </a:pPr>
            <a:r>
              <a:rPr lang="en-US" sz="2600" dirty="0">
                <a:latin typeface="Georgia"/>
                <a:cs typeface="Georgia"/>
              </a:rPr>
              <a:t>While there is a large body of evidence suggesting that the G allele is associated with alcoholism, the measure of maximum number of drinks in 24 hours is not necessarily connected to alcoholism, and people who are prone to alcoholism due to their rs1799971 genotype may drink less on a night of a heavy drinking, possibly due to increased sensitivity to alcohol </a:t>
            </a:r>
            <a:r>
              <a:rPr lang="en-US" sz="2600" dirty="0" smtClean="0">
                <a:latin typeface="Georgia"/>
                <a:cs typeface="Georgia"/>
              </a:rPr>
              <a:t>(</a:t>
            </a:r>
            <a:r>
              <a:rPr lang="en-US" sz="2600" dirty="0" err="1">
                <a:latin typeface="Georgia"/>
                <a:cs typeface="Georgia"/>
              </a:rPr>
              <a:t>Mauge</a:t>
            </a:r>
            <a:r>
              <a:rPr lang="en-US" sz="2600" dirty="0">
                <a:latin typeface="Georgia"/>
                <a:cs typeface="Georgia"/>
              </a:rPr>
              <a:t> and </a:t>
            </a:r>
            <a:r>
              <a:rPr lang="en-US" sz="2600" dirty="0" err="1">
                <a:latin typeface="Georgia"/>
                <a:cs typeface="Georgia"/>
              </a:rPr>
              <a:t>Blendy</a:t>
            </a:r>
            <a:r>
              <a:rPr lang="en-US" sz="2600" dirty="0">
                <a:latin typeface="Georgia"/>
                <a:cs typeface="Georgia"/>
              </a:rPr>
              <a:t>, </a:t>
            </a:r>
            <a:r>
              <a:rPr lang="en-US" sz="2600" dirty="0" smtClean="0">
                <a:latin typeface="Georgia"/>
                <a:cs typeface="Georgia"/>
              </a:rPr>
              <a:t>2010)</a:t>
            </a:r>
          </a:p>
          <a:p>
            <a:pPr marL="457200" indent="-457200">
              <a:buFont typeface="Arial"/>
              <a:buChar char="•"/>
            </a:pPr>
            <a:r>
              <a:rPr lang="en-US" sz="2600" dirty="0" smtClean="0">
                <a:latin typeface="Georgia"/>
                <a:cs typeface="Georgia"/>
              </a:rPr>
              <a:t>Because </a:t>
            </a:r>
            <a:r>
              <a:rPr lang="en-US" sz="2600" dirty="0">
                <a:latin typeface="Georgia"/>
                <a:cs typeface="Georgia"/>
              </a:rPr>
              <a:t>the sample was a primarily white population (87.4%), risk of differences in allele frequencies between subpopulations  may have been reduced. However, the results may not be generalizable for other ethnicities, if differences in drinking behaviors exist.</a:t>
            </a:r>
          </a:p>
          <a:p>
            <a:pPr marL="457200" indent="-457200">
              <a:buFont typeface="Arial"/>
              <a:buChar char="•"/>
            </a:pPr>
            <a:r>
              <a:rPr lang="en-US" sz="2600" dirty="0">
                <a:latin typeface="Georgia"/>
                <a:cs typeface="Georgia"/>
              </a:rPr>
              <a:t>The large sample size (N=825) is a strength of this study because it increases accuracy of the results.</a:t>
            </a:r>
          </a:p>
          <a:p>
            <a:pPr marL="457200" indent="-457200">
              <a:buFont typeface="Arial"/>
              <a:buChar char="•"/>
            </a:pPr>
            <a:r>
              <a:rPr lang="en-US" sz="2600" dirty="0">
                <a:latin typeface="Georgia"/>
                <a:cs typeface="Georgia"/>
              </a:rPr>
              <a:t>It is important to understand the process by which this genotype influences alcohol use, since both genotypes seem to confer different forms of risky drinking behavior. </a:t>
            </a:r>
          </a:p>
          <a:p>
            <a:pPr marL="457200" indent="-457200">
              <a:buFont typeface="Arial"/>
              <a:buChar char="•"/>
            </a:pPr>
            <a:r>
              <a:rPr lang="en-US" sz="2600" dirty="0">
                <a:latin typeface="Georgia"/>
                <a:cs typeface="Georgia"/>
              </a:rPr>
              <a:t>Further research should investigate whether this effect is mediated by alcohol sensitivity. </a:t>
            </a:r>
          </a:p>
          <a:p>
            <a:r>
              <a:rPr lang="en-US" sz="2600" dirty="0">
                <a:latin typeface="Georgia"/>
                <a:cs typeface="Georgia"/>
              </a:rPr>
              <a:t> </a:t>
            </a:r>
          </a:p>
          <a:p>
            <a:pPr marL="342900" indent="-342900">
              <a:buFont typeface="Arial"/>
              <a:buChar char="•"/>
            </a:pPr>
            <a:endParaRPr lang="en-US" sz="2600" dirty="0">
              <a:latin typeface="Georgia"/>
              <a:cs typeface="Georgia"/>
            </a:endParaRPr>
          </a:p>
          <a:p>
            <a:pPr marL="342900" indent="-342900">
              <a:buFont typeface="Arial"/>
              <a:buChar char="•"/>
            </a:pPr>
            <a:endParaRPr lang="en-US" sz="2600" dirty="0">
              <a:latin typeface="Georgia"/>
              <a:cs typeface="Georgia"/>
            </a:endParaRPr>
          </a:p>
        </p:txBody>
      </p:sp>
      <p:sp>
        <p:nvSpPr>
          <p:cNvPr id="10" name="TextBox 9"/>
          <p:cNvSpPr txBox="1"/>
          <p:nvPr/>
        </p:nvSpPr>
        <p:spPr>
          <a:xfrm>
            <a:off x="26898600" y="29337000"/>
            <a:ext cx="12338210" cy="692493"/>
          </a:xfrm>
          <a:prstGeom prst="rect">
            <a:avLst/>
          </a:prstGeom>
          <a:noFill/>
        </p:spPr>
        <p:txBody>
          <a:bodyPr wrap="square" lIns="76197" tIns="38098" rIns="76197" bIns="38098" rtlCol="0">
            <a:spAutoFit/>
          </a:bodyPr>
          <a:lstStyle/>
          <a:p>
            <a:r>
              <a:rPr lang="en-US" sz="2000" dirty="0">
                <a:latin typeface="Georgia" panose="02040502050405020303" pitchFamily="18" charset="0"/>
                <a:cs typeface="Times New Roman" pitchFamily="18" charset="0"/>
              </a:rPr>
              <a:t>This work was partially funded by </a:t>
            </a:r>
            <a:r>
              <a:rPr lang="en-US" sz="2000" dirty="0" smtClean="0">
                <a:latin typeface="Georgia" panose="02040502050405020303" pitchFamily="18" charset="0"/>
                <a:cs typeface="Times New Roman" pitchFamily="18" charset="0"/>
              </a:rPr>
              <a:t>the University of Nebraska Office of Research and Economic Development and the Psychology Department. </a:t>
            </a:r>
            <a:endParaRPr lang="en-US" b="1" dirty="0">
              <a:latin typeface="Georgia" panose="02040502050405020303" pitchFamily="18" charset="0"/>
            </a:endParaRPr>
          </a:p>
        </p:txBody>
      </p:sp>
      <p:sp>
        <p:nvSpPr>
          <p:cNvPr id="11" name="TextBox 10"/>
          <p:cNvSpPr txBox="1"/>
          <p:nvPr/>
        </p:nvSpPr>
        <p:spPr>
          <a:xfrm>
            <a:off x="27868733" y="31018550"/>
            <a:ext cx="9144000" cy="610484"/>
          </a:xfrm>
          <a:prstGeom prst="rect">
            <a:avLst/>
          </a:prstGeom>
          <a:noFill/>
        </p:spPr>
        <p:txBody>
          <a:bodyPr wrap="square" lIns="76197" tIns="38098" rIns="76197" bIns="38098" rtlCol="0">
            <a:spAutoFit/>
          </a:bodyPr>
          <a:lstStyle/>
          <a:p>
            <a:r>
              <a:rPr lang="en-US" sz="2000" dirty="0">
                <a:latin typeface="Georgia" panose="02040502050405020303" pitchFamily="18" charset="0"/>
                <a:cs typeface="Times New Roman" pitchFamily="18" charset="0"/>
              </a:rPr>
              <a:t>Visit the BGL website for more information:  http://psychology.unl.edu/bgl   </a:t>
            </a:r>
          </a:p>
          <a:p>
            <a:endParaRPr lang="en-US" b="1" dirty="0">
              <a:latin typeface="Georgia" panose="02040502050405020303" pitchFamily="18" charset="0"/>
            </a:endParaRPr>
          </a:p>
        </p:txBody>
      </p:sp>
      <p:sp>
        <p:nvSpPr>
          <p:cNvPr id="13" name="TextBox 12"/>
          <p:cNvSpPr txBox="1"/>
          <p:nvPr/>
        </p:nvSpPr>
        <p:spPr>
          <a:xfrm>
            <a:off x="526058" y="25344449"/>
            <a:ext cx="11837264" cy="595903"/>
          </a:xfrm>
          <a:prstGeom prst="roundRect">
            <a:avLst/>
          </a:prstGeom>
          <a:noFill/>
          <a:ln w="101600" cap="rnd">
            <a:solidFill>
              <a:srgbClr val="D00000"/>
            </a:solidFill>
          </a:ln>
        </p:spPr>
        <p:txBody>
          <a:bodyPr wrap="square" lIns="76197" tIns="38098" rIns="76197" bIns="38098" rtlCol="0">
            <a:spAutoFit/>
          </a:bodyPr>
          <a:lstStyle/>
          <a:p>
            <a:pPr algn="ctr"/>
            <a:r>
              <a:rPr lang="en-US" sz="3000" b="1" dirty="0">
                <a:latin typeface="Georgia" panose="02040502050405020303" pitchFamily="18" charset="0"/>
                <a:cs typeface="Arial" pitchFamily="34" charset="0"/>
              </a:rPr>
              <a:t>Methods</a:t>
            </a:r>
            <a:endParaRPr lang="en-US" b="1" dirty="0">
              <a:latin typeface="Georgia" panose="02040502050405020303" pitchFamily="18" charset="0"/>
            </a:endParaRPr>
          </a:p>
        </p:txBody>
      </p:sp>
      <p:sp>
        <p:nvSpPr>
          <p:cNvPr id="14" name="TextBox 13"/>
          <p:cNvSpPr txBox="1"/>
          <p:nvPr/>
        </p:nvSpPr>
        <p:spPr>
          <a:xfrm>
            <a:off x="13475032" y="8743282"/>
            <a:ext cx="12733469" cy="595903"/>
          </a:xfrm>
          <a:prstGeom prst="roundRect">
            <a:avLst/>
          </a:prstGeom>
          <a:solidFill>
            <a:schemeClr val="bg1"/>
          </a:solidFill>
          <a:ln w="101600" cap="rnd">
            <a:solidFill>
              <a:srgbClr val="D00000"/>
            </a:solidFill>
          </a:ln>
        </p:spPr>
        <p:txBody>
          <a:bodyPr wrap="square" lIns="76197" tIns="38098" rIns="76197" bIns="38098" rtlCol="0">
            <a:spAutoFit/>
          </a:bodyPr>
          <a:lstStyle/>
          <a:p>
            <a:pPr algn="ctr"/>
            <a:r>
              <a:rPr lang="en-US" sz="3000" b="1" dirty="0">
                <a:latin typeface="Georgia" panose="02040502050405020303" pitchFamily="18" charset="0"/>
                <a:cs typeface="Arial" pitchFamily="34" charset="0"/>
              </a:rPr>
              <a:t>Results</a:t>
            </a:r>
            <a:endParaRPr lang="en-US" b="1" dirty="0">
              <a:latin typeface="Georgia" panose="02040502050405020303" pitchFamily="18" charset="0"/>
            </a:endParaRPr>
          </a:p>
        </p:txBody>
      </p:sp>
      <p:sp>
        <p:nvSpPr>
          <p:cNvPr id="15" name="TextBox 14"/>
          <p:cNvSpPr txBox="1"/>
          <p:nvPr/>
        </p:nvSpPr>
        <p:spPr>
          <a:xfrm>
            <a:off x="27382273" y="4028147"/>
            <a:ext cx="11794228" cy="595903"/>
          </a:xfrm>
          <a:prstGeom prst="roundRect">
            <a:avLst/>
          </a:prstGeom>
          <a:noFill/>
          <a:ln w="101600" cap="rnd">
            <a:solidFill>
              <a:srgbClr val="D00000"/>
            </a:solidFill>
          </a:ln>
        </p:spPr>
        <p:txBody>
          <a:bodyPr wrap="square" lIns="76197" tIns="38098" rIns="76197" bIns="38098" rtlCol="0">
            <a:spAutoFit/>
          </a:bodyPr>
          <a:lstStyle/>
          <a:p>
            <a:pPr algn="ctr"/>
            <a:r>
              <a:rPr lang="en-US" sz="3000" b="1" dirty="0">
                <a:latin typeface="Georgia" panose="02040502050405020303" pitchFamily="18" charset="0"/>
                <a:cs typeface="Arial" pitchFamily="34" charset="0"/>
              </a:rPr>
              <a:t>Conclusions</a:t>
            </a:r>
            <a:endParaRPr lang="en-US" b="1" dirty="0">
              <a:latin typeface="Georgia" panose="02040502050405020303" pitchFamily="18" charset="0"/>
            </a:endParaRPr>
          </a:p>
        </p:txBody>
      </p:sp>
      <p:sp>
        <p:nvSpPr>
          <p:cNvPr id="16" name="TextBox 15"/>
          <p:cNvSpPr txBox="1"/>
          <p:nvPr/>
        </p:nvSpPr>
        <p:spPr>
          <a:xfrm>
            <a:off x="26917885" y="18500545"/>
            <a:ext cx="11854122" cy="619619"/>
          </a:xfrm>
          <a:prstGeom prst="roundRect">
            <a:avLst/>
          </a:prstGeom>
          <a:noFill/>
          <a:ln w="101600" cap="rnd">
            <a:solidFill>
              <a:srgbClr val="D00000"/>
            </a:solidFill>
          </a:ln>
        </p:spPr>
        <p:txBody>
          <a:bodyPr wrap="square" lIns="76197" tIns="38098" rIns="76197" bIns="38098" rtlCol="0">
            <a:spAutoFit/>
          </a:bodyPr>
          <a:lstStyle/>
          <a:p>
            <a:pPr algn="ctr"/>
            <a:r>
              <a:rPr lang="en-US" sz="3000" b="1" dirty="0">
                <a:latin typeface="Georgia" panose="02040502050405020303" pitchFamily="18" charset="0"/>
                <a:cs typeface="Arial" pitchFamily="34" charset="0"/>
              </a:rPr>
              <a:t>Literature Cited</a:t>
            </a:r>
            <a:endParaRPr lang="en-US" b="1" dirty="0">
              <a:latin typeface="Georgia" panose="02040502050405020303" pitchFamily="18" charset="0"/>
            </a:endParaRPr>
          </a:p>
        </p:txBody>
      </p:sp>
      <p:sp>
        <p:nvSpPr>
          <p:cNvPr id="17" name="TextBox 16"/>
          <p:cNvSpPr txBox="1"/>
          <p:nvPr/>
        </p:nvSpPr>
        <p:spPr>
          <a:xfrm>
            <a:off x="27170994" y="28399054"/>
            <a:ext cx="11854122" cy="595903"/>
          </a:xfrm>
          <a:prstGeom prst="roundRect">
            <a:avLst/>
          </a:prstGeom>
          <a:noFill/>
          <a:ln w="101600" cap="rnd">
            <a:solidFill>
              <a:srgbClr val="D00000"/>
            </a:solidFill>
          </a:ln>
        </p:spPr>
        <p:txBody>
          <a:bodyPr wrap="square" lIns="76197" tIns="38098" rIns="76197" bIns="38098" rtlCol="0">
            <a:spAutoFit/>
          </a:bodyPr>
          <a:lstStyle/>
          <a:p>
            <a:pPr algn="ctr"/>
            <a:r>
              <a:rPr lang="en-US" sz="3000" b="1" dirty="0">
                <a:latin typeface="Georgia" panose="02040502050405020303" pitchFamily="18" charset="0"/>
                <a:cs typeface="Arial" pitchFamily="34" charset="0"/>
              </a:rPr>
              <a:t>Acknowledgements</a:t>
            </a:r>
            <a:endParaRPr lang="en-US" b="1" dirty="0">
              <a:latin typeface="Georgia" panose="02040502050405020303" pitchFamily="18" charset="0"/>
            </a:endParaRPr>
          </a:p>
        </p:txBody>
      </p:sp>
      <p:sp>
        <p:nvSpPr>
          <p:cNvPr id="18" name="TextBox 17"/>
          <p:cNvSpPr txBox="1"/>
          <p:nvPr/>
        </p:nvSpPr>
        <p:spPr>
          <a:xfrm>
            <a:off x="27384084" y="30409134"/>
            <a:ext cx="11854122" cy="595903"/>
          </a:xfrm>
          <a:prstGeom prst="roundRect">
            <a:avLst/>
          </a:prstGeom>
          <a:noFill/>
          <a:ln w="101600" cap="rnd">
            <a:solidFill>
              <a:srgbClr val="D00000"/>
            </a:solidFill>
          </a:ln>
        </p:spPr>
        <p:txBody>
          <a:bodyPr wrap="square" lIns="76197" tIns="38098" rIns="76197" bIns="38098" rtlCol="0">
            <a:spAutoFit/>
          </a:bodyPr>
          <a:lstStyle/>
          <a:p>
            <a:pPr algn="ctr"/>
            <a:r>
              <a:rPr lang="en-US" sz="3000" b="1" dirty="0">
                <a:latin typeface="Georgia" panose="02040502050405020303" pitchFamily="18" charset="0"/>
                <a:cs typeface="Arial" pitchFamily="34" charset="0"/>
              </a:rPr>
              <a:t>For more information</a:t>
            </a:r>
            <a:endParaRPr lang="en-US" b="1" dirty="0">
              <a:latin typeface="Georgia" panose="02040502050405020303" pitchFamily="18" charset="0"/>
            </a:endParaRPr>
          </a:p>
        </p:txBody>
      </p:sp>
      <p:pic>
        <p:nvPicPr>
          <p:cNvPr id="19" name="Picture 18" descr="UNL.gif"/>
          <p:cNvPicPr>
            <a:picLocks noChangeAspect="1"/>
          </p:cNvPicPr>
          <p:nvPr/>
        </p:nvPicPr>
        <p:blipFill>
          <a:blip r:embed="rId4" cstate="print"/>
          <a:stretch>
            <a:fillRect/>
          </a:stretch>
        </p:blipFill>
        <p:spPr>
          <a:xfrm>
            <a:off x="35313388" y="1585947"/>
            <a:ext cx="3144690" cy="1296580"/>
          </a:xfrm>
          <a:prstGeom prst="rect">
            <a:avLst/>
          </a:prstGeom>
        </p:spPr>
      </p:pic>
      <p:pic>
        <p:nvPicPr>
          <p:cNvPr id="25" name="Picture 24" descr="BGL-logoBW.gif"/>
          <p:cNvPicPr>
            <a:picLocks noChangeAspect="1"/>
          </p:cNvPicPr>
          <p:nvPr/>
        </p:nvPicPr>
        <p:blipFill>
          <a:blip r:embed="rId5" cstate="print"/>
          <a:stretch>
            <a:fillRect/>
          </a:stretch>
        </p:blipFill>
        <p:spPr>
          <a:xfrm>
            <a:off x="38557200" y="31056375"/>
            <a:ext cx="1263500" cy="947625"/>
          </a:xfrm>
          <a:prstGeom prst="rect">
            <a:avLst/>
          </a:prstGeom>
        </p:spPr>
      </p:pic>
      <p:sp>
        <p:nvSpPr>
          <p:cNvPr id="12" name="TextBox 11"/>
          <p:cNvSpPr txBox="1"/>
          <p:nvPr/>
        </p:nvSpPr>
        <p:spPr>
          <a:xfrm>
            <a:off x="26728737" y="19537356"/>
            <a:ext cx="12590464" cy="8402299"/>
          </a:xfrm>
          <a:prstGeom prst="rect">
            <a:avLst/>
          </a:prstGeom>
          <a:noFill/>
        </p:spPr>
        <p:txBody>
          <a:bodyPr wrap="square" rtlCol="0">
            <a:spAutoFit/>
          </a:bodyPr>
          <a:lstStyle/>
          <a:p>
            <a:r>
              <a:rPr lang="en-US" sz="1800" dirty="0">
                <a:latin typeface="Georgia"/>
                <a:cs typeface="Georgia"/>
              </a:rPr>
              <a:t>Bart, G., </a:t>
            </a:r>
            <a:r>
              <a:rPr lang="en-US" sz="1800" dirty="0" err="1">
                <a:latin typeface="Georgia"/>
                <a:cs typeface="Georgia"/>
              </a:rPr>
              <a:t>Kreek</a:t>
            </a:r>
            <a:r>
              <a:rPr lang="en-US" sz="1800" dirty="0">
                <a:latin typeface="Georgia"/>
                <a:cs typeface="Georgia"/>
              </a:rPr>
              <a:t>, M. J., </a:t>
            </a:r>
            <a:r>
              <a:rPr lang="en-US" sz="1800" dirty="0" err="1">
                <a:latin typeface="Georgia"/>
                <a:cs typeface="Georgia"/>
              </a:rPr>
              <a:t>Ott</a:t>
            </a:r>
            <a:r>
              <a:rPr lang="en-US" sz="1800" dirty="0">
                <a:latin typeface="Georgia"/>
                <a:cs typeface="Georgia"/>
              </a:rPr>
              <a:t>, J., </a:t>
            </a:r>
            <a:r>
              <a:rPr lang="en-US" sz="1800" dirty="0" err="1">
                <a:latin typeface="Georgia"/>
                <a:cs typeface="Georgia"/>
              </a:rPr>
              <a:t>Laforge</a:t>
            </a:r>
            <a:r>
              <a:rPr lang="en-US" sz="1800" dirty="0">
                <a:latin typeface="Georgia"/>
                <a:cs typeface="Georgia"/>
              </a:rPr>
              <a:t>, K. S., </a:t>
            </a:r>
            <a:r>
              <a:rPr lang="en-US" sz="1800" dirty="0" err="1">
                <a:latin typeface="Georgia"/>
                <a:cs typeface="Georgia"/>
              </a:rPr>
              <a:t>Proudnikov</a:t>
            </a:r>
            <a:r>
              <a:rPr lang="en-US" sz="1800" dirty="0">
                <a:latin typeface="Georgia"/>
                <a:cs typeface="Georgia"/>
              </a:rPr>
              <a:t>, D., </a:t>
            </a:r>
            <a:r>
              <a:rPr lang="en-US" sz="1800" dirty="0" err="1">
                <a:latin typeface="Georgia"/>
                <a:cs typeface="Georgia"/>
              </a:rPr>
              <a:t>Pollak</a:t>
            </a:r>
            <a:r>
              <a:rPr lang="en-US" sz="1800" dirty="0">
                <a:latin typeface="Georgia"/>
                <a:cs typeface="Georgia"/>
              </a:rPr>
              <a:t>, L., &amp; </a:t>
            </a:r>
            <a:r>
              <a:rPr lang="en-US" sz="1800" dirty="0" err="1">
                <a:latin typeface="Georgia"/>
                <a:cs typeface="Georgia"/>
              </a:rPr>
              <a:t>Heilig</a:t>
            </a:r>
            <a:r>
              <a:rPr lang="en-US" sz="1800" dirty="0">
                <a:latin typeface="Georgia"/>
                <a:cs typeface="Georgia"/>
              </a:rPr>
              <a:t>, M. (2004). Increased Attributable Risk </a:t>
            </a:r>
            <a:r>
              <a:rPr lang="en-US" sz="1800" dirty="0" smtClean="0">
                <a:latin typeface="Georgia"/>
                <a:cs typeface="Georgia"/>
              </a:rPr>
              <a:t>	Related </a:t>
            </a:r>
            <a:r>
              <a:rPr lang="en-US" sz="1800" dirty="0">
                <a:latin typeface="Georgia"/>
                <a:cs typeface="Georgia"/>
              </a:rPr>
              <a:t>to a Functional μ-Opioid Receptor Gene Polymorphism in Association with Alcohol Dependence in Central </a:t>
            </a:r>
            <a:r>
              <a:rPr lang="en-US" sz="1800" dirty="0" err="1">
                <a:latin typeface="Georgia"/>
                <a:cs typeface="Georgia"/>
              </a:rPr>
              <a:t>Sweden.Neuropsychopharmacology</a:t>
            </a:r>
            <a:r>
              <a:rPr lang="en-US" sz="1800" dirty="0">
                <a:latin typeface="Georgia"/>
                <a:cs typeface="Georgia"/>
              </a:rPr>
              <a:t>, 30(2), 417-422.</a:t>
            </a:r>
          </a:p>
          <a:p>
            <a:r>
              <a:rPr lang="en-US" sz="1800" i="1" dirty="0">
                <a:latin typeface="Georgia"/>
                <a:cs typeface="Georgia"/>
              </a:rPr>
              <a:t>CDC Features - Excessive Drinking Costs U.S. $223.5 Billion</a:t>
            </a:r>
            <a:r>
              <a:rPr lang="en-US" sz="1800" dirty="0">
                <a:latin typeface="Georgia"/>
                <a:cs typeface="Georgia"/>
              </a:rPr>
              <a:t>. (2016). </a:t>
            </a:r>
            <a:r>
              <a:rPr lang="en-US" sz="1800" i="1" dirty="0" err="1">
                <a:latin typeface="Georgia"/>
                <a:cs typeface="Georgia"/>
              </a:rPr>
              <a:t>Cdc.gov</a:t>
            </a:r>
            <a:r>
              <a:rPr lang="en-US" sz="1800" dirty="0">
                <a:latin typeface="Georgia"/>
                <a:cs typeface="Georgia"/>
              </a:rPr>
              <a:t>. Retrieved 5 April 2016, from http:/</a:t>
            </a:r>
            <a:r>
              <a:rPr lang="en-US" sz="1800" dirty="0" smtClean="0">
                <a:latin typeface="Georgia"/>
                <a:cs typeface="Georgia"/>
              </a:rPr>
              <a:t>/	</a:t>
            </a:r>
            <a:r>
              <a:rPr lang="en-US" sz="1800" dirty="0" err="1" smtClean="0">
                <a:latin typeface="Georgia"/>
                <a:cs typeface="Georgia"/>
              </a:rPr>
              <a:t>www.cdc.gov</a:t>
            </a:r>
            <a:r>
              <a:rPr lang="en-US" sz="1800" dirty="0">
                <a:latin typeface="Georgia"/>
                <a:cs typeface="Georgia"/>
              </a:rPr>
              <a:t>/features/</a:t>
            </a:r>
            <a:r>
              <a:rPr lang="en-US" sz="1800" dirty="0" err="1">
                <a:latin typeface="Georgia"/>
                <a:cs typeface="Georgia"/>
              </a:rPr>
              <a:t>alcoholconsumption</a:t>
            </a:r>
            <a:r>
              <a:rPr lang="en-US" sz="1800" dirty="0">
                <a:latin typeface="Georgia"/>
                <a:cs typeface="Georgia"/>
              </a:rPr>
              <a:t>/</a:t>
            </a:r>
          </a:p>
          <a:p>
            <a:r>
              <a:rPr lang="en-US" sz="1800" dirty="0">
                <a:latin typeface="Georgia"/>
                <a:cs typeface="Georgia"/>
              </a:rPr>
              <a:t>Du, Y. and Wan, Y.-J. Y. (2009), The Interaction of Reward Genes With Environmental Factors in Contribution to </a:t>
            </a:r>
            <a:r>
              <a:rPr lang="en-US" sz="1800" dirty="0" smtClean="0">
                <a:latin typeface="Georgia"/>
                <a:cs typeface="Georgia"/>
              </a:rPr>
              <a:t>	Alcoholism </a:t>
            </a:r>
            <a:r>
              <a:rPr lang="en-US" sz="1800" dirty="0">
                <a:latin typeface="Georgia"/>
                <a:cs typeface="Georgia"/>
              </a:rPr>
              <a:t>in Mexican Americans. Alcoholism: Clinical and Experimental Research, 33: 2103–2112. </a:t>
            </a:r>
            <a:r>
              <a:rPr lang="en-US" sz="1800" dirty="0" err="1">
                <a:latin typeface="Georgia"/>
                <a:cs typeface="Georgia"/>
              </a:rPr>
              <a:t>doi</a:t>
            </a:r>
            <a:r>
              <a:rPr lang="en-US" sz="1800" dirty="0">
                <a:latin typeface="Georgia"/>
                <a:cs typeface="Georgia"/>
              </a:rPr>
              <a:t>: 10.1111/j</a:t>
            </a:r>
            <a:r>
              <a:rPr lang="en-US" sz="1800" dirty="0" smtClean="0">
                <a:latin typeface="Georgia"/>
                <a:cs typeface="Georgia"/>
              </a:rPr>
              <a:t>.	1530</a:t>
            </a:r>
            <a:r>
              <a:rPr lang="en-US" sz="1800" dirty="0">
                <a:latin typeface="Georgia"/>
                <a:cs typeface="Georgia"/>
              </a:rPr>
              <a:t>-0277.2009.01050.x</a:t>
            </a:r>
          </a:p>
          <a:p>
            <a:r>
              <a:rPr lang="en-US" sz="1800" dirty="0" err="1">
                <a:latin typeface="Georgia"/>
                <a:cs typeface="Georgia"/>
              </a:rPr>
              <a:t>Edenberg</a:t>
            </a:r>
            <a:r>
              <a:rPr lang="en-US" sz="1800" dirty="0">
                <a:latin typeface="Georgia"/>
                <a:cs typeface="Georgia"/>
              </a:rPr>
              <a:t>, H. (2016). The Collaborative Study on the Genetics of Alcoholism: An Update. </a:t>
            </a:r>
            <a:r>
              <a:rPr lang="en-US" sz="1800" dirty="0" err="1">
                <a:latin typeface="Georgia"/>
                <a:cs typeface="Georgia"/>
              </a:rPr>
              <a:t>Pubs.niaaa.nih.gov</a:t>
            </a:r>
            <a:r>
              <a:rPr lang="en-US" sz="1800" dirty="0">
                <a:latin typeface="Georgia"/>
                <a:cs typeface="Georgia"/>
              </a:rPr>
              <a:t>. Retrieved 2 </a:t>
            </a:r>
            <a:r>
              <a:rPr lang="en-US" sz="1800" dirty="0" smtClean="0">
                <a:latin typeface="Georgia"/>
                <a:cs typeface="Georgia"/>
              </a:rPr>
              <a:t>	April </a:t>
            </a:r>
            <a:r>
              <a:rPr lang="en-US" sz="1800" dirty="0">
                <a:solidFill>
                  <a:srgbClr val="000000"/>
                </a:solidFill>
                <a:latin typeface="Georgia"/>
                <a:cs typeface="Georgia"/>
              </a:rPr>
              <a:t>2016, from http://pubs.niaaa.nih.gov/publications/	arh26</a:t>
            </a:r>
            <a:r>
              <a:rPr lang="en-US" sz="1800" dirty="0">
                <a:latin typeface="Georgia"/>
                <a:cs typeface="Georgia"/>
              </a:rPr>
              <a:t>-3/214-218.htm</a:t>
            </a:r>
          </a:p>
          <a:p>
            <a:r>
              <a:rPr lang="en-US" sz="1800" dirty="0" err="1">
                <a:latin typeface="Georgia"/>
                <a:cs typeface="Georgia"/>
              </a:rPr>
              <a:t>Esser</a:t>
            </a:r>
            <a:r>
              <a:rPr lang="en-US" sz="1800" dirty="0">
                <a:latin typeface="Georgia"/>
                <a:cs typeface="Georgia"/>
              </a:rPr>
              <a:t>, M., </a:t>
            </a:r>
            <a:r>
              <a:rPr lang="en-US" sz="1800" dirty="0" err="1">
                <a:latin typeface="Georgia"/>
                <a:cs typeface="Georgia"/>
              </a:rPr>
              <a:t>Hedden</a:t>
            </a:r>
            <a:r>
              <a:rPr lang="en-US" sz="1800" dirty="0">
                <a:latin typeface="Georgia"/>
                <a:cs typeface="Georgia"/>
              </a:rPr>
              <a:t>, S., </a:t>
            </a:r>
            <a:r>
              <a:rPr lang="en-US" sz="1800" dirty="0" err="1">
                <a:latin typeface="Georgia"/>
                <a:cs typeface="Georgia"/>
              </a:rPr>
              <a:t>Kanny</a:t>
            </a:r>
            <a:r>
              <a:rPr lang="en-US" sz="1800" dirty="0">
                <a:latin typeface="Georgia"/>
                <a:cs typeface="Georgia"/>
              </a:rPr>
              <a:t>, D., Brewer, R., </a:t>
            </a:r>
            <a:r>
              <a:rPr lang="en-US" sz="1800" dirty="0" err="1">
                <a:latin typeface="Georgia"/>
                <a:cs typeface="Georgia"/>
              </a:rPr>
              <a:t>Gfroerer</a:t>
            </a:r>
            <a:r>
              <a:rPr lang="en-US" sz="1800" dirty="0">
                <a:latin typeface="Georgia"/>
                <a:cs typeface="Georgia"/>
              </a:rPr>
              <a:t>, J., &amp; </a:t>
            </a:r>
            <a:r>
              <a:rPr lang="en-US" sz="1800" dirty="0" err="1">
                <a:latin typeface="Georgia"/>
                <a:cs typeface="Georgia"/>
              </a:rPr>
              <a:t>Naimi</a:t>
            </a:r>
            <a:r>
              <a:rPr lang="en-US" sz="1800" dirty="0">
                <a:latin typeface="Georgia"/>
                <a:cs typeface="Georgia"/>
              </a:rPr>
              <a:t>, T. (2014). Prevalence of Alcohol Dependence Among </a:t>
            </a:r>
            <a:r>
              <a:rPr lang="en-US" sz="1800" dirty="0" smtClean="0">
                <a:latin typeface="Georgia"/>
                <a:cs typeface="Georgia"/>
              </a:rPr>
              <a:t>	US </a:t>
            </a:r>
            <a:r>
              <a:rPr lang="en-US" sz="1800" dirty="0">
                <a:latin typeface="Georgia"/>
                <a:cs typeface="Georgia"/>
              </a:rPr>
              <a:t>Adult Drinkers, 2009–2011. Preventing Chronic Disease, 11. http://	</a:t>
            </a:r>
            <a:r>
              <a:rPr lang="en-US" sz="1800" dirty="0" err="1">
                <a:latin typeface="Georgia"/>
                <a:cs typeface="Georgia"/>
              </a:rPr>
              <a:t>dx.doi.org</a:t>
            </a:r>
            <a:r>
              <a:rPr lang="en-US" sz="1800" dirty="0">
                <a:latin typeface="Georgia"/>
                <a:cs typeface="Georgia"/>
              </a:rPr>
              <a:t>/10.5888/pcd11.140329</a:t>
            </a:r>
          </a:p>
          <a:p>
            <a:r>
              <a:rPr lang="en-US" sz="1800" dirty="0" err="1">
                <a:latin typeface="Georgia"/>
                <a:cs typeface="Georgia"/>
              </a:rPr>
              <a:t>Hendershot</a:t>
            </a:r>
            <a:r>
              <a:rPr lang="en-US" sz="1800" dirty="0">
                <a:latin typeface="Georgia"/>
                <a:cs typeface="Georgia"/>
              </a:rPr>
              <a:t>, C. S., Claus, E. D., &amp; </a:t>
            </a:r>
            <a:r>
              <a:rPr lang="en-US" sz="1800" dirty="0" err="1">
                <a:latin typeface="Georgia"/>
                <a:cs typeface="Georgia"/>
              </a:rPr>
              <a:t>Ramchandani</a:t>
            </a:r>
            <a:r>
              <a:rPr lang="en-US" sz="1800" dirty="0">
                <a:latin typeface="Georgia"/>
                <a:cs typeface="Georgia"/>
              </a:rPr>
              <a:t>, V. A. (2014). Associations of OPRM1 A118G and alcohol sensitivity with </a:t>
            </a:r>
            <a:r>
              <a:rPr lang="en-US" sz="1800" dirty="0" smtClean="0">
                <a:latin typeface="Georgia"/>
                <a:cs typeface="Georgia"/>
              </a:rPr>
              <a:t>	intravenous </a:t>
            </a:r>
            <a:r>
              <a:rPr lang="en-US" sz="1800" dirty="0">
                <a:latin typeface="Georgia"/>
                <a:cs typeface="Georgia"/>
              </a:rPr>
              <a:t>alcohol self-administration in young adults. Addiction 	Biology, 21(1), 125-135.</a:t>
            </a:r>
          </a:p>
          <a:p>
            <a:r>
              <a:rPr lang="en-US" sz="1800" dirty="0">
                <a:latin typeface="Georgia"/>
                <a:cs typeface="Georgia"/>
              </a:rPr>
              <a:t> </a:t>
            </a:r>
            <a:r>
              <a:rPr lang="en-US" sz="1800" dirty="0" err="1">
                <a:latin typeface="Georgia"/>
                <a:cs typeface="Georgia"/>
              </a:rPr>
              <a:t>Mague</a:t>
            </a:r>
            <a:r>
              <a:rPr lang="en-US" sz="1800" dirty="0">
                <a:latin typeface="Georgia"/>
                <a:cs typeface="Georgia"/>
              </a:rPr>
              <a:t>, Stephen D., and Julie A. </a:t>
            </a:r>
            <a:r>
              <a:rPr lang="en-US" sz="1800" dirty="0" err="1">
                <a:latin typeface="Georgia"/>
                <a:cs typeface="Georgia"/>
              </a:rPr>
              <a:t>Blendy</a:t>
            </a:r>
            <a:r>
              <a:rPr lang="en-US" sz="1800" dirty="0">
                <a:latin typeface="Georgia"/>
                <a:cs typeface="Georgia"/>
              </a:rPr>
              <a:t>. "OPRM1 SNP (A118G): Involvement in Disease Development, Treatment </a:t>
            </a:r>
            <a:r>
              <a:rPr lang="en-US" sz="1800" dirty="0" smtClean="0">
                <a:latin typeface="Georgia"/>
                <a:cs typeface="Georgia"/>
              </a:rPr>
              <a:t>	Response</a:t>
            </a:r>
            <a:r>
              <a:rPr lang="en-US" sz="1800" dirty="0">
                <a:latin typeface="Georgia"/>
                <a:cs typeface="Georgia"/>
              </a:rPr>
              <a:t>, and Animal Models." </a:t>
            </a:r>
            <a:r>
              <a:rPr lang="en-US" sz="1800" i="1" dirty="0">
                <a:latin typeface="Georgia"/>
                <a:cs typeface="Georgia"/>
              </a:rPr>
              <a:t>Drug and Alcohol Dependence</a:t>
            </a:r>
            <a:r>
              <a:rPr lang="en-US" sz="1800" dirty="0">
                <a:latin typeface="Georgia"/>
                <a:cs typeface="Georgia"/>
              </a:rPr>
              <a:t> 108.3 (2010): 	172-82. Web.</a:t>
            </a:r>
          </a:p>
          <a:p>
            <a:r>
              <a:rPr lang="en-US" sz="1800" dirty="0">
                <a:latin typeface="Georgia"/>
                <a:cs typeface="Georgia"/>
              </a:rPr>
              <a:t>Miranda, R., Ray, L., Justus, A., </a:t>
            </a:r>
            <a:r>
              <a:rPr lang="en-US" sz="1800" dirty="0" err="1">
                <a:latin typeface="Georgia"/>
                <a:cs typeface="Georgia"/>
              </a:rPr>
              <a:t>Meyerson</a:t>
            </a:r>
            <a:r>
              <a:rPr lang="en-US" sz="1800" dirty="0">
                <a:latin typeface="Georgia"/>
                <a:cs typeface="Georgia"/>
              </a:rPr>
              <a:t>, L. A., </a:t>
            </a:r>
            <a:r>
              <a:rPr lang="en-US" sz="1800" dirty="0" err="1">
                <a:latin typeface="Georgia"/>
                <a:cs typeface="Georgia"/>
              </a:rPr>
              <a:t>Knopik</a:t>
            </a:r>
            <a:r>
              <a:rPr lang="en-US" sz="1800" dirty="0">
                <a:latin typeface="Georgia"/>
                <a:cs typeface="Georgia"/>
              </a:rPr>
              <a:t>, V. S., </a:t>
            </a:r>
            <a:r>
              <a:rPr lang="en-US" sz="1800" dirty="0" err="1">
                <a:latin typeface="Georgia"/>
                <a:cs typeface="Georgia"/>
              </a:rPr>
              <a:t>Mcgeary</a:t>
            </a:r>
            <a:r>
              <a:rPr lang="en-US" sz="1800" dirty="0">
                <a:latin typeface="Georgia"/>
                <a:cs typeface="Georgia"/>
              </a:rPr>
              <a:t>, J., &amp; </a:t>
            </a:r>
            <a:r>
              <a:rPr lang="en-US" sz="1800" dirty="0" err="1">
                <a:latin typeface="Georgia"/>
                <a:cs typeface="Georgia"/>
              </a:rPr>
              <a:t>Monti</a:t>
            </a:r>
            <a:r>
              <a:rPr lang="en-US" sz="1800" dirty="0">
                <a:latin typeface="Georgia"/>
                <a:cs typeface="Georgia"/>
              </a:rPr>
              <a:t>, P. M. (2010). Initial Evidence of an </a:t>
            </a:r>
            <a:r>
              <a:rPr lang="en-US" sz="1800" dirty="0" smtClean="0">
                <a:latin typeface="Georgia"/>
                <a:cs typeface="Georgia"/>
              </a:rPr>
              <a:t>	Association </a:t>
            </a:r>
            <a:r>
              <a:rPr lang="en-US" sz="1800" dirty="0">
                <a:latin typeface="Georgia"/>
                <a:cs typeface="Georgia"/>
              </a:rPr>
              <a:t>Between OPRM1 and Adolescent Alcohol Misuse. Alcoholism: Clinical and Experimental Research, </a:t>
            </a:r>
            <a:r>
              <a:rPr lang="en-US" sz="1800" dirty="0" smtClean="0">
                <a:latin typeface="Georgia"/>
                <a:cs typeface="Georgia"/>
              </a:rPr>
              <a:t>	34</a:t>
            </a:r>
            <a:r>
              <a:rPr lang="en-US" sz="1800" dirty="0">
                <a:latin typeface="Georgia"/>
                <a:cs typeface="Georgia"/>
              </a:rPr>
              <a:t>(1), 112-122.</a:t>
            </a:r>
          </a:p>
          <a:p>
            <a:r>
              <a:rPr lang="en-US" sz="1800" dirty="0">
                <a:latin typeface="Georgia"/>
                <a:cs typeface="Georgia"/>
              </a:rPr>
              <a:t>Nolen-</a:t>
            </a:r>
            <a:r>
              <a:rPr lang="en-US" sz="1800" dirty="0" err="1">
                <a:latin typeface="Georgia"/>
                <a:cs typeface="Georgia"/>
              </a:rPr>
              <a:t>Hoeksema</a:t>
            </a:r>
            <a:r>
              <a:rPr lang="en-US" sz="1800" dirty="0">
                <a:latin typeface="Georgia"/>
                <a:cs typeface="Georgia"/>
              </a:rPr>
              <a:t>, S. (2004). Gender differences in risk factors and consequences for alcohol use and problems. </a:t>
            </a:r>
            <a:r>
              <a:rPr lang="en-US" sz="1800" i="1" dirty="0">
                <a:latin typeface="Georgia"/>
                <a:cs typeface="Georgia"/>
              </a:rPr>
              <a:t>Clinical </a:t>
            </a:r>
            <a:r>
              <a:rPr lang="en-US" sz="1800" i="1" dirty="0" smtClean="0">
                <a:latin typeface="Georgia"/>
                <a:cs typeface="Georgia"/>
              </a:rPr>
              <a:t>	Psychology </a:t>
            </a:r>
            <a:r>
              <a:rPr lang="en-US" sz="1800" i="1" dirty="0">
                <a:latin typeface="Georgia"/>
                <a:cs typeface="Georgia"/>
              </a:rPr>
              <a:t>Review</a:t>
            </a:r>
            <a:r>
              <a:rPr lang="en-US" sz="1800" dirty="0">
                <a:latin typeface="Georgia"/>
                <a:cs typeface="Georgia"/>
              </a:rPr>
              <a:t>, </a:t>
            </a:r>
            <a:r>
              <a:rPr lang="en-US" sz="1800" i="1" dirty="0">
                <a:latin typeface="Georgia"/>
                <a:cs typeface="Georgia"/>
              </a:rPr>
              <a:t>24</a:t>
            </a:r>
            <a:r>
              <a:rPr lang="en-US" sz="1800" dirty="0">
                <a:latin typeface="Georgia"/>
                <a:cs typeface="Georgia"/>
              </a:rPr>
              <a:t>(8), 981-1010. http://</a:t>
            </a:r>
            <a:r>
              <a:rPr lang="en-US" sz="1800" dirty="0" err="1">
                <a:latin typeface="Georgia"/>
                <a:cs typeface="Georgia"/>
              </a:rPr>
              <a:t>dx.doi.org</a:t>
            </a:r>
            <a:r>
              <a:rPr lang="en-US" sz="1800" dirty="0">
                <a:latin typeface="Georgia"/>
                <a:cs typeface="Georgia"/>
              </a:rPr>
              <a:t>/10.1016/j.cpr.2004.08.003</a:t>
            </a:r>
          </a:p>
          <a:p>
            <a:r>
              <a:rPr lang="en-US" sz="1800" dirty="0" err="1">
                <a:latin typeface="Georgia"/>
                <a:cs typeface="Georgia"/>
              </a:rPr>
              <a:t>Sauriyal</a:t>
            </a:r>
            <a:r>
              <a:rPr lang="en-US" sz="1800" dirty="0">
                <a:latin typeface="Georgia"/>
                <a:cs typeface="Georgia"/>
              </a:rPr>
              <a:t>, D. S., </a:t>
            </a:r>
            <a:r>
              <a:rPr lang="en-US" sz="1800" dirty="0" err="1">
                <a:latin typeface="Georgia"/>
                <a:cs typeface="Georgia"/>
              </a:rPr>
              <a:t>Jaggi</a:t>
            </a:r>
            <a:r>
              <a:rPr lang="en-US" sz="1800" dirty="0">
                <a:latin typeface="Georgia"/>
                <a:cs typeface="Georgia"/>
              </a:rPr>
              <a:t>, A. S., &amp; Singh, N. (2011). Extending pharmacological spectrum of opioids beyond analgesia: </a:t>
            </a:r>
            <a:r>
              <a:rPr lang="en-US" sz="1800" dirty="0" smtClean="0">
                <a:latin typeface="Georgia"/>
                <a:cs typeface="Georgia"/>
              </a:rPr>
              <a:t>	Multifunctional </a:t>
            </a:r>
            <a:r>
              <a:rPr lang="en-US" sz="1800" dirty="0">
                <a:latin typeface="Georgia"/>
                <a:cs typeface="Georgia"/>
              </a:rPr>
              <a:t>aspects in different pathophysiological states. Neuropeptides, 45(3), 175-188.</a:t>
            </a:r>
          </a:p>
          <a:p>
            <a:r>
              <a:rPr lang="en-US" sz="1800" dirty="0" err="1">
                <a:latin typeface="Georgia"/>
                <a:cs typeface="Georgia"/>
              </a:rPr>
              <a:t>Wilsnack</a:t>
            </a:r>
            <a:r>
              <a:rPr lang="en-US" sz="1800" dirty="0">
                <a:latin typeface="Georgia"/>
                <a:cs typeface="Georgia"/>
              </a:rPr>
              <a:t>, R. W., </a:t>
            </a:r>
            <a:r>
              <a:rPr lang="en-US" sz="1800" dirty="0" err="1">
                <a:latin typeface="Georgia"/>
                <a:cs typeface="Georgia"/>
              </a:rPr>
              <a:t>Vogeltanz</a:t>
            </a:r>
            <a:r>
              <a:rPr lang="en-US" sz="1800" dirty="0">
                <a:latin typeface="Georgia"/>
                <a:cs typeface="Georgia"/>
              </a:rPr>
              <a:t>, N. D., </a:t>
            </a:r>
            <a:r>
              <a:rPr lang="en-US" sz="1800" dirty="0" err="1">
                <a:latin typeface="Georgia"/>
                <a:cs typeface="Georgia"/>
              </a:rPr>
              <a:t>Wilsnack</a:t>
            </a:r>
            <a:r>
              <a:rPr lang="en-US" sz="1800" dirty="0">
                <a:latin typeface="Georgia"/>
                <a:cs typeface="Georgia"/>
              </a:rPr>
              <a:t>, S. C. and Harris, T. R. (2000), Gender differences in alcohol consumption and </a:t>
            </a:r>
            <a:r>
              <a:rPr lang="en-US" sz="1800" dirty="0" smtClean="0">
                <a:latin typeface="Georgia"/>
                <a:cs typeface="Georgia"/>
              </a:rPr>
              <a:t>	adverse </a:t>
            </a:r>
            <a:r>
              <a:rPr lang="en-US" sz="1800" dirty="0">
                <a:latin typeface="Georgia"/>
                <a:cs typeface="Georgia"/>
              </a:rPr>
              <a:t>drinking consequences: cross-cultural patterns. Addiction, 95: 	251–265. </a:t>
            </a:r>
            <a:r>
              <a:rPr lang="en-US" sz="1800" dirty="0" err="1">
                <a:latin typeface="Georgia"/>
                <a:cs typeface="Georgia"/>
              </a:rPr>
              <a:t>doi</a:t>
            </a:r>
            <a:r>
              <a:rPr lang="en-US" sz="1800" dirty="0">
                <a:latin typeface="Georgia"/>
                <a:cs typeface="Georgia"/>
              </a:rPr>
              <a:t>: 10.1046/j</a:t>
            </a:r>
            <a:r>
              <a:rPr lang="en-US" sz="1800" dirty="0" smtClean="0">
                <a:latin typeface="Georgia"/>
                <a:cs typeface="Georgia"/>
              </a:rPr>
              <a:t>.	1360</a:t>
            </a:r>
            <a:r>
              <a:rPr lang="en-US" sz="1800" dirty="0">
                <a:latin typeface="Georgia"/>
                <a:cs typeface="Georgia"/>
              </a:rPr>
              <a:t>-0443.2000.95225112.x</a:t>
            </a:r>
          </a:p>
          <a:p>
            <a:r>
              <a:rPr lang="en-US" sz="1800" dirty="0">
                <a:latin typeface="Georgia"/>
                <a:cs typeface="Georgia"/>
              </a:rPr>
              <a:t>Zhang, Y., D. Wang, A. D. Johnson, A. C. Papp, and W. </a:t>
            </a:r>
            <a:r>
              <a:rPr lang="en-US" sz="1800" dirty="0" err="1">
                <a:latin typeface="Georgia"/>
                <a:cs typeface="Georgia"/>
              </a:rPr>
              <a:t>Sadee</a:t>
            </a:r>
            <a:r>
              <a:rPr lang="en-US" sz="1800" dirty="0">
                <a:latin typeface="Georgia"/>
                <a:cs typeface="Georgia"/>
              </a:rPr>
              <a:t>. "Allelic Expression Imbalance of Human Mu Opioid </a:t>
            </a:r>
            <a:r>
              <a:rPr lang="en-US" sz="1800" dirty="0" smtClean="0">
                <a:latin typeface="Georgia"/>
                <a:cs typeface="Georgia"/>
              </a:rPr>
              <a:t>	Receptor </a:t>
            </a:r>
            <a:r>
              <a:rPr lang="en-US" sz="1800" dirty="0">
                <a:latin typeface="Georgia"/>
                <a:cs typeface="Georgia"/>
              </a:rPr>
              <a:t>(OPRM1) Caused by Variant A118G." </a:t>
            </a:r>
            <a:r>
              <a:rPr lang="en-US" sz="1800" i="1" dirty="0">
                <a:latin typeface="Georgia"/>
                <a:cs typeface="Georgia"/>
              </a:rPr>
              <a:t>Journal of Biological Chemistry</a:t>
            </a:r>
            <a:r>
              <a:rPr lang="en-US" sz="1800" dirty="0">
                <a:latin typeface="Georgia"/>
                <a:cs typeface="Georgia"/>
              </a:rPr>
              <a:t> 280.38 (2005): 32618-2624. Web.</a:t>
            </a:r>
          </a:p>
          <a:p>
            <a:r>
              <a:rPr lang="en-US" sz="1800" dirty="0">
                <a:latin typeface="Georgia"/>
                <a:cs typeface="Georgia"/>
              </a:rPr>
              <a:t> </a:t>
            </a:r>
          </a:p>
          <a:p>
            <a:endParaRPr lang="en-US" sz="1800" dirty="0">
              <a:latin typeface="Georgia"/>
              <a:cs typeface="Georgia"/>
            </a:endParaRPr>
          </a:p>
        </p:txBody>
      </p:sp>
      <p:sp>
        <p:nvSpPr>
          <p:cNvPr id="22" name="Rectangle 21"/>
          <p:cNvSpPr/>
          <p:nvPr/>
        </p:nvSpPr>
        <p:spPr>
          <a:xfrm>
            <a:off x="13907612" y="4028491"/>
            <a:ext cx="11864570" cy="4093428"/>
          </a:xfrm>
          <a:prstGeom prst="rect">
            <a:avLst/>
          </a:prstGeom>
        </p:spPr>
        <p:txBody>
          <a:bodyPr wrap="square">
            <a:spAutoFit/>
          </a:bodyPr>
          <a:lstStyle/>
          <a:p>
            <a:pPr lvl="0"/>
            <a:r>
              <a:rPr lang="en-US" sz="2600" b="1" dirty="0" smtClean="0">
                <a:solidFill>
                  <a:prstClr val="black"/>
                </a:solidFill>
                <a:latin typeface="Georgia"/>
                <a:cs typeface="Georgia"/>
              </a:rPr>
              <a:t>Genotyping</a:t>
            </a:r>
            <a:r>
              <a:rPr lang="en-US" sz="2600" b="1" dirty="0">
                <a:solidFill>
                  <a:prstClr val="black"/>
                </a:solidFill>
                <a:latin typeface="Georgia"/>
                <a:cs typeface="Georgia"/>
              </a:rPr>
              <a:t>. </a:t>
            </a:r>
            <a:r>
              <a:rPr lang="en-US" sz="2600" dirty="0">
                <a:solidFill>
                  <a:prstClr val="black"/>
                </a:solidFill>
                <a:latin typeface="Georgia"/>
                <a:cs typeface="Georgia"/>
              </a:rPr>
              <a:t>DNA was extracted from </a:t>
            </a:r>
            <a:r>
              <a:rPr lang="en-US" sz="2600" dirty="0" err="1">
                <a:solidFill>
                  <a:prstClr val="black"/>
                </a:solidFill>
                <a:latin typeface="Georgia"/>
                <a:cs typeface="Georgia"/>
              </a:rPr>
              <a:t>buccal</a:t>
            </a:r>
            <a:r>
              <a:rPr lang="en-US" sz="2600" dirty="0">
                <a:solidFill>
                  <a:prstClr val="black"/>
                </a:solidFill>
                <a:latin typeface="Georgia"/>
                <a:cs typeface="Georgia"/>
              </a:rPr>
              <a:t> cells using the </a:t>
            </a:r>
            <a:r>
              <a:rPr lang="en-US" sz="2600" dirty="0" err="1">
                <a:solidFill>
                  <a:prstClr val="black"/>
                </a:solidFill>
                <a:latin typeface="Georgia"/>
                <a:cs typeface="Georgia"/>
              </a:rPr>
              <a:t>Gentra</a:t>
            </a:r>
            <a:r>
              <a:rPr lang="en-US" sz="2600" dirty="0">
                <a:solidFill>
                  <a:prstClr val="black"/>
                </a:solidFill>
                <a:latin typeface="Georgia"/>
                <a:cs typeface="Georgia"/>
              </a:rPr>
              <a:t> PURGENE Cell Kit (</a:t>
            </a:r>
            <a:r>
              <a:rPr lang="en-US" sz="2600" dirty="0" err="1">
                <a:solidFill>
                  <a:prstClr val="black"/>
                </a:solidFill>
                <a:latin typeface="Georgia"/>
                <a:cs typeface="Georgia"/>
              </a:rPr>
              <a:t>Qiagen</a:t>
            </a:r>
            <a:r>
              <a:rPr lang="en-US" sz="2600" dirty="0">
                <a:solidFill>
                  <a:prstClr val="black"/>
                </a:solidFill>
                <a:latin typeface="Georgia"/>
                <a:cs typeface="Georgia"/>
              </a:rPr>
              <a:t>, Valencia, CA) following with manufacturer’s protocol. The SNP rs1799971 was genotyped using </a:t>
            </a:r>
            <a:r>
              <a:rPr lang="en-US" sz="2600" dirty="0" err="1">
                <a:solidFill>
                  <a:prstClr val="black"/>
                </a:solidFill>
                <a:latin typeface="Georgia"/>
                <a:cs typeface="Georgia"/>
              </a:rPr>
              <a:t>Taqman</a:t>
            </a:r>
            <a:r>
              <a:rPr lang="en-US" sz="2600" dirty="0">
                <a:solidFill>
                  <a:prstClr val="black"/>
                </a:solidFill>
                <a:latin typeface="Georgia"/>
                <a:cs typeface="Georgia"/>
              </a:rPr>
              <a:t> SNP Genotyping Assays (Applied </a:t>
            </a:r>
            <a:r>
              <a:rPr lang="en-US" sz="2600" dirty="0" err="1">
                <a:solidFill>
                  <a:prstClr val="black"/>
                </a:solidFill>
                <a:latin typeface="Georgia"/>
                <a:cs typeface="Georgia"/>
              </a:rPr>
              <a:t>Biosystems</a:t>
            </a:r>
            <a:r>
              <a:rPr lang="en-US" sz="2600" dirty="0">
                <a:solidFill>
                  <a:prstClr val="black"/>
                </a:solidFill>
                <a:latin typeface="Georgia"/>
                <a:cs typeface="Georgia"/>
              </a:rPr>
              <a:t>, Foster City, CA) following manufacturer’s protocol in a 5μL volume. Allele frequencies were consistent with a Caucasian population (Sherry et al</a:t>
            </a:r>
            <a:r>
              <a:rPr lang="en-US" sz="2600" i="1" dirty="0">
                <a:solidFill>
                  <a:prstClr val="black"/>
                </a:solidFill>
                <a:latin typeface="Georgia"/>
                <a:cs typeface="Georgia"/>
              </a:rPr>
              <a:t>., </a:t>
            </a:r>
            <a:r>
              <a:rPr lang="en-US" sz="2600" dirty="0">
                <a:solidFill>
                  <a:prstClr val="black"/>
                </a:solidFill>
                <a:latin typeface="Georgia"/>
                <a:cs typeface="Georgia"/>
              </a:rPr>
              <a:t>2010) and were in Hardy-Weinberg equilibrium (χ</a:t>
            </a:r>
            <a:r>
              <a:rPr lang="en-US" sz="2600" i="1" baseline="30000" dirty="0">
                <a:solidFill>
                  <a:prstClr val="black"/>
                </a:solidFill>
                <a:latin typeface="Georgia"/>
                <a:cs typeface="Georgia"/>
              </a:rPr>
              <a:t>2</a:t>
            </a:r>
            <a:r>
              <a:rPr lang="en-US" sz="2600" dirty="0">
                <a:solidFill>
                  <a:prstClr val="black"/>
                </a:solidFill>
                <a:latin typeface="Georgia"/>
                <a:cs typeface="Georgia"/>
              </a:rPr>
              <a:t>=1.43, </a:t>
            </a:r>
            <a:r>
              <a:rPr lang="en-US" sz="2600" i="1" dirty="0">
                <a:solidFill>
                  <a:prstClr val="black"/>
                </a:solidFill>
                <a:latin typeface="Georgia"/>
                <a:cs typeface="Georgia"/>
              </a:rPr>
              <a:t>p</a:t>
            </a:r>
            <a:r>
              <a:rPr lang="en-US" sz="2600" dirty="0">
                <a:solidFill>
                  <a:prstClr val="black"/>
                </a:solidFill>
                <a:latin typeface="Georgia"/>
                <a:cs typeface="Georgia"/>
              </a:rPr>
              <a:t>&gt;.05) with observed allele frequencies of A=0.86 and G=0.14.</a:t>
            </a:r>
          </a:p>
          <a:p>
            <a:pPr lvl="0"/>
            <a:r>
              <a:rPr lang="en-US" sz="2600" b="1" dirty="0">
                <a:solidFill>
                  <a:prstClr val="black"/>
                </a:solidFill>
                <a:latin typeface="Georgia"/>
                <a:cs typeface="Georgia"/>
              </a:rPr>
              <a:t>Data Analysis. </a:t>
            </a:r>
            <a:r>
              <a:rPr lang="en-US" sz="2600" dirty="0">
                <a:solidFill>
                  <a:prstClr val="black"/>
                </a:solidFill>
                <a:latin typeface="Georgia"/>
                <a:cs typeface="Georgia"/>
              </a:rPr>
              <a:t>An ANOVA was performed using SPSS version 22 (IBM, Armonk, NY) </a:t>
            </a:r>
            <a:r>
              <a:rPr lang="en-US" sz="2600" dirty="0" smtClean="0">
                <a:solidFill>
                  <a:prstClr val="black"/>
                </a:solidFill>
                <a:latin typeface="Georgia"/>
                <a:cs typeface="Georgia"/>
              </a:rPr>
              <a:t>using sex and genotype as independent factors, and maximum number of drinks within a 24 hour period consumed as the dependent variable. </a:t>
            </a:r>
            <a:endParaRPr lang="en-US" sz="2600" dirty="0">
              <a:solidFill>
                <a:prstClr val="black"/>
              </a:solidFill>
              <a:latin typeface="Georgia" pitchFamily="18" charset="0"/>
            </a:endParaRPr>
          </a:p>
        </p:txBody>
      </p:sp>
      <p:grpSp>
        <p:nvGrpSpPr>
          <p:cNvPr id="33" name="Group 32"/>
          <p:cNvGrpSpPr/>
          <p:nvPr/>
        </p:nvGrpSpPr>
        <p:grpSpPr>
          <a:xfrm>
            <a:off x="3941972" y="17409486"/>
            <a:ext cx="9109130" cy="7330385"/>
            <a:chOff x="2117875" y="14890573"/>
            <a:chExt cx="7686526" cy="7860611"/>
          </a:xfrm>
        </p:grpSpPr>
        <p:pic>
          <p:nvPicPr>
            <p:cNvPr id="34" name="Picture 33" descr="Screen Shot 2015-03-05 at 7.57.44 PM.png"/>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117875" y="14890573"/>
              <a:ext cx="7686526" cy="7860611"/>
            </a:xfrm>
            <a:prstGeom prst="rect">
              <a:avLst/>
            </a:prstGeom>
          </p:spPr>
        </p:pic>
        <p:sp>
          <p:nvSpPr>
            <p:cNvPr id="35" name="Connector 34"/>
            <p:cNvSpPr/>
            <p:nvPr/>
          </p:nvSpPr>
          <p:spPr>
            <a:xfrm>
              <a:off x="5422900" y="15201900"/>
              <a:ext cx="508000" cy="1104900"/>
            </a:xfrm>
            <a:prstGeom prst="flowChartConnector">
              <a:avLst/>
            </a:prstGeom>
            <a:noFill/>
            <a:ln w="3810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b="1">
                <a:ln w="12700">
                  <a:solidFill>
                    <a:schemeClr val="tx2">
                      <a:satMod val="155000"/>
                    </a:schemeClr>
                  </a:solidFill>
                  <a:prstDash val="solid"/>
                </a:ln>
                <a:solidFill>
                  <a:srgbClr val="FF0000"/>
                </a:solidFill>
                <a:effectLst>
                  <a:outerShdw blurRad="41275" dist="20320" dir="1800000" algn="tl" rotWithShape="0">
                    <a:srgbClr val="000000">
                      <a:alpha val="40000"/>
                    </a:srgbClr>
                  </a:outerShdw>
                </a:effectLst>
              </a:endParaRPr>
            </a:p>
          </p:txBody>
        </p:sp>
        <p:sp>
          <p:nvSpPr>
            <p:cNvPr id="37" name="Connector 36"/>
            <p:cNvSpPr/>
            <p:nvPr/>
          </p:nvSpPr>
          <p:spPr>
            <a:xfrm rot="5400000">
              <a:off x="4032250" y="16967200"/>
              <a:ext cx="438150" cy="1098550"/>
            </a:xfrm>
            <a:prstGeom prst="flowChartConnector">
              <a:avLst/>
            </a:prstGeom>
            <a:noFill/>
            <a:ln w="57150" cmpd="sng"/>
          </p:spPr>
          <p:style>
            <a:lnRef idx="2">
              <a:schemeClr val="accent1"/>
            </a:lnRef>
            <a:fillRef idx="1">
              <a:schemeClr val="lt1"/>
            </a:fillRef>
            <a:effectRef idx="0">
              <a:schemeClr val="accent1"/>
            </a:effectRef>
            <a:fontRef idx="minor">
              <a:schemeClr val="dk1"/>
            </a:fontRef>
          </p:style>
          <p:txBody>
            <a:bodyPr rtlCol="0" anchor="ctr"/>
            <a:lstStyle/>
            <a:p>
              <a:pPr algn="ctr"/>
              <a:endParaRPr lang="en-US" b="1">
                <a:ln w="12700">
                  <a:solidFill>
                    <a:schemeClr val="tx2">
                      <a:satMod val="155000"/>
                    </a:schemeClr>
                  </a:solidFill>
                  <a:prstDash val="solid"/>
                </a:ln>
                <a:solidFill>
                  <a:srgbClr val="FF0000"/>
                </a:solidFill>
                <a:effectLst>
                  <a:outerShdw blurRad="41275" dist="20320" dir="1800000" algn="tl" rotWithShape="0">
                    <a:srgbClr val="000000">
                      <a:alpha val="40000"/>
                    </a:srgbClr>
                  </a:outerShdw>
                </a:effectLst>
              </a:endParaRPr>
            </a:p>
          </p:txBody>
        </p:sp>
      </p:grpSp>
      <p:sp>
        <p:nvSpPr>
          <p:cNvPr id="32" name="TextBox 31"/>
          <p:cNvSpPr txBox="1"/>
          <p:nvPr/>
        </p:nvSpPr>
        <p:spPr>
          <a:xfrm>
            <a:off x="510752" y="16950199"/>
            <a:ext cx="3175359" cy="7755967"/>
          </a:xfrm>
          <a:prstGeom prst="rect">
            <a:avLst/>
          </a:prstGeom>
          <a:noFill/>
        </p:spPr>
        <p:txBody>
          <a:bodyPr wrap="square" rtlCol="0">
            <a:spAutoFit/>
          </a:bodyPr>
          <a:lstStyle/>
          <a:p>
            <a:r>
              <a:rPr lang="en-US" sz="2400" dirty="0">
                <a:latin typeface="Georgia"/>
                <a:cs typeface="Georgia"/>
              </a:rPr>
              <a:t>Figure 1. Mutations in the Mu-opioid receptor are related to </a:t>
            </a:r>
            <a:r>
              <a:rPr lang="en-US" sz="2400" dirty="0" smtClean="0">
                <a:latin typeface="Georgia"/>
                <a:cs typeface="Georgia"/>
              </a:rPr>
              <a:t>changes at position 40 of the receptor, and express receptors with higher affinity to endorphins. Circled </a:t>
            </a:r>
            <a:r>
              <a:rPr lang="en-US" sz="2400" dirty="0">
                <a:latin typeface="Georgia"/>
                <a:cs typeface="Georgia"/>
              </a:rPr>
              <a:t>in red is the location of </a:t>
            </a:r>
            <a:r>
              <a:rPr lang="en-US" sz="2400" dirty="0" smtClean="0">
                <a:latin typeface="Georgia"/>
                <a:cs typeface="Georgia"/>
              </a:rPr>
              <a:t>the polymorphism. Circled </a:t>
            </a:r>
            <a:r>
              <a:rPr lang="en-US" sz="2400" dirty="0">
                <a:latin typeface="Georgia"/>
                <a:cs typeface="Georgia"/>
              </a:rPr>
              <a:t>in blue is </a:t>
            </a:r>
            <a:r>
              <a:rPr lang="en-US" sz="2400" dirty="0" smtClean="0">
                <a:latin typeface="Georgia"/>
                <a:cs typeface="Georgia"/>
              </a:rPr>
              <a:t>the location of the </a:t>
            </a:r>
            <a:r>
              <a:rPr lang="en-US" sz="2400" dirty="0">
                <a:latin typeface="Georgia"/>
                <a:cs typeface="Georgia"/>
              </a:rPr>
              <a:t>amino acid </a:t>
            </a:r>
            <a:r>
              <a:rPr lang="en-US" sz="2400" dirty="0" smtClean="0">
                <a:latin typeface="Georgia"/>
                <a:cs typeface="Georgia"/>
              </a:rPr>
              <a:t>change. </a:t>
            </a:r>
            <a:r>
              <a:rPr lang="en-US" sz="2400" dirty="0">
                <a:latin typeface="Georgia"/>
                <a:cs typeface="Georgia"/>
              </a:rPr>
              <a:t>The SNP being tested produces the changes in the gene and the amino acid sequence in the gene </a:t>
            </a:r>
            <a:r>
              <a:rPr lang="en-US" sz="2400" dirty="0" smtClean="0">
                <a:latin typeface="Georgia"/>
                <a:cs typeface="Georgia"/>
              </a:rPr>
              <a:t>receptor</a:t>
            </a:r>
            <a:r>
              <a:rPr lang="en-US" sz="2400" dirty="0">
                <a:latin typeface="Georgia"/>
                <a:cs typeface="Georgia"/>
              </a:rPr>
              <a:t> (</a:t>
            </a:r>
            <a:r>
              <a:rPr lang="en-US" sz="2400" dirty="0" err="1">
                <a:latin typeface="Georgia"/>
                <a:cs typeface="Georgia"/>
              </a:rPr>
              <a:t>Lotsch</a:t>
            </a:r>
            <a:r>
              <a:rPr lang="en-US" sz="2400" dirty="0">
                <a:latin typeface="Georgia"/>
                <a:cs typeface="Georgia"/>
              </a:rPr>
              <a:t> &amp; </a:t>
            </a:r>
            <a:r>
              <a:rPr lang="en-US" sz="2400" dirty="0" err="1">
                <a:latin typeface="Georgia"/>
                <a:cs typeface="Georgia"/>
              </a:rPr>
              <a:t>Geisslinger</a:t>
            </a:r>
            <a:r>
              <a:rPr lang="en-US" sz="2400" dirty="0">
                <a:latin typeface="Georgia"/>
                <a:cs typeface="Georgia"/>
              </a:rPr>
              <a:t>, 2005</a:t>
            </a:r>
            <a:r>
              <a:rPr lang="en-US" sz="2400" dirty="0" smtClean="0">
                <a:latin typeface="Georgia"/>
                <a:cs typeface="Georgia"/>
              </a:rPr>
              <a:t>), Zhang, et al., 2005).  </a:t>
            </a:r>
            <a:endParaRPr lang="en-US" sz="2400" dirty="0">
              <a:latin typeface="Georgia"/>
              <a:cs typeface="Georgia"/>
            </a:endParaRPr>
          </a:p>
          <a:p>
            <a:endParaRPr lang="en-US" sz="1800" dirty="0">
              <a:latin typeface="Georgia"/>
              <a:cs typeface="Georgia"/>
            </a:endParaRPr>
          </a:p>
        </p:txBody>
      </p:sp>
      <p:sp>
        <p:nvSpPr>
          <p:cNvPr id="2" name="TextBox 1"/>
          <p:cNvSpPr txBox="1"/>
          <p:nvPr/>
        </p:nvSpPr>
        <p:spPr>
          <a:xfrm>
            <a:off x="664120" y="26350862"/>
            <a:ext cx="12049559" cy="5293757"/>
          </a:xfrm>
          <a:prstGeom prst="rect">
            <a:avLst/>
          </a:prstGeom>
          <a:noFill/>
        </p:spPr>
        <p:txBody>
          <a:bodyPr wrap="square" rtlCol="0">
            <a:spAutoFit/>
          </a:bodyPr>
          <a:lstStyle/>
          <a:p>
            <a:pPr lvl="0"/>
            <a:r>
              <a:rPr lang="en-US" sz="2600" b="1" dirty="0">
                <a:latin typeface="Georgia"/>
                <a:cs typeface="Georgia"/>
              </a:rPr>
              <a:t>Sample.</a:t>
            </a:r>
            <a:r>
              <a:rPr lang="en-US" sz="2600" dirty="0">
                <a:latin typeface="Georgia"/>
                <a:cs typeface="Georgia"/>
              </a:rPr>
              <a:t> Undergraduates (N=825 ) were recruited from the psychology department’s subject pool at a Midwestern university (70.5% female; 87.4% White; mean age</a:t>
            </a:r>
            <a:r>
              <a:rPr lang="en-US" sz="2600" dirty="0" smtClean="0">
                <a:latin typeface="Georgia"/>
                <a:cs typeface="Georgia"/>
              </a:rPr>
              <a:t>=20.4 </a:t>
            </a:r>
            <a:r>
              <a:rPr lang="en-US" sz="2600" dirty="0">
                <a:latin typeface="Georgia"/>
                <a:cs typeface="Georgia"/>
              </a:rPr>
              <a:t> [SD</a:t>
            </a:r>
            <a:r>
              <a:rPr lang="en-US" sz="2600" dirty="0" smtClean="0">
                <a:latin typeface="Georgia"/>
                <a:cs typeface="Georgia"/>
              </a:rPr>
              <a:t>=3.15]</a:t>
            </a:r>
            <a:r>
              <a:rPr lang="en-US" sz="2600" dirty="0">
                <a:latin typeface="Georgia"/>
                <a:cs typeface="Georgia"/>
              </a:rPr>
              <a:t>) and received course credit for one hour of participation, which involved completing self-report questionnaires and donating a </a:t>
            </a:r>
            <a:r>
              <a:rPr lang="en-US" sz="2600" dirty="0" err="1">
                <a:latin typeface="Georgia"/>
                <a:cs typeface="Georgia"/>
              </a:rPr>
              <a:t>buccal</a:t>
            </a:r>
            <a:r>
              <a:rPr lang="en-US" sz="2600" dirty="0">
                <a:latin typeface="Georgia"/>
                <a:cs typeface="Georgia"/>
              </a:rPr>
              <a:t> cell sample for genotyping. The University's IRB approved the study and all participants gave written informed consent. </a:t>
            </a:r>
          </a:p>
          <a:p>
            <a:pPr lvl="0"/>
            <a:r>
              <a:rPr lang="en-US" sz="2600" b="1" dirty="0">
                <a:latin typeface="Georgia"/>
                <a:cs typeface="Georgia"/>
              </a:rPr>
              <a:t>Measures.</a:t>
            </a:r>
            <a:r>
              <a:rPr lang="en-US" sz="2600" dirty="0">
                <a:latin typeface="Georgia"/>
                <a:cs typeface="Georgia"/>
              </a:rPr>
              <a:t> Recommended NIAAA Alcohol Quantity and Frequency Questions concerning the frequency, quantity, maximum number of drinks, and binge drinking were assessed as endorsement of risky drinking behavior, which are correlated with alcohol use disorders (NIAAA), such as “During your lifetime, what is the largest number of drinks containing alcohol that you drank within a 24-hour period?” </a:t>
            </a:r>
          </a:p>
          <a:p>
            <a:endParaRPr lang="en-US" sz="2600" dirty="0"/>
          </a:p>
        </p:txBody>
      </p:sp>
      <p:graphicFrame>
        <p:nvGraphicFramePr>
          <p:cNvPr id="36" name="Chart 35"/>
          <p:cNvGraphicFramePr>
            <a:graphicFrameLocks/>
          </p:cNvGraphicFramePr>
          <p:nvPr>
            <p:extLst>
              <p:ext uri="{D42A27DB-BD31-4B8C-83A1-F6EECF244321}">
                <p14:modId xmlns:p14="http://schemas.microsoft.com/office/powerpoint/2010/main" val="3992822191"/>
              </p:ext>
            </p:extLst>
          </p:nvPr>
        </p:nvGraphicFramePr>
        <p:xfrm>
          <a:off x="13429719" y="9626600"/>
          <a:ext cx="11633200" cy="6299200"/>
        </p:xfrm>
        <a:graphic>
          <a:graphicData uri="http://schemas.openxmlformats.org/drawingml/2006/chart">
            <c:chart xmlns:c="http://schemas.openxmlformats.org/drawingml/2006/chart" xmlns:r="http://schemas.openxmlformats.org/officeDocument/2006/relationships" r:id="rId7"/>
          </a:graphicData>
        </a:graphic>
      </p:graphicFrame>
      <p:sp>
        <p:nvSpPr>
          <p:cNvPr id="29" name="TextBox 28"/>
          <p:cNvSpPr txBox="1"/>
          <p:nvPr/>
        </p:nvSpPr>
        <p:spPr>
          <a:xfrm>
            <a:off x="13686473" y="16284918"/>
            <a:ext cx="11790068" cy="1138773"/>
          </a:xfrm>
          <a:prstGeom prst="rect">
            <a:avLst/>
          </a:prstGeom>
          <a:noFill/>
        </p:spPr>
        <p:txBody>
          <a:bodyPr wrap="square" rtlCol="0">
            <a:spAutoFit/>
          </a:bodyPr>
          <a:lstStyle/>
          <a:p>
            <a:pPr lvl="0"/>
            <a:r>
              <a:rPr lang="en-US" sz="2400" dirty="0">
                <a:latin typeface="Georgia"/>
                <a:cs typeface="Georgia"/>
              </a:rPr>
              <a:t>Figure 2</a:t>
            </a:r>
            <a:r>
              <a:rPr lang="en-US" sz="2400" dirty="0" smtClean="0">
                <a:latin typeface="Georgia"/>
                <a:cs typeface="Georgia"/>
              </a:rPr>
              <a:t>. distribution </a:t>
            </a:r>
            <a:r>
              <a:rPr lang="en-US" sz="2400" dirty="0">
                <a:latin typeface="Georgia"/>
                <a:cs typeface="Georgia"/>
              </a:rPr>
              <a:t>of </a:t>
            </a:r>
            <a:r>
              <a:rPr lang="en-US" sz="2400" dirty="0" smtClean="0">
                <a:latin typeface="Georgia"/>
                <a:cs typeface="Georgia"/>
              </a:rPr>
              <a:t>self-reported maximum drinks </a:t>
            </a:r>
            <a:r>
              <a:rPr lang="en-US" sz="2400" dirty="0">
                <a:latin typeface="Georgia"/>
                <a:cs typeface="Georgia"/>
              </a:rPr>
              <a:t>within 24 hours (M=5.82 SD= 1.86 N=715). (N= </a:t>
            </a:r>
            <a:r>
              <a:rPr lang="en-US" sz="2400" dirty="0" smtClean="0">
                <a:latin typeface="Georgia"/>
                <a:cs typeface="Georgia"/>
              </a:rPr>
              <a:t>712 due to incomplete responses from participants)</a:t>
            </a:r>
            <a:r>
              <a:rPr lang="en-US" sz="2400" dirty="0">
                <a:latin typeface="Georgia"/>
                <a:cs typeface="Georgia"/>
              </a:rPr>
              <a:t>. </a:t>
            </a:r>
          </a:p>
          <a:p>
            <a:endParaRPr lang="en-US" sz="2000" dirty="0">
              <a:latin typeface="Georgia"/>
              <a:cs typeface="Georgia"/>
            </a:endParaRPr>
          </a:p>
        </p:txBody>
      </p:sp>
      <p:sp>
        <p:nvSpPr>
          <p:cNvPr id="23" name="Rectangle 22"/>
          <p:cNvSpPr/>
          <p:nvPr/>
        </p:nvSpPr>
        <p:spPr>
          <a:xfrm>
            <a:off x="612457" y="4869559"/>
            <a:ext cx="12592881" cy="11695512"/>
          </a:xfrm>
          <a:prstGeom prst="rect">
            <a:avLst/>
          </a:prstGeom>
        </p:spPr>
        <p:txBody>
          <a:bodyPr wrap="square">
            <a:spAutoFit/>
          </a:bodyPr>
          <a:lstStyle/>
          <a:p>
            <a:pPr marL="457200" indent="-457200">
              <a:buFont typeface="Arial"/>
              <a:buChar char="•"/>
            </a:pPr>
            <a:r>
              <a:rPr lang="en-US" sz="2600" dirty="0">
                <a:latin typeface="Georgia"/>
                <a:cs typeface="Georgia"/>
              </a:rPr>
              <a:t> The prevalence of alcohol disorders costs Americans $223.5 billion yearly due mostly from losses in workplace productivity, as well as health care and criminal justice expenses (</a:t>
            </a:r>
            <a:r>
              <a:rPr lang="en-US" sz="2600" dirty="0" smtClean="0">
                <a:latin typeface="Georgia"/>
                <a:cs typeface="Georgia"/>
              </a:rPr>
              <a:t>CDC</a:t>
            </a:r>
            <a:r>
              <a:rPr lang="en-US" sz="2600" dirty="0">
                <a:latin typeface="Georgia"/>
                <a:cs typeface="Georgia"/>
              </a:rPr>
              <a:t>, 2016).</a:t>
            </a:r>
          </a:p>
          <a:p>
            <a:pPr marL="457200" lvl="0" indent="-457200">
              <a:buFont typeface="Arial"/>
              <a:buChar char="•"/>
            </a:pPr>
            <a:r>
              <a:rPr lang="en-US" sz="2600" dirty="0" smtClean="0">
                <a:latin typeface="Georgia"/>
                <a:cs typeface="Georgia"/>
              </a:rPr>
              <a:t>Maximum number of drinks consumed in a 24 hour period is a </a:t>
            </a:r>
            <a:r>
              <a:rPr lang="en-US" sz="2600" dirty="0">
                <a:latin typeface="Georgia"/>
                <a:cs typeface="Georgia"/>
              </a:rPr>
              <a:t>valid indicator of dangerous drinking behavior and may reflect an increased tolerance for high levels of alcohol </a:t>
            </a:r>
            <a:r>
              <a:rPr lang="en-US" sz="2600" dirty="0" smtClean="0">
                <a:latin typeface="Georgia"/>
                <a:cs typeface="Georgia"/>
              </a:rPr>
              <a:t>(</a:t>
            </a:r>
            <a:r>
              <a:rPr lang="en-US" sz="2600" dirty="0" err="1" smtClean="0">
                <a:latin typeface="Georgia"/>
                <a:cs typeface="Georgia"/>
              </a:rPr>
              <a:t>Edenberg</a:t>
            </a:r>
            <a:r>
              <a:rPr lang="en-US" sz="2600" dirty="0">
                <a:latin typeface="Georgia"/>
                <a:cs typeface="Georgia"/>
              </a:rPr>
              <a:t>, 2016</a:t>
            </a:r>
            <a:r>
              <a:rPr lang="en-US" sz="2600" dirty="0" smtClean="0">
                <a:latin typeface="Georgia"/>
                <a:cs typeface="Georgia"/>
              </a:rPr>
              <a:t>). </a:t>
            </a:r>
            <a:endParaRPr lang="en-US" sz="2600" dirty="0">
              <a:latin typeface="Georgia"/>
              <a:cs typeface="Georgia"/>
            </a:endParaRPr>
          </a:p>
          <a:p>
            <a:pPr marL="457200" lvl="0" indent="-457200">
              <a:buFont typeface="Arial"/>
              <a:buChar char="•"/>
            </a:pPr>
            <a:r>
              <a:rPr lang="en-US" sz="2600" dirty="0" smtClean="0">
                <a:latin typeface="Georgia"/>
                <a:cs typeface="Georgia"/>
              </a:rPr>
              <a:t>Awareness of </a:t>
            </a:r>
            <a:r>
              <a:rPr lang="en-US" sz="2600" dirty="0">
                <a:latin typeface="Georgia"/>
                <a:cs typeface="Georgia"/>
              </a:rPr>
              <a:t>factors related to such heavy drinking is important for targeting interventions for dangerous alcohol use</a:t>
            </a:r>
            <a:r>
              <a:rPr lang="en-US" sz="2600" dirty="0" smtClean="0">
                <a:latin typeface="Georgia"/>
                <a:cs typeface="Georgia"/>
              </a:rPr>
              <a:t>. </a:t>
            </a:r>
            <a:r>
              <a:rPr lang="en-US" sz="2600" dirty="0">
                <a:latin typeface="Georgia"/>
                <a:cs typeface="Georgia"/>
              </a:rPr>
              <a:t> </a:t>
            </a:r>
            <a:endParaRPr lang="en-US" sz="2600" dirty="0" smtClean="0">
              <a:latin typeface="Georgia"/>
              <a:cs typeface="Georgia"/>
            </a:endParaRPr>
          </a:p>
          <a:p>
            <a:pPr marL="457200" indent="-457200">
              <a:buFont typeface="Arial"/>
              <a:buChar char="•"/>
            </a:pPr>
            <a:r>
              <a:rPr lang="en-US" sz="2600" dirty="0">
                <a:latin typeface="Georgia"/>
                <a:cs typeface="Georgia"/>
              </a:rPr>
              <a:t>Men drink significantly more than women, with about 4.5% of men and 2.5% of women meeting the diagnostic criteria for alcohol dependence in 2013 (</a:t>
            </a:r>
            <a:r>
              <a:rPr lang="en-US" sz="2600" dirty="0" err="1">
                <a:latin typeface="Georgia"/>
                <a:cs typeface="Georgia"/>
              </a:rPr>
              <a:t>Wilsnack</a:t>
            </a:r>
            <a:r>
              <a:rPr lang="en-US" sz="2600" dirty="0">
                <a:latin typeface="Georgia"/>
                <a:cs typeface="Georgia"/>
              </a:rPr>
              <a:t>, et al., 2000), (</a:t>
            </a:r>
            <a:r>
              <a:rPr lang="en-US" sz="2600" dirty="0" err="1">
                <a:latin typeface="Georgia"/>
                <a:cs typeface="Georgia"/>
              </a:rPr>
              <a:t>Esser</a:t>
            </a:r>
            <a:r>
              <a:rPr lang="en-US" sz="2600" dirty="0">
                <a:latin typeface="Georgia"/>
                <a:cs typeface="Georgia"/>
              </a:rPr>
              <a:t> et al., 2014). </a:t>
            </a:r>
            <a:endParaRPr lang="en-US" sz="2600" dirty="0" smtClean="0">
              <a:latin typeface="Georgia"/>
              <a:cs typeface="Georgia"/>
            </a:endParaRPr>
          </a:p>
          <a:p>
            <a:pPr marL="457200" indent="-457200">
              <a:buFont typeface="Arial"/>
              <a:buChar char="•"/>
            </a:pPr>
            <a:r>
              <a:rPr lang="en-US" sz="2600" dirty="0">
                <a:latin typeface="Georgia"/>
                <a:cs typeface="Georgia"/>
              </a:rPr>
              <a:t>Alcoholism is highly heritable and the endogenous opioid system has been </a:t>
            </a:r>
            <a:r>
              <a:rPr lang="en-US" sz="2600" dirty="0" smtClean="0">
                <a:latin typeface="Georgia"/>
                <a:cs typeface="Georgia"/>
              </a:rPr>
              <a:t>shown </a:t>
            </a:r>
            <a:r>
              <a:rPr lang="en-US" sz="2600" dirty="0">
                <a:latin typeface="Georgia"/>
                <a:cs typeface="Georgia"/>
              </a:rPr>
              <a:t>to play a vital role in alcohol and other drug dependencies (Miranda et al., 2010)</a:t>
            </a:r>
            <a:r>
              <a:rPr lang="en-US" sz="2600" dirty="0" smtClean="0">
                <a:latin typeface="Georgia"/>
                <a:cs typeface="Georgia"/>
              </a:rPr>
              <a:t>.</a:t>
            </a:r>
            <a:endParaRPr lang="en-US" sz="2600" dirty="0">
              <a:latin typeface="Georgia"/>
              <a:cs typeface="Georgia"/>
            </a:endParaRPr>
          </a:p>
          <a:p>
            <a:pPr marL="457200" lvl="0" indent="-457200">
              <a:buFont typeface="Arial"/>
              <a:buChar char="•"/>
            </a:pPr>
            <a:r>
              <a:rPr lang="en-US" sz="2600" dirty="0" smtClean="0">
                <a:latin typeface="Georgia"/>
                <a:cs typeface="Georgia"/>
              </a:rPr>
              <a:t>The </a:t>
            </a:r>
            <a:r>
              <a:rPr lang="en-US" sz="2600" dirty="0">
                <a:latin typeface="Georgia"/>
                <a:cs typeface="Georgia"/>
              </a:rPr>
              <a:t>mu-opioid receptor gene (</a:t>
            </a:r>
            <a:r>
              <a:rPr lang="en-US" sz="2600" i="1" dirty="0">
                <a:latin typeface="Georgia"/>
                <a:cs typeface="Georgia"/>
              </a:rPr>
              <a:t>OPRM1</a:t>
            </a:r>
            <a:r>
              <a:rPr lang="en-US" sz="2600" dirty="0">
                <a:latin typeface="Georgia"/>
                <a:cs typeface="Georgia"/>
              </a:rPr>
              <a:t>) is involved in a variety of pathological conditions, such as alcohol use disorder (AUD</a:t>
            </a:r>
            <a:r>
              <a:rPr lang="en-US" sz="2600" dirty="0" smtClean="0">
                <a:latin typeface="Georgia"/>
                <a:cs typeface="Georgia"/>
              </a:rPr>
              <a:t>). The polymorphism has been shown to modulate sensitivity to alcohol </a:t>
            </a:r>
            <a:r>
              <a:rPr lang="en-US" sz="2600" dirty="0">
                <a:latin typeface="Georgia"/>
                <a:cs typeface="Georgia"/>
              </a:rPr>
              <a:t>(Bart, et al., 2005</a:t>
            </a:r>
            <a:r>
              <a:rPr lang="en-US" sz="2600" dirty="0" smtClean="0">
                <a:latin typeface="Georgia"/>
                <a:cs typeface="Georgia"/>
              </a:rPr>
              <a:t>), (</a:t>
            </a:r>
            <a:r>
              <a:rPr lang="en-US" sz="2600" dirty="0" err="1">
                <a:latin typeface="Georgia"/>
                <a:cs typeface="Georgia"/>
              </a:rPr>
              <a:t>Sauriyal</a:t>
            </a:r>
            <a:r>
              <a:rPr lang="en-US" sz="2600" dirty="0">
                <a:latin typeface="Georgia"/>
                <a:cs typeface="Georgia"/>
              </a:rPr>
              <a:t> et al., 2011</a:t>
            </a:r>
            <a:r>
              <a:rPr lang="en-US" sz="2600" dirty="0" smtClean="0">
                <a:latin typeface="Georgia"/>
                <a:cs typeface="Georgia"/>
              </a:rPr>
              <a:t>), (</a:t>
            </a:r>
            <a:r>
              <a:rPr lang="en-US" sz="2600" dirty="0" err="1" smtClean="0">
                <a:latin typeface="Georgia"/>
                <a:cs typeface="Georgia"/>
              </a:rPr>
              <a:t>Mauge</a:t>
            </a:r>
            <a:r>
              <a:rPr lang="en-US" sz="2600" dirty="0" smtClean="0">
                <a:latin typeface="Georgia"/>
                <a:cs typeface="Georgia"/>
              </a:rPr>
              <a:t> and </a:t>
            </a:r>
            <a:r>
              <a:rPr lang="en-US" sz="2600" dirty="0" err="1" smtClean="0">
                <a:latin typeface="Georgia"/>
                <a:cs typeface="Georgia"/>
              </a:rPr>
              <a:t>Blendy</a:t>
            </a:r>
            <a:r>
              <a:rPr lang="en-US" sz="2600" dirty="0" smtClean="0">
                <a:latin typeface="Georgia"/>
                <a:cs typeface="Georgia"/>
              </a:rPr>
              <a:t>, 2010). </a:t>
            </a:r>
            <a:endParaRPr lang="en-US" sz="2600" dirty="0">
              <a:latin typeface="Georgia"/>
              <a:cs typeface="Georgia"/>
            </a:endParaRPr>
          </a:p>
          <a:p>
            <a:pPr marL="457200" lvl="0" indent="-457200">
              <a:buFont typeface="Arial"/>
              <a:buChar char="•"/>
            </a:pPr>
            <a:r>
              <a:rPr lang="en-US" sz="2600" dirty="0" smtClean="0">
                <a:latin typeface="Georgia"/>
                <a:cs typeface="Georgia"/>
              </a:rPr>
              <a:t>Carriers of the G allele for rs1799971, a polymorphism of </a:t>
            </a:r>
            <a:r>
              <a:rPr lang="en-US" sz="2600" i="1" dirty="0" smtClean="0">
                <a:latin typeface="Georgia"/>
                <a:cs typeface="Georgia"/>
              </a:rPr>
              <a:t>OPRM1, </a:t>
            </a:r>
            <a:r>
              <a:rPr lang="en-US" sz="2600" dirty="0" smtClean="0">
                <a:latin typeface="Georgia"/>
                <a:cs typeface="Georgia"/>
              </a:rPr>
              <a:t>result in an amino acid change at position 40 of the mu opioid receptor, and express receptors with 3 times higher affinity to </a:t>
            </a:r>
            <a:r>
              <a:rPr lang="en-US" sz="2600" dirty="0" err="1" smtClean="0">
                <a:latin typeface="Lucida Grande"/>
                <a:ea typeface="Lucida Grande"/>
                <a:cs typeface="Lucida Grande"/>
              </a:rPr>
              <a:t>Β</a:t>
            </a:r>
            <a:r>
              <a:rPr lang="en-US" sz="2600" i="1" dirty="0" smtClean="0">
                <a:latin typeface="Georgia"/>
                <a:cs typeface="Georgia"/>
              </a:rPr>
              <a:t>-</a:t>
            </a:r>
            <a:r>
              <a:rPr lang="en-US" sz="2600" dirty="0" smtClean="0">
                <a:latin typeface="Georgia"/>
                <a:cs typeface="Georgia"/>
              </a:rPr>
              <a:t>endorphins, and this has been associated with an increased risk for substance and alcohol dependence </a:t>
            </a:r>
            <a:r>
              <a:rPr lang="en-US" sz="2600" dirty="0">
                <a:latin typeface="Georgia"/>
                <a:cs typeface="Georgia"/>
              </a:rPr>
              <a:t>(Miranda et al., 2010</a:t>
            </a:r>
            <a:r>
              <a:rPr lang="en-US" sz="2600" dirty="0" smtClean="0">
                <a:latin typeface="Georgia"/>
                <a:cs typeface="Georgia"/>
              </a:rPr>
              <a:t>), (Zhang, et al., 2005). </a:t>
            </a:r>
          </a:p>
          <a:p>
            <a:pPr marL="457200" indent="-457200">
              <a:buFont typeface="Arial"/>
              <a:buChar char="•"/>
            </a:pPr>
            <a:r>
              <a:rPr lang="en-US" sz="2600" dirty="0" smtClean="0">
                <a:latin typeface="Georgia"/>
                <a:cs typeface="Georgia"/>
              </a:rPr>
              <a:t>There is more social pressure on females to abstain from alcohol use, so it is possible that this effect will be weaker for females due to the competing effect of social pressure (Nolen</a:t>
            </a:r>
            <a:r>
              <a:rPr lang="en-US" sz="2600" dirty="0">
                <a:latin typeface="Georgia"/>
                <a:cs typeface="Georgia"/>
              </a:rPr>
              <a:t>-</a:t>
            </a:r>
            <a:r>
              <a:rPr lang="en-US" sz="2600" dirty="0" err="1">
                <a:latin typeface="Georgia"/>
                <a:cs typeface="Georgia"/>
              </a:rPr>
              <a:t>Hoeksema</a:t>
            </a:r>
            <a:r>
              <a:rPr lang="en-US" sz="2600" dirty="0">
                <a:latin typeface="Georgia"/>
                <a:cs typeface="Georgia"/>
              </a:rPr>
              <a:t>, 2004).</a:t>
            </a:r>
          </a:p>
          <a:p>
            <a:pPr marL="457200" lvl="0" indent="-457200">
              <a:buFont typeface="Arial"/>
              <a:buChar char="•"/>
            </a:pPr>
            <a:r>
              <a:rPr lang="en-US" sz="2600" dirty="0" smtClean="0">
                <a:latin typeface="Georgia"/>
                <a:cs typeface="Georgia"/>
              </a:rPr>
              <a:t>We </a:t>
            </a:r>
            <a:r>
              <a:rPr lang="en-US" sz="2600" dirty="0">
                <a:latin typeface="Georgia"/>
                <a:cs typeface="Georgia"/>
              </a:rPr>
              <a:t>hypothesize that individuals with at least one G allele will have a higher number of maximum drinks consumed within 24 hours </a:t>
            </a:r>
            <a:r>
              <a:rPr lang="en-US" sz="2600" dirty="0" smtClean="0">
                <a:latin typeface="Georgia"/>
                <a:cs typeface="Georgia"/>
              </a:rPr>
              <a:t>than </a:t>
            </a:r>
            <a:r>
              <a:rPr lang="en-US" sz="2600" dirty="0">
                <a:latin typeface="Georgia"/>
                <a:cs typeface="Georgia"/>
              </a:rPr>
              <a:t>A </a:t>
            </a:r>
            <a:r>
              <a:rPr lang="en-US" sz="2600" dirty="0" smtClean="0">
                <a:latin typeface="Georgia"/>
                <a:cs typeface="Georgia"/>
              </a:rPr>
              <a:t>homozygotes.</a:t>
            </a:r>
          </a:p>
          <a:p>
            <a:pPr marL="457200" lvl="0" indent="-457200">
              <a:buFont typeface="Arial"/>
              <a:buChar char="•"/>
            </a:pPr>
            <a:r>
              <a:rPr lang="en-US" sz="2600" dirty="0" smtClean="0">
                <a:latin typeface="Georgia"/>
                <a:cs typeface="Georgia"/>
              </a:rPr>
              <a:t>We expect this effect to be stronger in males than in females. </a:t>
            </a:r>
            <a:endParaRPr lang="en-US" sz="2600" dirty="0">
              <a:latin typeface="Georgia"/>
              <a:cs typeface="Georgia"/>
            </a:endParaRPr>
          </a:p>
          <a:p>
            <a:pPr marL="457200" lvl="0" indent="-457200">
              <a:buFont typeface="Arial"/>
              <a:buChar char="•"/>
            </a:pPr>
            <a:r>
              <a:rPr lang="en-US" sz="2600" dirty="0" smtClean="0">
                <a:latin typeface="Georgia"/>
                <a:cs typeface="Georgia"/>
              </a:rPr>
              <a:t>We also expect that males will drink more than females.</a:t>
            </a:r>
          </a:p>
        </p:txBody>
      </p:sp>
      <p:graphicFrame>
        <p:nvGraphicFramePr>
          <p:cNvPr id="3" name="Object 2"/>
          <p:cNvGraphicFramePr>
            <a:graphicFrameLocks noChangeAspect="1"/>
          </p:cNvGraphicFramePr>
          <p:nvPr>
            <p:extLst>
              <p:ext uri="{D42A27DB-BD31-4B8C-83A1-F6EECF244321}">
                <p14:modId xmlns:p14="http://schemas.microsoft.com/office/powerpoint/2010/main" val="1639944420"/>
              </p:ext>
            </p:extLst>
          </p:nvPr>
        </p:nvGraphicFramePr>
        <p:xfrm>
          <a:off x="13811547" y="26592818"/>
          <a:ext cx="13349224" cy="3585909"/>
        </p:xfrm>
        <a:graphic>
          <a:graphicData uri="http://schemas.openxmlformats.org/presentationml/2006/ole">
            <mc:AlternateContent xmlns:mc="http://schemas.openxmlformats.org/markup-compatibility/2006">
              <mc:Choice xmlns:v="urn:schemas-microsoft-com:vml" Requires="v">
                <p:oleObj spid="_x0000_s1055" name="Document" r:id="rId8" imgW="5626100" imgH="1511300" progId="Word.Document.12">
                  <p:link updateAutomatic="1"/>
                </p:oleObj>
              </mc:Choice>
              <mc:Fallback>
                <p:oleObj name="Document" r:id="rId8" imgW="5626100" imgH="1511300" progId="Word.Document.12">
                  <p:link updateAutomatic="1"/>
                  <p:pic>
                    <p:nvPicPr>
                      <p:cNvPr id="0" name=""/>
                      <p:cNvPicPr/>
                      <p:nvPr/>
                    </p:nvPicPr>
                    <p:blipFill>
                      <a:blip r:embed="rId9"/>
                      <a:stretch>
                        <a:fillRect/>
                      </a:stretch>
                    </p:blipFill>
                    <p:spPr>
                      <a:xfrm>
                        <a:off x="13811547" y="26592818"/>
                        <a:ext cx="13349224" cy="3585909"/>
                      </a:xfrm>
                      <a:prstGeom prst="rect">
                        <a:avLst/>
                      </a:prstGeom>
                    </p:spPr>
                  </p:pic>
                </p:oleObj>
              </mc:Fallback>
            </mc:AlternateContent>
          </a:graphicData>
        </a:graphic>
      </p:graphicFrame>
      <p:graphicFrame>
        <p:nvGraphicFramePr>
          <p:cNvPr id="31" name="Chart 30"/>
          <p:cNvGraphicFramePr>
            <a:graphicFrameLocks/>
          </p:cNvGraphicFramePr>
          <p:nvPr>
            <p:extLst>
              <p:ext uri="{D42A27DB-BD31-4B8C-83A1-F6EECF244321}">
                <p14:modId xmlns:p14="http://schemas.microsoft.com/office/powerpoint/2010/main" val="3788885763"/>
              </p:ext>
            </p:extLst>
          </p:nvPr>
        </p:nvGraphicFramePr>
        <p:xfrm>
          <a:off x="14403845" y="17932400"/>
          <a:ext cx="10134600" cy="6096000"/>
        </p:xfrm>
        <a:graphic>
          <a:graphicData uri="http://schemas.openxmlformats.org/drawingml/2006/chart">
            <c:chart xmlns:c="http://schemas.openxmlformats.org/drawingml/2006/chart" xmlns:r="http://schemas.openxmlformats.org/officeDocument/2006/relationships" r:id="rId10"/>
          </a:graphicData>
        </a:graphic>
      </p:graphicFrame>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8191</TotalTime>
  <Words>710</Words>
  <Application>Microsoft Office PowerPoint</Application>
  <PresentationFormat>Custom</PresentationFormat>
  <Paragraphs>59</Paragraphs>
  <Slides>1</Slides>
  <Notes>1</Notes>
  <HiddenSlides>0</HiddenSlides>
  <MMClips>0</MMClips>
  <ScaleCrop>false</ScaleCrop>
  <HeadingPairs>
    <vt:vector size="8" baseType="variant">
      <vt:variant>
        <vt:lpstr>Fonts Used</vt:lpstr>
      </vt:variant>
      <vt:variant>
        <vt:i4>5</vt:i4>
      </vt:variant>
      <vt:variant>
        <vt:lpstr>Theme</vt:lpstr>
      </vt:variant>
      <vt:variant>
        <vt:i4>1</vt:i4>
      </vt:variant>
      <vt:variant>
        <vt:lpstr>Links</vt:lpstr>
      </vt:variant>
      <vt:variant>
        <vt:i4>1</vt:i4>
      </vt:variant>
      <vt:variant>
        <vt:lpstr>Slide Titles</vt:lpstr>
      </vt:variant>
      <vt:variant>
        <vt:i4>1</vt:i4>
      </vt:variant>
    </vt:vector>
  </HeadingPairs>
  <TitlesOfParts>
    <vt:vector size="8" baseType="lpstr">
      <vt:lpstr>Arial</vt:lpstr>
      <vt:lpstr>Calibri</vt:lpstr>
      <vt:lpstr>Georgia</vt:lpstr>
      <vt:lpstr>Lucida Grande</vt:lpstr>
      <vt:lpstr>Times New Roman</vt:lpstr>
      <vt:lpstr>Office Theme</vt:lpstr>
      <vt:lpstr>\\localhost\Users\Carmie\Documents\Microsoft User Data\Office 2011 AutoRecovery\Document6!OLE_LINK5</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sstoltenberg2</dc:creator>
  <cp:lastModifiedBy>Paul Royster</cp:lastModifiedBy>
  <cp:revision>193</cp:revision>
  <dcterms:created xsi:type="dcterms:W3CDTF">2010-06-14T17:27:50Z</dcterms:created>
  <dcterms:modified xsi:type="dcterms:W3CDTF">2016-05-19T21:24:46Z</dcterms:modified>
</cp:coreProperties>
</file>