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6576000" cy="27432000"/>
  <p:notesSz cx="6858000" cy="9144000"/>
  <p:defaultTextStyle>
    <a:defPPr>
      <a:defRPr lang="en-US"/>
    </a:defPPr>
    <a:lvl1pPr algn="l" defTabSz="3656013" rtl="0" fontAlgn="base">
      <a:spcBef>
        <a:spcPct val="0"/>
      </a:spcBef>
      <a:spcAft>
        <a:spcPct val="0"/>
      </a:spcAft>
      <a:defRPr sz="7200" kern="1200">
        <a:solidFill>
          <a:schemeClr val="tx1"/>
        </a:solidFill>
        <a:latin typeface="Arial" charset="0"/>
        <a:ea typeface="ＭＳ Ｐゴシック" charset="0"/>
        <a:cs typeface="ＭＳ Ｐゴシック" charset="0"/>
      </a:defRPr>
    </a:lvl1pPr>
    <a:lvl2pPr marL="1827213" indent="-1370013" algn="l" defTabSz="3656013" rtl="0" fontAlgn="base">
      <a:spcBef>
        <a:spcPct val="0"/>
      </a:spcBef>
      <a:spcAft>
        <a:spcPct val="0"/>
      </a:spcAft>
      <a:defRPr sz="7200" kern="1200">
        <a:solidFill>
          <a:schemeClr val="tx1"/>
        </a:solidFill>
        <a:latin typeface="Arial" charset="0"/>
        <a:ea typeface="ＭＳ Ｐゴシック" charset="0"/>
        <a:cs typeface="ＭＳ Ｐゴシック" charset="0"/>
      </a:defRPr>
    </a:lvl2pPr>
    <a:lvl3pPr marL="3656013" indent="-2741613" algn="l" defTabSz="3656013" rtl="0" fontAlgn="base">
      <a:spcBef>
        <a:spcPct val="0"/>
      </a:spcBef>
      <a:spcAft>
        <a:spcPct val="0"/>
      </a:spcAft>
      <a:defRPr sz="7200" kern="1200">
        <a:solidFill>
          <a:schemeClr val="tx1"/>
        </a:solidFill>
        <a:latin typeface="Arial" charset="0"/>
        <a:ea typeface="ＭＳ Ｐゴシック" charset="0"/>
        <a:cs typeface="ＭＳ Ｐゴシック" charset="0"/>
      </a:defRPr>
    </a:lvl3pPr>
    <a:lvl4pPr marL="5483225" indent="-4111625" algn="l" defTabSz="3656013" rtl="0" fontAlgn="base">
      <a:spcBef>
        <a:spcPct val="0"/>
      </a:spcBef>
      <a:spcAft>
        <a:spcPct val="0"/>
      </a:spcAft>
      <a:defRPr sz="7200" kern="1200">
        <a:solidFill>
          <a:schemeClr val="tx1"/>
        </a:solidFill>
        <a:latin typeface="Arial" charset="0"/>
        <a:ea typeface="ＭＳ Ｐゴシック" charset="0"/>
        <a:cs typeface="ＭＳ Ｐゴシック" charset="0"/>
      </a:defRPr>
    </a:lvl4pPr>
    <a:lvl5pPr marL="7312025" indent="-5483225" algn="l" defTabSz="3656013" rtl="0" fontAlgn="base">
      <a:spcBef>
        <a:spcPct val="0"/>
      </a:spcBef>
      <a:spcAft>
        <a:spcPct val="0"/>
      </a:spcAft>
      <a:defRPr sz="7200" kern="1200">
        <a:solidFill>
          <a:schemeClr val="tx1"/>
        </a:solidFill>
        <a:latin typeface="Arial" charset="0"/>
        <a:ea typeface="ＭＳ Ｐゴシック" charset="0"/>
        <a:cs typeface="ＭＳ Ｐゴシック" charset="0"/>
      </a:defRPr>
    </a:lvl5pPr>
    <a:lvl6pPr marL="2286000" algn="l" defTabSz="457200" rtl="0" eaLnBrk="1" latinLnBrk="0" hangingPunct="1">
      <a:defRPr sz="7200" kern="1200">
        <a:solidFill>
          <a:schemeClr val="tx1"/>
        </a:solidFill>
        <a:latin typeface="Arial" charset="0"/>
        <a:ea typeface="ＭＳ Ｐゴシック" charset="0"/>
        <a:cs typeface="ＭＳ Ｐゴシック" charset="0"/>
      </a:defRPr>
    </a:lvl6pPr>
    <a:lvl7pPr marL="2743200" algn="l" defTabSz="457200" rtl="0" eaLnBrk="1" latinLnBrk="0" hangingPunct="1">
      <a:defRPr sz="7200" kern="1200">
        <a:solidFill>
          <a:schemeClr val="tx1"/>
        </a:solidFill>
        <a:latin typeface="Arial" charset="0"/>
        <a:ea typeface="ＭＳ Ｐゴシック" charset="0"/>
        <a:cs typeface="ＭＳ Ｐゴシック" charset="0"/>
      </a:defRPr>
    </a:lvl7pPr>
    <a:lvl8pPr marL="3200400" algn="l" defTabSz="457200" rtl="0" eaLnBrk="1" latinLnBrk="0" hangingPunct="1">
      <a:defRPr sz="7200" kern="1200">
        <a:solidFill>
          <a:schemeClr val="tx1"/>
        </a:solidFill>
        <a:latin typeface="Arial" charset="0"/>
        <a:ea typeface="ＭＳ Ｐゴシック" charset="0"/>
        <a:cs typeface="ＭＳ Ｐゴシック" charset="0"/>
      </a:defRPr>
    </a:lvl8pPr>
    <a:lvl9pPr marL="3657600" algn="l" defTabSz="457200" rtl="0" eaLnBrk="1" latinLnBrk="0" hangingPunct="1">
      <a:defRPr sz="72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8640">
          <p15:clr>
            <a:srgbClr val="A4A3A4"/>
          </p15:clr>
        </p15:guide>
        <p15:guide id="2" pos="115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E"/>
    <a:srgbClr val="BEC1C0"/>
    <a:srgbClr val="BFBFBF"/>
    <a:srgbClr val="D3D5D3"/>
    <a:srgbClr val="C3092B"/>
    <a:srgbClr val="4D4F4F"/>
    <a:srgbClr val="FFFFF8"/>
    <a:srgbClr val="F6F4EA"/>
    <a:srgbClr val="F3F2E9"/>
    <a:srgbClr val="F8F6F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71" autoAdjust="0"/>
  </p:normalViewPr>
  <p:slideViewPr>
    <p:cSldViewPr>
      <p:cViewPr varScale="1">
        <p:scale>
          <a:sx n="17" d="100"/>
          <a:sy n="17" d="100"/>
        </p:scale>
        <p:origin x="84" y="1068"/>
      </p:cViewPr>
      <p:guideLst>
        <p:guide orient="horz" pos="8640"/>
        <p:guide pos="115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5120640"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5119688">
              <a:defRPr sz="1200">
                <a:latin typeface="Calibri" charset="0"/>
              </a:defRPr>
            </a:lvl1pPr>
          </a:lstStyle>
          <a:p>
            <a:pPr>
              <a:defRPr/>
            </a:pPr>
            <a:fld id="{6FCCCDC3-4A81-254C-893C-610E0ACA9DAD}" type="datetimeFigureOut">
              <a:rPr lang="en-US"/>
              <a:pPr>
                <a:defRPr/>
              </a:pPr>
              <a:t>4/25/2016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5120640"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5119688">
              <a:defRPr sz="1200">
                <a:latin typeface="Calibri" charset="0"/>
              </a:defRPr>
            </a:lvl1pPr>
          </a:lstStyle>
          <a:p>
            <a:pPr>
              <a:defRPr/>
            </a:pPr>
            <a:fld id="{E144AC9B-DB52-3242-A8BA-352CA13345C3}" type="slidenum">
              <a:rPr lang="en-US"/>
              <a:pPr>
                <a:defRPr/>
              </a:pPr>
              <a:t>‹#›</a:t>
            </a:fld>
            <a:endParaRPr lang="en-US"/>
          </a:p>
        </p:txBody>
      </p:sp>
    </p:spTree>
    <p:extLst>
      <p:ext uri="{BB962C8B-B14F-4D97-AF65-F5344CB8AC3E}">
        <p14:creationId xmlns:p14="http://schemas.microsoft.com/office/powerpoint/2010/main" val="161489987"/>
      </p:ext>
    </p:extLst>
  </p:cSld>
  <p:clrMap bg1="lt1" tx1="dk1" bg2="lt2" tx2="dk2" accent1="accent1" accent2="accent2" accent3="accent3" accent4="accent4" accent5="accent5" accent6="accent6" hlink="hlink" folHlink="folHlink"/>
  <p:notesStyle>
    <a:lvl1pPr algn="l" defTabSz="3656013" rtl="0" eaLnBrk="0" fontAlgn="base" hangingPunct="0">
      <a:spcBef>
        <a:spcPct val="30000"/>
      </a:spcBef>
      <a:spcAft>
        <a:spcPct val="0"/>
      </a:spcAft>
      <a:defRPr sz="4800" kern="1200">
        <a:solidFill>
          <a:schemeClr val="tx1"/>
        </a:solidFill>
        <a:latin typeface="+mn-lt"/>
        <a:ea typeface="ＭＳ Ｐゴシック" charset="0"/>
        <a:cs typeface="ＭＳ Ｐゴシック" charset="0"/>
      </a:defRPr>
    </a:lvl1pPr>
    <a:lvl2pPr marL="1827213" algn="l" defTabSz="3656013" rtl="0" eaLnBrk="0" fontAlgn="base" hangingPunct="0">
      <a:spcBef>
        <a:spcPct val="30000"/>
      </a:spcBef>
      <a:spcAft>
        <a:spcPct val="0"/>
      </a:spcAft>
      <a:defRPr sz="4800" kern="1200">
        <a:solidFill>
          <a:schemeClr val="tx1"/>
        </a:solidFill>
        <a:latin typeface="+mn-lt"/>
        <a:ea typeface="ＭＳ Ｐゴシック" charset="0"/>
        <a:cs typeface="+mn-cs"/>
      </a:defRPr>
    </a:lvl2pPr>
    <a:lvl3pPr marL="3656013" algn="l" defTabSz="3656013" rtl="0" eaLnBrk="0" fontAlgn="base" hangingPunct="0">
      <a:spcBef>
        <a:spcPct val="30000"/>
      </a:spcBef>
      <a:spcAft>
        <a:spcPct val="0"/>
      </a:spcAft>
      <a:defRPr sz="4800" kern="1200">
        <a:solidFill>
          <a:schemeClr val="tx1"/>
        </a:solidFill>
        <a:latin typeface="+mn-lt"/>
        <a:ea typeface="ＭＳ Ｐゴシック" charset="0"/>
        <a:cs typeface="+mn-cs"/>
      </a:defRPr>
    </a:lvl3pPr>
    <a:lvl4pPr marL="5483225" algn="l" defTabSz="3656013" rtl="0" eaLnBrk="0" fontAlgn="base" hangingPunct="0">
      <a:spcBef>
        <a:spcPct val="30000"/>
      </a:spcBef>
      <a:spcAft>
        <a:spcPct val="0"/>
      </a:spcAft>
      <a:defRPr sz="4800" kern="1200">
        <a:solidFill>
          <a:schemeClr val="tx1"/>
        </a:solidFill>
        <a:latin typeface="+mn-lt"/>
        <a:ea typeface="ＭＳ Ｐゴシック" charset="0"/>
        <a:cs typeface="+mn-cs"/>
      </a:defRPr>
    </a:lvl4pPr>
    <a:lvl5pPr marL="7312025" algn="l" defTabSz="3656013" rtl="0" eaLnBrk="0" fontAlgn="base" hangingPunct="0">
      <a:spcBef>
        <a:spcPct val="30000"/>
      </a:spcBef>
      <a:spcAft>
        <a:spcPct val="0"/>
      </a:spcAft>
      <a:defRPr sz="4800" kern="1200">
        <a:solidFill>
          <a:schemeClr val="tx1"/>
        </a:solidFill>
        <a:latin typeface="+mn-lt"/>
        <a:ea typeface="ＭＳ Ｐゴシック" charset="0"/>
        <a:cs typeface="+mn-cs"/>
      </a:defRPr>
    </a:lvl5pPr>
    <a:lvl6pPr marL="9141806" algn="l" defTabSz="3656722" rtl="0" eaLnBrk="1" latinLnBrk="0" hangingPunct="1">
      <a:defRPr sz="4800" kern="1200">
        <a:solidFill>
          <a:schemeClr val="tx1"/>
        </a:solidFill>
        <a:latin typeface="+mn-lt"/>
        <a:ea typeface="+mn-ea"/>
        <a:cs typeface="+mn-cs"/>
      </a:defRPr>
    </a:lvl6pPr>
    <a:lvl7pPr marL="10970166" algn="l" defTabSz="3656722" rtl="0" eaLnBrk="1" latinLnBrk="0" hangingPunct="1">
      <a:defRPr sz="4800" kern="1200">
        <a:solidFill>
          <a:schemeClr val="tx1"/>
        </a:solidFill>
        <a:latin typeface="+mn-lt"/>
        <a:ea typeface="+mn-ea"/>
        <a:cs typeface="+mn-cs"/>
      </a:defRPr>
    </a:lvl7pPr>
    <a:lvl8pPr marL="12798528" algn="l" defTabSz="3656722" rtl="0" eaLnBrk="1" latinLnBrk="0" hangingPunct="1">
      <a:defRPr sz="4800" kern="1200">
        <a:solidFill>
          <a:schemeClr val="tx1"/>
        </a:solidFill>
        <a:latin typeface="+mn-lt"/>
        <a:ea typeface="+mn-ea"/>
        <a:cs typeface="+mn-cs"/>
      </a:defRPr>
    </a:lvl8pPr>
    <a:lvl9pPr marL="14626889" algn="l" defTabSz="3656722" rtl="0" eaLnBrk="1" latinLnBrk="0" hangingPunct="1">
      <a:defRPr sz="4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200" dirty="0">
              <a:latin typeface="Calibri"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5119688" eaLnBrk="0" hangingPunct="0">
              <a:defRPr sz="7200">
                <a:solidFill>
                  <a:schemeClr val="tx1"/>
                </a:solidFill>
                <a:latin typeface="Arial" charset="0"/>
                <a:ea typeface="ＭＳ Ｐゴシック" charset="0"/>
                <a:cs typeface="ＭＳ Ｐゴシック" charset="0"/>
              </a:defRPr>
            </a:lvl1pPr>
            <a:lvl2pPr marL="742950" indent="-285750" defTabSz="5119688" eaLnBrk="0" hangingPunct="0">
              <a:defRPr sz="7200">
                <a:solidFill>
                  <a:schemeClr val="tx1"/>
                </a:solidFill>
                <a:latin typeface="Arial" charset="0"/>
                <a:ea typeface="ＭＳ Ｐゴシック" charset="0"/>
              </a:defRPr>
            </a:lvl2pPr>
            <a:lvl3pPr marL="1143000" indent="-228600" defTabSz="5119688" eaLnBrk="0" hangingPunct="0">
              <a:defRPr sz="7200">
                <a:solidFill>
                  <a:schemeClr val="tx1"/>
                </a:solidFill>
                <a:latin typeface="Arial" charset="0"/>
                <a:ea typeface="ＭＳ Ｐゴシック" charset="0"/>
              </a:defRPr>
            </a:lvl3pPr>
            <a:lvl4pPr marL="1600200" indent="-228600" defTabSz="5119688" eaLnBrk="0" hangingPunct="0">
              <a:defRPr sz="7200">
                <a:solidFill>
                  <a:schemeClr val="tx1"/>
                </a:solidFill>
                <a:latin typeface="Arial" charset="0"/>
                <a:ea typeface="ＭＳ Ｐゴシック" charset="0"/>
              </a:defRPr>
            </a:lvl4pPr>
            <a:lvl5pPr marL="2057400" indent="-228600" defTabSz="5119688" eaLnBrk="0" hangingPunct="0">
              <a:defRPr sz="7200">
                <a:solidFill>
                  <a:schemeClr val="tx1"/>
                </a:solidFill>
                <a:latin typeface="Arial" charset="0"/>
                <a:ea typeface="ＭＳ Ｐゴシック" charset="0"/>
              </a:defRPr>
            </a:lvl5pPr>
            <a:lvl6pPr marL="2514600" indent="-228600" defTabSz="5119688"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5119688"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5119688"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5119688" eaLnBrk="0" fontAlgn="base" hangingPunct="0">
              <a:spcBef>
                <a:spcPct val="0"/>
              </a:spcBef>
              <a:spcAft>
                <a:spcPct val="0"/>
              </a:spcAft>
              <a:defRPr sz="7200">
                <a:solidFill>
                  <a:schemeClr val="tx1"/>
                </a:solidFill>
                <a:latin typeface="Arial" charset="0"/>
                <a:ea typeface="ＭＳ Ｐゴシック" charset="0"/>
              </a:defRPr>
            </a:lvl9pPr>
          </a:lstStyle>
          <a:p>
            <a:pPr eaLnBrk="1" hangingPunct="1"/>
            <a:fld id="{3131F0AB-ADCF-FB40-ADE9-859BEB653C5D}" type="slidenum">
              <a:rPr lang="en-US" sz="1200">
                <a:latin typeface="Calibri" charset="0"/>
              </a:rPr>
              <a:pPr eaLnBrk="1" hangingPunct="1"/>
              <a:t>1</a:t>
            </a:fld>
            <a:endParaRPr lang="en-US" sz="1200">
              <a:latin typeface="Calibri" charset="0"/>
            </a:endParaRPr>
          </a:p>
        </p:txBody>
      </p:sp>
    </p:spTree>
    <p:extLst>
      <p:ext uri="{BB962C8B-B14F-4D97-AF65-F5344CB8AC3E}">
        <p14:creationId xmlns:p14="http://schemas.microsoft.com/office/powerpoint/2010/main" val="2210930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8521704"/>
            <a:ext cx="31089600" cy="5880100"/>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5544800"/>
            <a:ext cx="25603200" cy="7010400"/>
          </a:xfrm>
        </p:spPr>
        <p:txBody>
          <a:bodyPr/>
          <a:lstStyle>
            <a:lvl1pPr marL="0" indent="0" algn="ctr">
              <a:buNone/>
              <a:defRPr>
                <a:solidFill>
                  <a:schemeClr val="tx1">
                    <a:tint val="75000"/>
                  </a:schemeClr>
                </a:solidFill>
              </a:defRPr>
            </a:lvl1pPr>
            <a:lvl2pPr marL="1828361" indent="0" algn="ctr">
              <a:buNone/>
              <a:defRPr>
                <a:solidFill>
                  <a:schemeClr val="tx1">
                    <a:tint val="75000"/>
                  </a:schemeClr>
                </a:solidFill>
              </a:defRPr>
            </a:lvl2pPr>
            <a:lvl3pPr marL="3656722" indent="0" algn="ctr">
              <a:buNone/>
              <a:defRPr>
                <a:solidFill>
                  <a:schemeClr val="tx1">
                    <a:tint val="75000"/>
                  </a:schemeClr>
                </a:solidFill>
              </a:defRPr>
            </a:lvl3pPr>
            <a:lvl4pPr marL="5485084" indent="0" algn="ctr">
              <a:buNone/>
              <a:defRPr>
                <a:solidFill>
                  <a:schemeClr val="tx1">
                    <a:tint val="75000"/>
                  </a:schemeClr>
                </a:solidFill>
              </a:defRPr>
            </a:lvl4pPr>
            <a:lvl5pPr marL="7313444" indent="0" algn="ctr">
              <a:buNone/>
              <a:defRPr>
                <a:solidFill>
                  <a:schemeClr val="tx1">
                    <a:tint val="75000"/>
                  </a:schemeClr>
                </a:solidFill>
              </a:defRPr>
            </a:lvl5pPr>
            <a:lvl6pPr marL="9141806" indent="0" algn="ctr">
              <a:buNone/>
              <a:defRPr>
                <a:solidFill>
                  <a:schemeClr val="tx1">
                    <a:tint val="75000"/>
                  </a:schemeClr>
                </a:solidFill>
              </a:defRPr>
            </a:lvl6pPr>
            <a:lvl7pPr marL="10970166" indent="0" algn="ctr">
              <a:buNone/>
              <a:defRPr>
                <a:solidFill>
                  <a:schemeClr val="tx1">
                    <a:tint val="75000"/>
                  </a:schemeClr>
                </a:solidFill>
              </a:defRPr>
            </a:lvl7pPr>
            <a:lvl8pPr marL="12798528" indent="0" algn="ctr">
              <a:buNone/>
              <a:defRPr>
                <a:solidFill>
                  <a:schemeClr val="tx1">
                    <a:tint val="75000"/>
                  </a:schemeClr>
                </a:solidFill>
              </a:defRPr>
            </a:lvl8pPr>
            <a:lvl9pPr marL="1462688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121A0C1-AB24-8440-A748-B04FCDA6721F}" type="datetimeFigureOut">
              <a:rPr lang="en-US"/>
              <a:pPr>
                <a:defRPr/>
              </a:pPr>
              <a:t>4/25/2016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7BCA60-1862-6041-ABB8-CF37195CDCB3}" type="slidenum">
              <a:rPr lang="en-US"/>
              <a:pPr>
                <a:defRPr/>
              </a:pPr>
              <a:t>‹#›</a:t>
            </a:fld>
            <a:endParaRPr lang="en-US"/>
          </a:p>
        </p:txBody>
      </p:sp>
    </p:spTree>
    <p:extLst>
      <p:ext uri="{BB962C8B-B14F-4D97-AF65-F5344CB8AC3E}">
        <p14:creationId xmlns:p14="http://schemas.microsoft.com/office/powerpoint/2010/main" val="1987375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2D2637B-4A77-8E46-B246-8103F41802AF}" type="datetimeFigureOut">
              <a:rPr lang="en-US"/>
              <a:pPr>
                <a:defRPr/>
              </a:pPr>
              <a:t>4/25/2016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3CDE48-0545-E541-8AED-CB4D61D5F3BD}" type="slidenum">
              <a:rPr lang="en-US"/>
              <a:pPr>
                <a:defRPr/>
              </a:pPr>
              <a:t>‹#›</a:t>
            </a:fld>
            <a:endParaRPr lang="en-US"/>
          </a:p>
        </p:txBody>
      </p:sp>
    </p:spTree>
    <p:extLst>
      <p:ext uri="{BB962C8B-B14F-4D97-AF65-F5344CB8AC3E}">
        <p14:creationId xmlns:p14="http://schemas.microsoft.com/office/powerpoint/2010/main" val="596123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0" y="5861055"/>
            <a:ext cx="24688800" cy="124828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00" y="5861055"/>
            <a:ext cx="73456800" cy="124828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7FB3C82-8687-9D4C-88C3-16E4B065AC8F}" type="datetimeFigureOut">
              <a:rPr lang="en-US"/>
              <a:pPr>
                <a:defRPr/>
              </a:pPr>
              <a:t>4/25/2016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D08BBA-F791-B744-853B-ED546258AAC8}" type="slidenum">
              <a:rPr lang="en-US"/>
              <a:pPr>
                <a:defRPr/>
              </a:pPr>
              <a:t>‹#›</a:t>
            </a:fld>
            <a:endParaRPr lang="en-US"/>
          </a:p>
        </p:txBody>
      </p:sp>
    </p:spTree>
    <p:extLst>
      <p:ext uri="{BB962C8B-B14F-4D97-AF65-F5344CB8AC3E}">
        <p14:creationId xmlns:p14="http://schemas.microsoft.com/office/powerpoint/2010/main" val="1234370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B16E4F-BE7C-8B4C-9400-DDACBAE886C3}" type="datetimeFigureOut">
              <a:rPr lang="en-US"/>
              <a:pPr>
                <a:defRPr/>
              </a:pPr>
              <a:t>4/25/2016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41D5A5-297B-454E-9B1E-947759EFCC67}" type="slidenum">
              <a:rPr lang="en-US"/>
              <a:pPr>
                <a:defRPr/>
              </a:pPr>
              <a:t>‹#›</a:t>
            </a:fld>
            <a:endParaRPr lang="en-US"/>
          </a:p>
        </p:txBody>
      </p:sp>
    </p:spTree>
    <p:extLst>
      <p:ext uri="{BB962C8B-B14F-4D97-AF65-F5344CB8AC3E}">
        <p14:creationId xmlns:p14="http://schemas.microsoft.com/office/powerpoint/2010/main" val="2790456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2" y="17627603"/>
            <a:ext cx="31089600" cy="54483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2" y="11626855"/>
            <a:ext cx="31089600" cy="6000748"/>
          </a:xfrm>
        </p:spPr>
        <p:txBody>
          <a:bodyPr anchor="b"/>
          <a:lstStyle>
            <a:lvl1pPr marL="0" indent="0">
              <a:buNone/>
              <a:defRPr sz="8000">
                <a:solidFill>
                  <a:schemeClr val="tx1">
                    <a:tint val="75000"/>
                  </a:schemeClr>
                </a:solidFill>
              </a:defRPr>
            </a:lvl1pPr>
            <a:lvl2pPr marL="1828361" indent="0">
              <a:buNone/>
              <a:defRPr sz="7200">
                <a:solidFill>
                  <a:schemeClr val="tx1">
                    <a:tint val="75000"/>
                  </a:schemeClr>
                </a:solidFill>
              </a:defRPr>
            </a:lvl2pPr>
            <a:lvl3pPr marL="3656722" indent="0">
              <a:buNone/>
              <a:defRPr sz="6400">
                <a:solidFill>
                  <a:schemeClr val="tx1">
                    <a:tint val="75000"/>
                  </a:schemeClr>
                </a:solidFill>
              </a:defRPr>
            </a:lvl3pPr>
            <a:lvl4pPr marL="5485084" indent="0">
              <a:buNone/>
              <a:defRPr sz="5600">
                <a:solidFill>
                  <a:schemeClr val="tx1">
                    <a:tint val="75000"/>
                  </a:schemeClr>
                </a:solidFill>
              </a:defRPr>
            </a:lvl4pPr>
            <a:lvl5pPr marL="7313444" indent="0">
              <a:buNone/>
              <a:defRPr sz="5600">
                <a:solidFill>
                  <a:schemeClr val="tx1">
                    <a:tint val="75000"/>
                  </a:schemeClr>
                </a:solidFill>
              </a:defRPr>
            </a:lvl5pPr>
            <a:lvl6pPr marL="9141806" indent="0">
              <a:buNone/>
              <a:defRPr sz="5600">
                <a:solidFill>
                  <a:schemeClr val="tx1">
                    <a:tint val="75000"/>
                  </a:schemeClr>
                </a:solidFill>
              </a:defRPr>
            </a:lvl6pPr>
            <a:lvl7pPr marL="10970166" indent="0">
              <a:buNone/>
              <a:defRPr sz="5600">
                <a:solidFill>
                  <a:schemeClr val="tx1">
                    <a:tint val="75000"/>
                  </a:schemeClr>
                </a:solidFill>
              </a:defRPr>
            </a:lvl7pPr>
            <a:lvl8pPr marL="12798528" indent="0">
              <a:buNone/>
              <a:defRPr sz="5600">
                <a:solidFill>
                  <a:schemeClr val="tx1">
                    <a:tint val="75000"/>
                  </a:schemeClr>
                </a:solidFill>
              </a:defRPr>
            </a:lvl8pPr>
            <a:lvl9pPr marL="14626889"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82BAD0F-C1FE-AF45-A8C6-0D406DBE83A0}" type="datetimeFigureOut">
              <a:rPr lang="en-US"/>
              <a:pPr>
                <a:defRPr/>
              </a:pPr>
              <a:t>4/25/2016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CA2E92-253D-E340-A364-F6E79AABA44A}" type="slidenum">
              <a:rPr lang="en-US"/>
              <a:pPr>
                <a:defRPr/>
              </a:pPr>
              <a:t>‹#›</a:t>
            </a:fld>
            <a:endParaRPr lang="en-US"/>
          </a:p>
        </p:txBody>
      </p:sp>
    </p:spTree>
    <p:extLst>
      <p:ext uri="{BB962C8B-B14F-4D97-AF65-F5344CB8AC3E}">
        <p14:creationId xmlns:p14="http://schemas.microsoft.com/office/powerpoint/2010/main" val="2838446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0" y="34137600"/>
            <a:ext cx="49072800" cy="96551753"/>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168800" y="34137600"/>
            <a:ext cx="49072800" cy="96551753"/>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C02D223-8285-E148-B2EC-83A079FF576B}" type="datetimeFigureOut">
              <a:rPr lang="en-US"/>
              <a:pPr>
                <a:defRPr/>
              </a:pPr>
              <a:t>4/25/2016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022BE0-5663-1F4C-83CF-692AB93B220E}" type="slidenum">
              <a:rPr lang="en-US"/>
              <a:pPr>
                <a:defRPr/>
              </a:pPr>
              <a:t>‹#›</a:t>
            </a:fld>
            <a:endParaRPr lang="en-US"/>
          </a:p>
        </p:txBody>
      </p:sp>
    </p:spTree>
    <p:extLst>
      <p:ext uri="{BB962C8B-B14F-4D97-AF65-F5344CB8AC3E}">
        <p14:creationId xmlns:p14="http://schemas.microsoft.com/office/powerpoint/2010/main" val="386679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098552"/>
            <a:ext cx="32918400" cy="4572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140453"/>
            <a:ext cx="16160752" cy="2559048"/>
          </a:xfrm>
        </p:spPr>
        <p:txBody>
          <a:bodyPr anchor="b"/>
          <a:lstStyle>
            <a:lvl1pPr marL="0" indent="0">
              <a:buNone/>
              <a:defRPr sz="9600" b="1"/>
            </a:lvl1pPr>
            <a:lvl2pPr marL="1828361" indent="0">
              <a:buNone/>
              <a:defRPr sz="8000" b="1"/>
            </a:lvl2pPr>
            <a:lvl3pPr marL="3656722" indent="0">
              <a:buNone/>
              <a:defRPr sz="7200" b="1"/>
            </a:lvl3pPr>
            <a:lvl4pPr marL="5485084" indent="0">
              <a:buNone/>
              <a:defRPr sz="6400" b="1"/>
            </a:lvl4pPr>
            <a:lvl5pPr marL="7313444" indent="0">
              <a:buNone/>
              <a:defRPr sz="6400" b="1"/>
            </a:lvl5pPr>
            <a:lvl6pPr marL="9141806" indent="0">
              <a:buNone/>
              <a:defRPr sz="6400" b="1"/>
            </a:lvl6pPr>
            <a:lvl7pPr marL="10970166" indent="0">
              <a:buNone/>
              <a:defRPr sz="6400" b="1"/>
            </a:lvl7pPr>
            <a:lvl8pPr marL="12798528" indent="0">
              <a:buNone/>
              <a:defRPr sz="6400" b="1"/>
            </a:lvl8pPr>
            <a:lvl9pPr marL="14626889"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828800" y="8699501"/>
            <a:ext cx="16160752" cy="1580515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4" y="6140453"/>
            <a:ext cx="16167100" cy="2559048"/>
          </a:xfrm>
        </p:spPr>
        <p:txBody>
          <a:bodyPr anchor="b"/>
          <a:lstStyle>
            <a:lvl1pPr marL="0" indent="0">
              <a:buNone/>
              <a:defRPr sz="9600" b="1"/>
            </a:lvl1pPr>
            <a:lvl2pPr marL="1828361" indent="0">
              <a:buNone/>
              <a:defRPr sz="8000" b="1"/>
            </a:lvl2pPr>
            <a:lvl3pPr marL="3656722" indent="0">
              <a:buNone/>
              <a:defRPr sz="7200" b="1"/>
            </a:lvl3pPr>
            <a:lvl4pPr marL="5485084" indent="0">
              <a:buNone/>
              <a:defRPr sz="6400" b="1"/>
            </a:lvl4pPr>
            <a:lvl5pPr marL="7313444" indent="0">
              <a:buNone/>
              <a:defRPr sz="6400" b="1"/>
            </a:lvl5pPr>
            <a:lvl6pPr marL="9141806" indent="0">
              <a:buNone/>
              <a:defRPr sz="6400" b="1"/>
            </a:lvl6pPr>
            <a:lvl7pPr marL="10970166" indent="0">
              <a:buNone/>
              <a:defRPr sz="6400" b="1"/>
            </a:lvl7pPr>
            <a:lvl8pPr marL="12798528" indent="0">
              <a:buNone/>
              <a:defRPr sz="6400" b="1"/>
            </a:lvl8pPr>
            <a:lvl9pPr marL="14626889"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8580104" y="8699501"/>
            <a:ext cx="16167100" cy="15805152"/>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1C3495-68B8-1D4B-AE88-A93B33A0C966}" type="datetimeFigureOut">
              <a:rPr lang="en-US"/>
              <a:pPr>
                <a:defRPr/>
              </a:pPr>
              <a:t>4/25/2016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16D807-A0B9-C14C-8F0B-D709D0CB083D}" type="slidenum">
              <a:rPr lang="en-US"/>
              <a:pPr>
                <a:defRPr/>
              </a:pPr>
              <a:t>‹#›</a:t>
            </a:fld>
            <a:endParaRPr lang="en-US"/>
          </a:p>
        </p:txBody>
      </p:sp>
    </p:spTree>
    <p:extLst>
      <p:ext uri="{BB962C8B-B14F-4D97-AF65-F5344CB8AC3E}">
        <p14:creationId xmlns:p14="http://schemas.microsoft.com/office/powerpoint/2010/main" val="1870430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6CA56F0-986A-504A-BF23-A538F93FDBF9}" type="datetimeFigureOut">
              <a:rPr lang="en-US"/>
              <a:pPr>
                <a:defRPr/>
              </a:pPr>
              <a:t>4/25/2016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DC9C5F-3047-F74B-85B1-49A537FA6532}" type="slidenum">
              <a:rPr lang="en-US"/>
              <a:pPr>
                <a:defRPr/>
              </a:pPr>
              <a:t>‹#›</a:t>
            </a:fld>
            <a:endParaRPr lang="en-US"/>
          </a:p>
        </p:txBody>
      </p:sp>
    </p:spTree>
    <p:extLst>
      <p:ext uri="{BB962C8B-B14F-4D97-AF65-F5344CB8AC3E}">
        <p14:creationId xmlns:p14="http://schemas.microsoft.com/office/powerpoint/2010/main" val="2035132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C14D6A1-E146-3A4D-8A24-13D9C95C1995}" type="datetimeFigureOut">
              <a:rPr lang="en-US"/>
              <a:pPr>
                <a:defRPr/>
              </a:pPr>
              <a:t>4/25/2016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82750C1-47D3-C145-9AB5-2DC03A7DD04E}" type="slidenum">
              <a:rPr lang="en-US"/>
              <a:pPr>
                <a:defRPr/>
              </a:pPr>
              <a:t>‹#›</a:t>
            </a:fld>
            <a:endParaRPr lang="en-US"/>
          </a:p>
        </p:txBody>
      </p:sp>
    </p:spTree>
    <p:extLst>
      <p:ext uri="{BB962C8B-B14F-4D97-AF65-F5344CB8AC3E}">
        <p14:creationId xmlns:p14="http://schemas.microsoft.com/office/powerpoint/2010/main" val="3681692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4" y="1092200"/>
            <a:ext cx="12033252" cy="46482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4300200" y="1092203"/>
            <a:ext cx="20447000" cy="23412452"/>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4" y="5740403"/>
            <a:ext cx="12033252" cy="18764252"/>
          </a:xfrm>
        </p:spPr>
        <p:txBody>
          <a:bodyPr/>
          <a:lstStyle>
            <a:lvl1pPr marL="0" indent="0">
              <a:buNone/>
              <a:defRPr sz="5600"/>
            </a:lvl1pPr>
            <a:lvl2pPr marL="1828361" indent="0">
              <a:buNone/>
              <a:defRPr sz="4800"/>
            </a:lvl2pPr>
            <a:lvl3pPr marL="3656722" indent="0">
              <a:buNone/>
              <a:defRPr sz="4000"/>
            </a:lvl3pPr>
            <a:lvl4pPr marL="5485084" indent="0">
              <a:buNone/>
              <a:defRPr sz="3600"/>
            </a:lvl4pPr>
            <a:lvl5pPr marL="7313444" indent="0">
              <a:buNone/>
              <a:defRPr sz="3600"/>
            </a:lvl5pPr>
            <a:lvl6pPr marL="9141806" indent="0">
              <a:buNone/>
              <a:defRPr sz="3600"/>
            </a:lvl6pPr>
            <a:lvl7pPr marL="10970166" indent="0">
              <a:buNone/>
              <a:defRPr sz="3600"/>
            </a:lvl7pPr>
            <a:lvl8pPr marL="12798528" indent="0">
              <a:buNone/>
              <a:defRPr sz="3600"/>
            </a:lvl8pPr>
            <a:lvl9pPr marL="14626889"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D65E34B-CDB7-5541-ACDB-AA4C1F5DD743}" type="datetimeFigureOut">
              <a:rPr lang="en-US"/>
              <a:pPr>
                <a:defRPr/>
              </a:pPr>
              <a:t>4/25/2016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FA327C-D9D2-4745-90C8-5153675C6B80}" type="slidenum">
              <a:rPr lang="en-US"/>
              <a:pPr>
                <a:defRPr/>
              </a:pPr>
              <a:t>‹#›</a:t>
            </a:fld>
            <a:endParaRPr lang="en-US"/>
          </a:p>
        </p:txBody>
      </p:sp>
    </p:spTree>
    <p:extLst>
      <p:ext uri="{BB962C8B-B14F-4D97-AF65-F5344CB8AC3E}">
        <p14:creationId xmlns:p14="http://schemas.microsoft.com/office/powerpoint/2010/main" val="4279007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2" y="19202402"/>
            <a:ext cx="21945600" cy="2266952"/>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7169152" y="2451100"/>
            <a:ext cx="21945600" cy="16459200"/>
          </a:xfrm>
        </p:spPr>
        <p:txBody>
          <a:bodyPr rtlCol="0">
            <a:normAutofit/>
          </a:bodyPr>
          <a:lstStyle>
            <a:lvl1pPr marL="0" indent="0">
              <a:buNone/>
              <a:defRPr sz="12800"/>
            </a:lvl1pPr>
            <a:lvl2pPr marL="1828361" indent="0">
              <a:buNone/>
              <a:defRPr sz="11200"/>
            </a:lvl2pPr>
            <a:lvl3pPr marL="3656722" indent="0">
              <a:buNone/>
              <a:defRPr sz="9600"/>
            </a:lvl3pPr>
            <a:lvl4pPr marL="5485084" indent="0">
              <a:buNone/>
              <a:defRPr sz="8000"/>
            </a:lvl4pPr>
            <a:lvl5pPr marL="7313444" indent="0">
              <a:buNone/>
              <a:defRPr sz="8000"/>
            </a:lvl5pPr>
            <a:lvl6pPr marL="9141806" indent="0">
              <a:buNone/>
              <a:defRPr sz="8000"/>
            </a:lvl6pPr>
            <a:lvl7pPr marL="10970166" indent="0">
              <a:buNone/>
              <a:defRPr sz="8000"/>
            </a:lvl7pPr>
            <a:lvl8pPr marL="12798528" indent="0">
              <a:buNone/>
              <a:defRPr sz="8000"/>
            </a:lvl8pPr>
            <a:lvl9pPr marL="14626889" indent="0">
              <a:buNone/>
              <a:defRPr sz="8000"/>
            </a:lvl9pPr>
          </a:lstStyle>
          <a:p>
            <a:pPr lvl="0"/>
            <a:endParaRPr lang="en-US" noProof="0"/>
          </a:p>
        </p:txBody>
      </p:sp>
      <p:sp>
        <p:nvSpPr>
          <p:cNvPr id="4" name="Text Placeholder 3"/>
          <p:cNvSpPr>
            <a:spLocks noGrp="1"/>
          </p:cNvSpPr>
          <p:nvPr>
            <p:ph type="body" sz="half" idx="2"/>
          </p:nvPr>
        </p:nvSpPr>
        <p:spPr>
          <a:xfrm>
            <a:off x="7169152" y="21469354"/>
            <a:ext cx="21945600" cy="3219448"/>
          </a:xfrm>
        </p:spPr>
        <p:txBody>
          <a:bodyPr/>
          <a:lstStyle>
            <a:lvl1pPr marL="0" indent="0">
              <a:buNone/>
              <a:defRPr sz="5600"/>
            </a:lvl1pPr>
            <a:lvl2pPr marL="1828361" indent="0">
              <a:buNone/>
              <a:defRPr sz="4800"/>
            </a:lvl2pPr>
            <a:lvl3pPr marL="3656722" indent="0">
              <a:buNone/>
              <a:defRPr sz="4000"/>
            </a:lvl3pPr>
            <a:lvl4pPr marL="5485084" indent="0">
              <a:buNone/>
              <a:defRPr sz="3600"/>
            </a:lvl4pPr>
            <a:lvl5pPr marL="7313444" indent="0">
              <a:buNone/>
              <a:defRPr sz="3600"/>
            </a:lvl5pPr>
            <a:lvl6pPr marL="9141806" indent="0">
              <a:buNone/>
              <a:defRPr sz="3600"/>
            </a:lvl6pPr>
            <a:lvl7pPr marL="10970166" indent="0">
              <a:buNone/>
              <a:defRPr sz="3600"/>
            </a:lvl7pPr>
            <a:lvl8pPr marL="12798528" indent="0">
              <a:buNone/>
              <a:defRPr sz="3600"/>
            </a:lvl8pPr>
            <a:lvl9pPr marL="14626889"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584F46-6AB7-2345-AB10-BB775C4932C4}" type="datetimeFigureOut">
              <a:rPr lang="en-US"/>
              <a:pPr>
                <a:defRPr/>
              </a:pPr>
              <a:t>4/25/2016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E0B16D-BE30-7D4A-9105-74C9F5AF93B5}" type="slidenum">
              <a:rPr lang="en-US"/>
              <a:pPr>
                <a:defRPr/>
              </a:pPr>
              <a:t>‹#›</a:t>
            </a:fld>
            <a:endParaRPr lang="en-US"/>
          </a:p>
        </p:txBody>
      </p:sp>
    </p:spTree>
    <p:extLst>
      <p:ext uri="{BB962C8B-B14F-4D97-AF65-F5344CB8AC3E}">
        <p14:creationId xmlns:p14="http://schemas.microsoft.com/office/powerpoint/2010/main" val="432447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1098550"/>
            <a:ext cx="32918400"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5672" tIns="182836" rIns="365672" bIns="18283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828800" y="6400800"/>
            <a:ext cx="32918400" cy="1810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5672" tIns="182836" rIns="365672" bIns="18283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8800" y="25425400"/>
            <a:ext cx="8534400" cy="1460500"/>
          </a:xfrm>
          <a:prstGeom prst="rect">
            <a:avLst/>
          </a:prstGeom>
        </p:spPr>
        <p:txBody>
          <a:bodyPr vert="horz" wrap="square" lIns="365672" tIns="182836" rIns="365672" bIns="182836" numCol="1" anchor="ctr" anchorCtr="0" compatLnSpc="1">
            <a:prstTxWarp prst="textNoShape">
              <a:avLst/>
            </a:prstTxWarp>
          </a:bodyPr>
          <a:lstStyle>
            <a:lvl1pPr>
              <a:defRPr sz="4800">
                <a:solidFill>
                  <a:srgbClr val="898989"/>
                </a:solidFill>
                <a:latin typeface="Calibri" charset="0"/>
              </a:defRPr>
            </a:lvl1pPr>
          </a:lstStyle>
          <a:p>
            <a:pPr>
              <a:defRPr/>
            </a:pPr>
            <a:fld id="{BBBD90E2-EBBB-0644-A320-286FACEA4898}" type="datetimeFigureOut">
              <a:rPr lang="en-US"/>
              <a:pPr>
                <a:defRPr/>
              </a:pPr>
              <a:t>4/25/2016</a:t>
            </a:fld>
            <a:endParaRPr lang="en-US"/>
          </a:p>
        </p:txBody>
      </p:sp>
      <p:sp>
        <p:nvSpPr>
          <p:cNvPr id="5" name="Footer Placeholder 4"/>
          <p:cNvSpPr>
            <a:spLocks noGrp="1"/>
          </p:cNvSpPr>
          <p:nvPr>
            <p:ph type="ftr" sz="quarter" idx="3"/>
          </p:nvPr>
        </p:nvSpPr>
        <p:spPr>
          <a:xfrm>
            <a:off x="12496800" y="25425400"/>
            <a:ext cx="11582400" cy="1460500"/>
          </a:xfrm>
          <a:prstGeom prst="rect">
            <a:avLst/>
          </a:prstGeom>
        </p:spPr>
        <p:txBody>
          <a:bodyPr vert="horz" lIns="365672" tIns="182836" rIns="365672" bIns="182836" rtlCol="0" anchor="ctr"/>
          <a:lstStyle>
            <a:lvl1pPr algn="ctr" defTabSz="3656722" fontAlgn="auto">
              <a:spcBef>
                <a:spcPts val="0"/>
              </a:spcBef>
              <a:spcAft>
                <a:spcPts val="0"/>
              </a:spcAft>
              <a:defRPr sz="4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212800" y="25425400"/>
            <a:ext cx="8534400" cy="1460500"/>
          </a:xfrm>
          <a:prstGeom prst="rect">
            <a:avLst/>
          </a:prstGeom>
        </p:spPr>
        <p:txBody>
          <a:bodyPr vert="horz" wrap="square" lIns="365672" tIns="182836" rIns="365672" bIns="182836" numCol="1" anchor="ctr" anchorCtr="0" compatLnSpc="1">
            <a:prstTxWarp prst="textNoShape">
              <a:avLst/>
            </a:prstTxWarp>
          </a:bodyPr>
          <a:lstStyle>
            <a:lvl1pPr algn="r">
              <a:defRPr sz="4800">
                <a:solidFill>
                  <a:srgbClr val="898989"/>
                </a:solidFill>
                <a:latin typeface="Calibri" charset="0"/>
              </a:defRPr>
            </a:lvl1pPr>
          </a:lstStyle>
          <a:p>
            <a:pPr>
              <a:defRPr/>
            </a:pPr>
            <a:fld id="{437A5E94-5867-9A40-A1A6-62E4394A06B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6013" rtl="0" eaLnBrk="0" fontAlgn="base" hangingPunct="0">
        <a:spcBef>
          <a:spcPct val="0"/>
        </a:spcBef>
        <a:spcAft>
          <a:spcPct val="0"/>
        </a:spcAft>
        <a:defRPr sz="17600" kern="1200">
          <a:solidFill>
            <a:schemeClr val="tx1"/>
          </a:solidFill>
          <a:latin typeface="+mj-lt"/>
          <a:ea typeface="ＭＳ Ｐゴシック" charset="0"/>
          <a:cs typeface="ＭＳ Ｐゴシック" charset="0"/>
        </a:defRPr>
      </a:lvl1pPr>
      <a:lvl2pPr algn="ctr" defTabSz="3656013"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2pPr>
      <a:lvl3pPr algn="ctr" defTabSz="3656013"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3pPr>
      <a:lvl4pPr algn="ctr" defTabSz="3656013"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4pPr>
      <a:lvl5pPr algn="ctr" defTabSz="3656013"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5pPr>
      <a:lvl6pPr marL="457090" algn="ctr" defTabSz="3656722" rtl="0" fontAlgn="base">
        <a:spcBef>
          <a:spcPct val="0"/>
        </a:spcBef>
        <a:spcAft>
          <a:spcPct val="0"/>
        </a:spcAft>
        <a:defRPr sz="17600">
          <a:solidFill>
            <a:schemeClr val="tx1"/>
          </a:solidFill>
          <a:latin typeface="Calibri" charset="0"/>
          <a:ea typeface="ＭＳ Ｐゴシック" charset="0"/>
        </a:defRPr>
      </a:lvl6pPr>
      <a:lvl7pPr marL="914180" algn="ctr" defTabSz="3656722" rtl="0" fontAlgn="base">
        <a:spcBef>
          <a:spcPct val="0"/>
        </a:spcBef>
        <a:spcAft>
          <a:spcPct val="0"/>
        </a:spcAft>
        <a:defRPr sz="17600">
          <a:solidFill>
            <a:schemeClr val="tx1"/>
          </a:solidFill>
          <a:latin typeface="Calibri" charset="0"/>
          <a:ea typeface="ＭＳ Ｐゴシック" charset="0"/>
        </a:defRPr>
      </a:lvl7pPr>
      <a:lvl8pPr marL="1371270" algn="ctr" defTabSz="3656722" rtl="0" fontAlgn="base">
        <a:spcBef>
          <a:spcPct val="0"/>
        </a:spcBef>
        <a:spcAft>
          <a:spcPct val="0"/>
        </a:spcAft>
        <a:defRPr sz="17600">
          <a:solidFill>
            <a:schemeClr val="tx1"/>
          </a:solidFill>
          <a:latin typeface="Calibri" charset="0"/>
          <a:ea typeface="ＭＳ Ｐゴシック" charset="0"/>
        </a:defRPr>
      </a:lvl8pPr>
      <a:lvl9pPr marL="1828361" algn="ctr" defTabSz="3656722" rtl="0" fontAlgn="base">
        <a:spcBef>
          <a:spcPct val="0"/>
        </a:spcBef>
        <a:spcAft>
          <a:spcPct val="0"/>
        </a:spcAft>
        <a:defRPr sz="17600">
          <a:solidFill>
            <a:schemeClr val="tx1"/>
          </a:solidFill>
          <a:latin typeface="Calibri" charset="0"/>
          <a:ea typeface="ＭＳ Ｐゴシック" charset="0"/>
        </a:defRPr>
      </a:lvl9pPr>
    </p:titleStyle>
    <p:bodyStyle>
      <a:lvl1pPr marL="1370013" indent="-1370013" algn="l" defTabSz="3656013" rtl="0" eaLnBrk="0" fontAlgn="base" hangingPunct="0">
        <a:spcBef>
          <a:spcPct val="20000"/>
        </a:spcBef>
        <a:spcAft>
          <a:spcPct val="0"/>
        </a:spcAft>
        <a:buFont typeface="Arial" charset="0"/>
        <a:buChar char="•"/>
        <a:defRPr sz="12800" kern="1200">
          <a:solidFill>
            <a:schemeClr val="tx1"/>
          </a:solidFill>
          <a:latin typeface="+mn-lt"/>
          <a:ea typeface="ＭＳ Ｐゴシック" charset="0"/>
          <a:cs typeface="ＭＳ Ｐゴシック" charset="0"/>
        </a:defRPr>
      </a:lvl1pPr>
      <a:lvl2pPr marL="2968625" indent="-1141413" algn="l" defTabSz="3656013" rtl="0" eaLnBrk="0" fontAlgn="base" hangingPunct="0">
        <a:spcBef>
          <a:spcPct val="20000"/>
        </a:spcBef>
        <a:spcAft>
          <a:spcPct val="0"/>
        </a:spcAft>
        <a:buFont typeface="Arial" charset="0"/>
        <a:buChar char="–"/>
        <a:defRPr sz="11200" kern="1200">
          <a:solidFill>
            <a:schemeClr val="tx1"/>
          </a:solidFill>
          <a:latin typeface="+mn-lt"/>
          <a:ea typeface="ＭＳ Ｐゴシック" charset="0"/>
          <a:cs typeface="+mn-cs"/>
        </a:defRPr>
      </a:lvl2pPr>
      <a:lvl3pPr marL="4570413" indent="-912813" algn="l" defTabSz="3656013" rtl="0" eaLnBrk="0" fontAlgn="base" hangingPunct="0">
        <a:spcBef>
          <a:spcPct val="20000"/>
        </a:spcBef>
        <a:spcAft>
          <a:spcPct val="0"/>
        </a:spcAft>
        <a:buFont typeface="Arial" charset="0"/>
        <a:buChar char="•"/>
        <a:defRPr sz="9600" kern="1200">
          <a:solidFill>
            <a:schemeClr val="tx1"/>
          </a:solidFill>
          <a:latin typeface="+mn-lt"/>
          <a:ea typeface="ＭＳ Ｐゴシック" charset="0"/>
          <a:cs typeface="+mn-cs"/>
        </a:defRPr>
      </a:lvl3pPr>
      <a:lvl4pPr marL="6397625" indent="-912813" algn="l" defTabSz="3656013" rtl="0" eaLnBrk="0" fontAlgn="base" hangingPunct="0">
        <a:spcBef>
          <a:spcPct val="20000"/>
        </a:spcBef>
        <a:spcAft>
          <a:spcPct val="0"/>
        </a:spcAft>
        <a:buFont typeface="Arial" charset="0"/>
        <a:buChar char="–"/>
        <a:defRPr sz="8000" kern="1200">
          <a:solidFill>
            <a:schemeClr val="tx1"/>
          </a:solidFill>
          <a:latin typeface="+mn-lt"/>
          <a:ea typeface="ＭＳ Ｐゴシック" charset="0"/>
          <a:cs typeface="+mn-cs"/>
        </a:defRPr>
      </a:lvl4pPr>
      <a:lvl5pPr marL="8226425" indent="-912813" algn="l" defTabSz="3656013" rtl="0" eaLnBrk="0" fontAlgn="base" hangingPunct="0">
        <a:spcBef>
          <a:spcPct val="20000"/>
        </a:spcBef>
        <a:spcAft>
          <a:spcPct val="0"/>
        </a:spcAft>
        <a:buFont typeface="Arial" charset="0"/>
        <a:buChar char="»"/>
        <a:defRPr sz="8000" kern="1200">
          <a:solidFill>
            <a:schemeClr val="tx1"/>
          </a:solidFill>
          <a:latin typeface="+mn-lt"/>
          <a:ea typeface="ＭＳ Ｐゴシック" charset="0"/>
          <a:cs typeface="+mn-cs"/>
        </a:defRPr>
      </a:lvl5pPr>
      <a:lvl6pPr marL="10055986" indent="-914180" algn="l" defTabSz="3656722" rtl="0" eaLnBrk="1" latinLnBrk="0" hangingPunct="1">
        <a:spcBef>
          <a:spcPct val="20000"/>
        </a:spcBef>
        <a:buFont typeface="Arial" pitchFamily="34" charset="0"/>
        <a:buChar char="•"/>
        <a:defRPr sz="8000" kern="1200">
          <a:solidFill>
            <a:schemeClr val="tx1"/>
          </a:solidFill>
          <a:latin typeface="+mn-lt"/>
          <a:ea typeface="+mn-ea"/>
          <a:cs typeface="+mn-cs"/>
        </a:defRPr>
      </a:lvl6pPr>
      <a:lvl7pPr marL="11884348" indent="-914180" algn="l" defTabSz="3656722" rtl="0" eaLnBrk="1" latinLnBrk="0" hangingPunct="1">
        <a:spcBef>
          <a:spcPct val="20000"/>
        </a:spcBef>
        <a:buFont typeface="Arial" pitchFamily="34" charset="0"/>
        <a:buChar char="•"/>
        <a:defRPr sz="8000" kern="1200">
          <a:solidFill>
            <a:schemeClr val="tx1"/>
          </a:solidFill>
          <a:latin typeface="+mn-lt"/>
          <a:ea typeface="+mn-ea"/>
          <a:cs typeface="+mn-cs"/>
        </a:defRPr>
      </a:lvl7pPr>
      <a:lvl8pPr marL="13712709" indent="-914180" algn="l" defTabSz="3656722" rtl="0" eaLnBrk="1" latinLnBrk="0" hangingPunct="1">
        <a:spcBef>
          <a:spcPct val="20000"/>
        </a:spcBef>
        <a:buFont typeface="Arial" pitchFamily="34" charset="0"/>
        <a:buChar char="•"/>
        <a:defRPr sz="8000" kern="1200">
          <a:solidFill>
            <a:schemeClr val="tx1"/>
          </a:solidFill>
          <a:latin typeface="+mn-lt"/>
          <a:ea typeface="+mn-ea"/>
          <a:cs typeface="+mn-cs"/>
        </a:defRPr>
      </a:lvl8pPr>
      <a:lvl9pPr marL="15541070" indent="-914180" algn="l" defTabSz="3656722" rtl="0" eaLnBrk="1" latinLnBrk="0" hangingPunct="1">
        <a:spcBef>
          <a:spcPct val="20000"/>
        </a:spcBef>
        <a:buFont typeface="Arial" pitchFamily="34" charset="0"/>
        <a:buChar char="•"/>
        <a:defRPr sz="8000" kern="1200">
          <a:solidFill>
            <a:schemeClr val="tx1"/>
          </a:solidFill>
          <a:latin typeface="+mn-lt"/>
          <a:ea typeface="+mn-ea"/>
          <a:cs typeface="+mn-cs"/>
        </a:defRPr>
      </a:lvl9pPr>
    </p:bodyStyle>
    <p:otherStyle>
      <a:defPPr>
        <a:defRPr lang="en-US"/>
      </a:defPPr>
      <a:lvl1pPr marL="0" algn="l" defTabSz="3656722" rtl="0" eaLnBrk="1" latinLnBrk="0" hangingPunct="1">
        <a:defRPr sz="7200" kern="1200">
          <a:solidFill>
            <a:schemeClr val="tx1"/>
          </a:solidFill>
          <a:latin typeface="+mn-lt"/>
          <a:ea typeface="+mn-ea"/>
          <a:cs typeface="+mn-cs"/>
        </a:defRPr>
      </a:lvl1pPr>
      <a:lvl2pPr marL="1828361" algn="l" defTabSz="3656722" rtl="0" eaLnBrk="1" latinLnBrk="0" hangingPunct="1">
        <a:defRPr sz="7200" kern="1200">
          <a:solidFill>
            <a:schemeClr val="tx1"/>
          </a:solidFill>
          <a:latin typeface="+mn-lt"/>
          <a:ea typeface="+mn-ea"/>
          <a:cs typeface="+mn-cs"/>
        </a:defRPr>
      </a:lvl2pPr>
      <a:lvl3pPr marL="3656722" algn="l" defTabSz="3656722" rtl="0" eaLnBrk="1" latinLnBrk="0" hangingPunct="1">
        <a:defRPr sz="7200" kern="1200">
          <a:solidFill>
            <a:schemeClr val="tx1"/>
          </a:solidFill>
          <a:latin typeface="+mn-lt"/>
          <a:ea typeface="+mn-ea"/>
          <a:cs typeface="+mn-cs"/>
        </a:defRPr>
      </a:lvl3pPr>
      <a:lvl4pPr marL="5485084" algn="l" defTabSz="3656722" rtl="0" eaLnBrk="1" latinLnBrk="0" hangingPunct="1">
        <a:defRPr sz="7200" kern="1200">
          <a:solidFill>
            <a:schemeClr val="tx1"/>
          </a:solidFill>
          <a:latin typeface="+mn-lt"/>
          <a:ea typeface="+mn-ea"/>
          <a:cs typeface="+mn-cs"/>
        </a:defRPr>
      </a:lvl4pPr>
      <a:lvl5pPr marL="7313444" algn="l" defTabSz="3656722" rtl="0" eaLnBrk="1" latinLnBrk="0" hangingPunct="1">
        <a:defRPr sz="7200" kern="1200">
          <a:solidFill>
            <a:schemeClr val="tx1"/>
          </a:solidFill>
          <a:latin typeface="+mn-lt"/>
          <a:ea typeface="+mn-ea"/>
          <a:cs typeface="+mn-cs"/>
        </a:defRPr>
      </a:lvl5pPr>
      <a:lvl6pPr marL="9141806" algn="l" defTabSz="3656722" rtl="0" eaLnBrk="1" latinLnBrk="0" hangingPunct="1">
        <a:defRPr sz="7200" kern="1200">
          <a:solidFill>
            <a:schemeClr val="tx1"/>
          </a:solidFill>
          <a:latin typeface="+mn-lt"/>
          <a:ea typeface="+mn-ea"/>
          <a:cs typeface="+mn-cs"/>
        </a:defRPr>
      </a:lvl6pPr>
      <a:lvl7pPr marL="10970166" algn="l" defTabSz="3656722" rtl="0" eaLnBrk="1" latinLnBrk="0" hangingPunct="1">
        <a:defRPr sz="7200" kern="1200">
          <a:solidFill>
            <a:schemeClr val="tx1"/>
          </a:solidFill>
          <a:latin typeface="+mn-lt"/>
          <a:ea typeface="+mn-ea"/>
          <a:cs typeface="+mn-cs"/>
        </a:defRPr>
      </a:lvl7pPr>
      <a:lvl8pPr marL="12798528" algn="l" defTabSz="3656722" rtl="0" eaLnBrk="1" latinLnBrk="0" hangingPunct="1">
        <a:defRPr sz="7200" kern="1200">
          <a:solidFill>
            <a:schemeClr val="tx1"/>
          </a:solidFill>
          <a:latin typeface="+mn-lt"/>
          <a:ea typeface="+mn-ea"/>
          <a:cs typeface="+mn-cs"/>
        </a:defRPr>
      </a:lvl8pPr>
      <a:lvl9pPr marL="14626889" algn="l" defTabSz="3656722"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65000"/>
              </a:schemeClr>
            </a:gs>
            <a:gs pos="100000">
              <a:srgbClr val="FFFFFF"/>
            </a:gs>
          </a:gsLst>
          <a:lin ang="15960000" scaled="0"/>
          <a:tileRect/>
        </a:gradFill>
        <a:effectLst/>
      </p:bgPr>
    </p:bg>
    <p:spTree>
      <p:nvGrpSpPr>
        <p:cNvPr id="1" name=""/>
        <p:cNvGrpSpPr/>
        <p:nvPr/>
      </p:nvGrpSpPr>
      <p:grpSpPr>
        <a:xfrm>
          <a:off x="0" y="0"/>
          <a:ext cx="0" cy="0"/>
          <a:chOff x="0" y="0"/>
          <a:chExt cx="0" cy="0"/>
        </a:xfrm>
      </p:grpSpPr>
      <p:sp>
        <p:nvSpPr>
          <p:cNvPr id="36" name="Rectangle 35"/>
          <p:cNvSpPr>
            <a:spLocks noChangeArrowheads="1"/>
          </p:cNvSpPr>
          <p:nvPr/>
        </p:nvSpPr>
        <p:spPr bwMode="auto">
          <a:xfrm>
            <a:off x="24941463" y="23545800"/>
            <a:ext cx="9920037" cy="2539075"/>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48" name="Rectangle 66"/>
          <p:cNvSpPr>
            <a:spLocks noChangeArrowheads="1"/>
          </p:cNvSpPr>
          <p:nvPr/>
        </p:nvSpPr>
        <p:spPr bwMode="auto">
          <a:xfrm>
            <a:off x="12458701" y="5333999"/>
            <a:ext cx="11520484" cy="6626353"/>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2400" dirty="0">
              <a:solidFill>
                <a:srgbClr val="F8F6F2"/>
              </a:solidFill>
              <a:latin typeface="Times New Roman"/>
              <a:cs typeface="Times New Roman"/>
            </a:endParaRPr>
          </a:p>
        </p:txBody>
      </p:sp>
      <p:sp>
        <p:nvSpPr>
          <p:cNvPr id="47" name="Rectangle 66"/>
          <p:cNvSpPr>
            <a:spLocks noChangeArrowheads="1"/>
          </p:cNvSpPr>
          <p:nvPr/>
        </p:nvSpPr>
        <p:spPr bwMode="auto">
          <a:xfrm>
            <a:off x="12458701" y="12192000"/>
            <a:ext cx="11520484" cy="13868400"/>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5" name="Rectangle 2"/>
          <p:cNvSpPr txBox="1">
            <a:spLocks noChangeArrowheads="1"/>
          </p:cNvSpPr>
          <p:nvPr/>
        </p:nvSpPr>
        <p:spPr>
          <a:xfrm>
            <a:off x="5105400" y="1298448"/>
            <a:ext cx="26289000" cy="3657600"/>
          </a:xfrm>
          <a:prstGeom prst="rect">
            <a:avLst/>
          </a:prstGeom>
          <a:solidFill>
            <a:srgbClr val="C3092B"/>
          </a:solidFill>
          <a:ln w="76200" cap="rnd" cmpd="tri">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lvl1pPr indent="-1371600"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algn="ctr" eaLnBrk="1" hangingPunct="1">
              <a:defRPr/>
            </a:pPr>
            <a:r>
              <a:rPr lang="en-US" sz="5400" smtClean="0">
                <a:solidFill>
                  <a:srgbClr val="F8F6F2"/>
                </a:solidFill>
                <a:latin typeface="Bodoni Bd BT" charset="0"/>
              </a:rPr>
              <a:t/>
            </a:r>
            <a:br>
              <a:rPr lang="en-US" sz="5400" smtClean="0">
                <a:solidFill>
                  <a:srgbClr val="F8F6F2"/>
                </a:solidFill>
                <a:latin typeface="Bodoni Bd BT" charset="0"/>
              </a:rPr>
            </a:br>
            <a:r>
              <a:rPr lang="en-US" sz="5400" smtClean="0">
                <a:solidFill>
                  <a:srgbClr val="F8F6F2"/>
                </a:solidFill>
                <a:latin typeface="Bodoni Bd BT" charset="0"/>
              </a:rPr>
              <a:t/>
            </a:r>
            <a:br>
              <a:rPr lang="en-US" sz="5400" smtClean="0">
                <a:solidFill>
                  <a:srgbClr val="F8F6F2"/>
                </a:solidFill>
                <a:latin typeface="Bodoni Bd BT" charset="0"/>
              </a:rPr>
            </a:br>
            <a:endParaRPr lang="en-US" sz="5400" smtClean="0">
              <a:solidFill>
                <a:srgbClr val="F8F6F2"/>
              </a:solidFill>
              <a:latin typeface="Bodoni Bd BT" charset="0"/>
            </a:endParaRPr>
          </a:p>
        </p:txBody>
      </p:sp>
      <p:sp>
        <p:nvSpPr>
          <p:cNvPr id="6" name="Rectangle 3"/>
          <p:cNvSpPr txBox="1">
            <a:spLocks noChangeArrowheads="1"/>
          </p:cNvSpPr>
          <p:nvPr/>
        </p:nvSpPr>
        <p:spPr>
          <a:xfrm>
            <a:off x="1752600" y="5334000"/>
            <a:ext cx="9906000" cy="9889118"/>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defPPr>
              <a:defRPr lang="en-US"/>
            </a:defPPr>
            <a:lvl1pPr indent="-1371600" algn="ctr" eaLnBrk="1" hangingPunct="1">
              <a:defRPr sz="5400">
                <a:solidFill>
                  <a:srgbClr val="F8F6F2"/>
                </a:solidFill>
                <a:latin typeface="Bodoni Bd BT"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defTabSz="3656013" eaLnBrk="0" fontAlgn="base" hangingPunct="0">
              <a:spcBef>
                <a:spcPct val="0"/>
              </a:spcBef>
              <a:spcAft>
                <a:spcPct val="0"/>
              </a:spcAft>
            </a:lvl6pPr>
            <a:lvl7pPr marL="2971800" indent="-228600" defTabSz="3656013" eaLnBrk="0" fontAlgn="base" hangingPunct="0">
              <a:spcBef>
                <a:spcPct val="0"/>
              </a:spcBef>
              <a:spcAft>
                <a:spcPct val="0"/>
              </a:spcAft>
            </a:lvl7pPr>
            <a:lvl8pPr marL="3429000" indent="-228600" defTabSz="3656013" eaLnBrk="0" fontAlgn="base" hangingPunct="0">
              <a:spcBef>
                <a:spcPct val="0"/>
              </a:spcBef>
              <a:spcAft>
                <a:spcPct val="0"/>
              </a:spcAft>
            </a:lvl8pPr>
            <a:lvl9pPr marL="3886200" indent="-228600" defTabSz="3656013" eaLnBrk="0" fontAlgn="base" hangingPunct="0">
              <a:spcBef>
                <a:spcPct val="0"/>
              </a:spcBef>
              <a:spcAft>
                <a:spcPct val="0"/>
              </a:spcAft>
            </a:lvl9pPr>
          </a:lstStyle>
          <a:p>
            <a:r>
              <a:rPr lang="en-US" dirty="0"/>
              <a:t>	</a:t>
            </a:r>
          </a:p>
        </p:txBody>
      </p:sp>
      <p:sp>
        <p:nvSpPr>
          <p:cNvPr id="8" name="Rectangle 7"/>
          <p:cNvSpPr>
            <a:spLocks noChangeArrowheads="1"/>
          </p:cNvSpPr>
          <p:nvPr/>
        </p:nvSpPr>
        <p:spPr bwMode="auto">
          <a:xfrm>
            <a:off x="24841200" y="5333999"/>
            <a:ext cx="10020300" cy="7022293"/>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a:p>
            <a:pPr indent="-1371600" algn="ctr"/>
            <a:r>
              <a:rPr lang="en-US" sz="5400" dirty="0">
                <a:solidFill>
                  <a:srgbClr val="F8F6F2"/>
                </a:solidFill>
                <a:latin typeface="Bodoni Bd BT" charset="0"/>
              </a:rPr>
              <a:t>	</a:t>
            </a:r>
          </a:p>
        </p:txBody>
      </p:sp>
      <p:sp>
        <p:nvSpPr>
          <p:cNvPr id="12" name="Rectangle 11"/>
          <p:cNvSpPr/>
          <p:nvPr/>
        </p:nvSpPr>
        <p:spPr>
          <a:xfrm>
            <a:off x="838200" y="838200"/>
            <a:ext cx="34823400" cy="25679400"/>
          </a:xfrm>
          <a:prstGeom prst="rect">
            <a:avLst/>
          </a:prstGeom>
          <a:noFill/>
          <a:ln w="228600" cmpd="dbl">
            <a:solidFill>
              <a:srgbClr val="C3092B"/>
            </a:solidFill>
          </a:ln>
          <a:scene3d>
            <a:camera prst="orthographicFront"/>
            <a:lightRig rig="threePt" dir="t"/>
          </a:scene3d>
          <a:sp3d>
            <a:bevelT w="6350"/>
          </a:sp3d>
        </p:spPr>
        <p:style>
          <a:lnRef idx="2">
            <a:schemeClr val="accent1">
              <a:shade val="50000"/>
            </a:schemeClr>
          </a:lnRef>
          <a:fillRef idx="1">
            <a:schemeClr val="accent1"/>
          </a:fillRef>
          <a:effectRef idx="0">
            <a:schemeClr val="accent1"/>
          </a:effectRef>
          <a:fontRef idx="minor">
            <a:schemeClr val="lt1"/>
          </a:fontRef>
        </p:style>
        <p:txBody>
          <a:bodyPr lIns="91418" tIns="45710" rIns="91418" bIns="45710" anchor="ctr"/>
          <a:lstStyle/>
          <a:p>
            <a:pPr algn="ctr" defTabSz="3656722" fontAlgn="auto">
              <a:spcBef>
                <a:spcPts val="0"/>
              </a:spcBef>
              <a:spcAft>
                <a:spcPts val="0"/>
              </a:spcAft>
              <a:defRPr/>
            </a:pPr>
            <a:endParaRPr lang="en-US" dirty="0"/>
          </a:p>
        </p:txBody>
      </p:sp>
      <p:sp>
        <p:nvSpPr>
          <p:cNvPr id="29" name="TextBox 28"/>
          <p:cNvSpPr txBox="1"/>
          <p:nvPr/>
        </p:nvSpPr>
        <p:spPr>
          <a:xfrm>
            <a:off x="24841200" y="5334000"/>
            <a:ext cx="10020300"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Results &amp; Discussion</a:t>
            </a:r>
            <a:endParaRPr lang="en-US" dirty="0"/>
          </a:p>
        </p:txBody>
      </p:sp>
      <p:sp>
        <p:nvSpPr>
          <p:cNvPr id="14378" name="TextBox 30"/>
          <p:cNvSpPr txBox="1">
            <a:spLocks noChangeArrowheads="1"/>
          </p:cNvSpPr>
          <p:nvPr/>
        </p:nvSpPr>
        <p:spPr bwMode="auto">
          <a:xfrm>
            <a:off x="2019300" y="6400800"/>
            <a:ext cx="9476875" cy="868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noAutofit/>
          </a:bodyPr>
          <a:lstStyle>
            <a:lvl1pPr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eaLnBrk="1" hangingPunct="1"/>
            <a:r>
              <a:rPr lang="en-US" sz="2400" b="1" dirty="0" smtClean="0">
                <a:latin typeface="Times New Roman"/>
                <a:cs typeface="Times New Roman"/>
              </a:rPr>
              <a:t>Pheroid Nanoparticle Delivery System</a:t>
            </a:r>
            <a:r>
              <a:rPr lang="en-US" sz="2400" baseline="30000" dirty="0" smtClean="0"/>
              <a:t>1</a:t>
            </a:r>
            <a:endParaRPr lang="en-US" sz="2400" b="1" dirty="0" smtClean="0">
              <a:latin typeface="Times New Roman"/>
              <a:cs typeface="Times New Roman"/>
            </a:endParaRPr>
          </a:p>
          <a:p>
            <a:pPr marL="342900" indent="-342900" eaLnBrk="1" hangingPunct="1">
              <a:buFont typeface="Arial" panose="020B0604020202020204" pitchFamily="34" charset="0"/>
              <a:buChar char="•"/>
            </a:pPr>
            <a:r>
              <a:rPr lang="en-US" sz="2400" dirty="0" smtClean="0">
                <a:latin typeface="Times New Roman"/>
                <a:cs typeface="Times New Roman"/>
              </a:rPr>
              <a:t>Cost effective for plant applications</a:t>
            </a:r>
          </a:p>
          <a:p>
            <a:pPr marL="342900" indent="-342900" eaLnBrk="1" hangingPunct="1">
              <a:buFont typeface="Arial" panose="020B0604020202020204" pitchFamily="34" charset="0"/>
              <a:buChar char="•"/>
            </a:pPr>
            <a:r>
              <a:rPr lang="en-US" sz="2400" dirty="0">
                <a:latin typeface="Times New Roman"/>
                <a:cs typeface="Times New Roman"/>
              </a:rPr>
              <a:t>Safe – multi-lamellar </a:t>
            </a:r>
            <a:r>
              <a:rPr lang="en-US" sz="2400" dirty="0" smtClean="0">
                <a:latin typeface="Times New Roman"/>
                <a:cs typeface="Times New Roman"/>
              </a:rPr>
              <a:t>lipid system derived mostly from soybeans</a:t>
            </a:r>
          </a:p>
          <a:p>
            <a:pPr marL="342900" indent="-342900" eaLnBrk="1" hangingPunct="1">
              <a:buFont typeface="Arial" panose="020B0604020202020204" pitchFamily="34" charset="0"/>
              <a:buChar char="•"/>
            </a:pPr>
            <a:r>
              <a:rPr lang="en-US" sz="2400" dirty="0">
                <a:latin typeface="Times New Roman"/>
                <a:cs typeface="Times New Roman"/>
              </a:rPr>
              <a:t>Versatile – </a:t>
            </a:r>
            <a:r>
              <a:rPr lang="en-US" sz="2400" dirty="0" smtClean="0">
                <a:latin typeface="Times New Roman"/>
                <a:cs typeface="Times New Roman"/>
              </a:rPr>
              <a:t>payloads delivered range from micronutrients to antibiotics</a:t>
            </a:r>
          </a:p>
          <a:p>
            <a:pPr eaLnBrk="1" hangingPunct="1"/>
            <a:r>
              <a:rPr lang="en-US" sz="2400" b="1" dirty="0" smtClean="0">
                <a:latin typeface="Times New Roman"/>
                <a:cs typeface="Times New Roman"/>
              </a:rPr>
              <a:t>Micronutrient Deficiency</a:t>
            </a:r>
          </a:p>
          <a:p>
            <a:pPr marL="342900" indent="-342900" eaLnBrk="1" hangingPunct="1">
              <a:buFont typeface="Arial" panose="020B0604020202020204" pitchFamily="34" charset="0"/>
              <a:buChar char="•"/>
            </a:pPr>
            <a:r>
              <a:rPr lang="en-US" sz="2400" dirty="0" smtClean="0">
                <a:latin typeface="Times New Roman"/>
                <a:cs typeface="Times New Roman"/>
              </a:rPr>
              <a:t>Caused by the immobility of micronutrients through the plant.</a:t>
            </a:r>
          </a:p>
          <a:p>
            <a:pPr marL="342900" indent="-342900" eaLnBrk="1" hangingPunct="1">
              <a:buFont typeface="Arial" panose="020B0604020202020204" pitchFamily="34" charset="0"/>
              <a:buChar char="•"/>
            </a:pPr>
            <a:r>
              <a:rPr lang="en-US" sz="2400" dirty="0" smtClean="0">
                <a:latin typeface="Times New Roman"/>
                <a:cs typeface="Times New Roman"/>
              </a:rPr>
              <a:t>Leads to malnutrition children in poor countries</a:t>
            </a:r>
            <a:r>
              <a:rPr lang="en-US" sz="2400" baseline="30000" dirty="0" smtClean="0"/>
              <a:t>2</a:t>
            </a:r>
            <a:endParaRPr lang="en-US" sz="2400" dirty="0" smtClean="0">
              <a:latin typeface="Times New Roman"/>
              <a:cs typeface="Times New Roman"/>
            </a:endParaRPr>
          </a:p>
          <a:p>
            <a:pPr marL="342900" indent="-342900" eaLnBrk="1" hangingPunct="1">
              <a:buFont typeface="Arial" panose="020B0604020202020204" pitchFamily="34" charset="0"/>
              <a:buChar char="•"/>
            </a:pPr>
            <a:r>
              <a:rPr lang="en-US" sz="2400" dirty="0" smtClean="0">
                <a:latin typeface="Times New Roman"/>
                <a:cs typeface="Times New Roman"/>
              </a:rPr>
              <a:t>As fertilizers deliver nutrients, only small percentage obtained by plant.</a:t>
            </a:r>
          </a:p>
          <a:p>
            <a:pPr eaLnBrk="1" hangingPunct="1"/>
            <a:r>
              <a:rPr lang="en-US" sz="2400" b="1" dirty="0" smtClean="0">
                <a:latin typeface="Times New Roman"/>
                <a:cs typeface="Times New Roman"/>
              </a:rPr>
              <a:t>Purpose of Nanoparticle Delivery System</a:t>
            </a:r>
          </a:p>
          <a:p>
            <a:pPr marL="342900" indent="-342900" eaLnBrk="1" hangingPunct="1">
              <a:buFont typeface="Arial" panose="020B0604020202020204" pitchFamily="34" charset="0"/>
              <a:buChar char="•"/>
            </a:pPr>
            <a:r>
              <a:rPr lang="en-US" sz="2400" dirty="0" smtClean="0">
                <a:latin typeface="Times New Roman"/>
                <a:cs typeface="Times New Roman"/>
              </a:rPr>
              <a:t>Increase plant micronutrient content and yield</a:t>
            </a:r>
          </a:p>
          <a:p>
            <a:pPr marL="342900" indent="-342900" eaLnBrk="1" hangingPunct="1">
              <a:buFont typeface="Arial" panose="020B0604020202020204" pitchFamily="34" charset="0"/>
              <a:buChar char="•"/>
            </a:pPr>
            <a:r>
              <a:rPr lang="en-US" sz="2400" dirty="0" smtClean="0">
                <a:latin typeface="Times New Roman"/>
                <a:cs typeface="Times New Roman"/>
              </a:rPr>
              <a:t>Reduces the effects of run-of, overuse and pollution</a:t>
            </a:r>
          </a:p>
          <a:p>
            <a:pPr eaLnBrk="1" hangingPunct="1"/>
            <a:r>
              <a:rPr lang="en-US" sz="2400" b="1" dirty="0" smtClean="0">
                <a:latin typeface="Times New Roman"/>
                <a:cs typeface="Times New Roman"/>
              </a:rPr>
              <a:t>Other Nano-Fertilizer Trials</a:t>
            </a:r>
          </a:p>
          <a:p>
            <a:pPr marL="342900" indent="-342900" eaLnBrk="1" hangingPunct="1">
              <a:buFont typeface="Arial" panose="020B0604020202020204" pitchFamily="34" charset="0"/>
              <a:buChar char="•"/>
            </a:pPr>
            <a:r>
              <a:rPr lang="en-US" sz="2400" dirty="0" smtClean="0">
                <a:latin typeface="Times New Roman"/>
                <a:cs typeface="Times New Roman"/>
              </a:rPr>
              <a:t>Desert plant results – in a foliar application versus irrigation application, the foliar nano-fertilizer was 40% more effective.</a:t>
            </a:r>
          </a:p>
          <a:p>
            <a:pPr marL="342900" indent="-342900" eaLnBrk="1" hangingPunct="1">
              <a:buFont typeface="Arial" panose="020B0604020202020204" pitchFamily="34" charset="0"/>
              <a:buChar char="•"/>
            </a:pPr>
            <a:r>
              <a:rPr lang="en-US" sz="2400" dirty="0" smtClean="0">
                <a:latin typeface="Times New Roman"/>
                <a:cs typeface="Times New Roman"/>
              </a:rPr>
              <a:t>Cucumber plant results – demonstrated increased yield and length.</a:t>
            </a:r>
          </a:p>
          <a:p>
            <a:pPr eaLnBrk="1" hangingPunct="1"/>
            <a:r>
              <a:rPr lang="en-US" sz="2400" b="1" dirty="0" smtClean="0">
                <a:latin typeface="Times New Roman"/>
                <a:cs typeface="Times New Roman"/>
              </a:rPr>
              <a:t>Transport Mathematical Model</a:t>
            </a:r>
          </a:p>
          <a:p>
            <a:pPr marL="342900" indent="-342900" eaLnBrk="1" hangingPunct="1">
              <a:buFont typeface="Arial" panose="020B0604020202020204" pitchFamily="34" charset="0"/>
              <a:buChar char="•"/>
            </a:pPr>
            <a:r>
              <a:rPr lang="en-US" sz="2400" dirty="0" smtClean="0">
                <a:latin typeface="Times New Roman"/>
                <a:cs typeface="Times New Roman"/>
              </a:rPr>
              <a:t>Mathematical model for the Pheroid delivery system has not been developed, which could help with chemical concentrations.</a:t>
            </a:r>
          </a:p>
          <a:p>
            <a:pPr eaLnBrk="1" hangingPunct="1"/>
            <a:endParaRPr lang="en-US" sz="1200" dirty="0" smtClean="0">
              <a:latin typeface="Times New Roman"/>
              <a:cs typeface="Times New Roman"/>
            </a:endParaRPr>
          </a:p>
          <a:p>
            <a:pPr eaLnBrk="1" hangingPunct="1"/>
            <a:r>
              <a:rPr lang="en-US" sz="2400" dirty="0" smtClean="0">
                <a:latin typeface="Times New Roman"/>
                <a:cs typeface="Times New Roman"/>
              </a:rPr>
              <a:t>The different functions of the Pheroid warrant the need for a testing method similar to preclinical trials for medicine. An investigation of the nanoparticle delivery system for micronutrients in corn will lead to a better design of the delivery system, officer deeper insight and eventually produce more nutritious food. </a:t>
            </a:r>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p:txBody>
      </p:sp>
      <p:sp>
        <p:nvSpPr>
          <p:cNvPr id="14379" name="Rectangle 2"/>
          <p:cNvSpPr>
            <a:spLocks noChangeArrowheads="1"/>
          </p:cNvSpPr>
          <p:nvPr/>
        </p:nvSpPr>
        <p:spPr bwMode="auto">
          <a:xfrm>
            <a:off x="1295400" y="10623550"/>
            <a:ext cx="11506200" cy="377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37128" tIns="27426" rIns="91418" bIns="27426" anchor="ctr">
            <a:spAutoFit/>
          </a:bodyPr>
          <a:lstStyle/>
          <a:p>
            <a:pPr marL="341313" indent="-341313">
              <a:buClr>
                <a:srgbClr val="CC1616"/>
              </a:buClr>
              <a:tabLst>
                <a:tab pos="455613" algn="l"/>
              </a:tabLst>
            </a:pPr>
            <a:endParaRPr lang="en-US" sz="2100">
              <a:latin typeface="Calibri" charset="0"/>
              <a:cs typeface="Calibri" charset="0"/>
            </a:endParaRPr>
          </a:p>
        </p:txBody>
      </p:sp>
      <p:sp>
        <p:nvSpPr>
          <p:cNvPr id="33" name="TextBox 32"/>
          <p:cNvSpPr txBox="1"/>
          <p:nvPr/>
        </p:nvSpPr>
        <p:spPr>
          <a:xfrm>
            <a:off x="1295400" y="16916400"/>
            <a:ext cx="11503025" cy="366713"/>
          </a:xfrm>
          <a:prstGeom prst="rect">
            <a:avLst/>
          </a:prstGeom>
          <a:noFill/>
        </p:spPr>
        <p:txBody>
          <a:bodyPr lIns="137128" tIns="45710" rIns="91418" bIns="45710">
            <a:spAutoFit/>
          </a:bodyPr>
          <a:lstStyle/>
          <a:p>
            <a:pPr defTabSz="3656722" fontAlgn="auto">
              <a:spcBef>
                <a:spcPts val="0"/>
              </a:spcBef>
              <a:spcAft>
                <a:spcPts val="0"/>
              </a:spcAft>
              <a:defRPr/>
            </a:pPr>
            <a:endParaRPr lang="en-US" sz="1800" dirty="0">
              <a:latin typeface="Times New Roman" pitchFamily="18" charset="0"/>
              <a:ea typeface="+mn-ea"/>
              <a:cs typeface="Times New Roman" pitchFamily="18" charset="0"/>
            </a:endParaRPr>
          </a:p>
        </p:txBody>
      </p:sp>
      <p:sp>
        <p:nvSpPr>
          <p:cNvPr id="14381" name="TextBox 37"/>
          <p:cNvSpPr txBox="1">
            <a:spLocks noChangeArrowheads="1"/>
          </p:cNvSpPr>
          <p:nvPr/>
        </p:nvSpPr>
        <p:spPr bwMode="auto">
          <a:xfrm>
            <a:off x="24907346" y="6251410"/>
            <a:ext cx="9944100" cy="13026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531813" indent="-163513" eaLnBrk="0" hangingPunct="0">
              <a:defRPr sz="7200">
                <a:solidFill>
                  <a:schemeClr val="tx1"/>
                </a:solidFill>
                <a:latin typeface="Arial" charset="0"/>
                <a:ea typeface="ＭＳ Ｐゴシック" charset="0"/>
              </a:defRPr>
            </a:lvl2pPr>
            <a:lvl3pPr marL="900113" indent="-246063"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marL="368300" lvl="1" indent="0" eaLnBrk="1" hangingPunct="1">
              <a:spcAft>
                <a:spcPts val="600"/>
              </a:spcAft>
              <a:buClr>
                <a:schemeClr val="tx1"/>
              </a:buClr>
            </a:pPr>
            <a:endParaRPr lang="en-US" sz="1200" dirty="0" smtClean="0">
              <a:solidFill>
                <a:srgbClr val="000000"/>
              </a:solidFill>
              <a:latin typeface="Times New Roman"/>
              <a:cs typeface="Times New Roman"/>
            </a:endParaRPr>
          </a:p>
          <a:p>
            <a:pPr marL="368300" lvl="1" indent="0" eaLnBrk="1" hangingPunct="1">
              <a:spcAft>
                <a:spcPts val="600"/>
              </a:spcAft>
              <a:buClr>
                <a:schemeClr val="tx1"/>
              </a:buClr>
            </a:pPr>
            <a:r>
              <a:rPr lang="en-US" sz="2400" b="1" dirty="0" smtClean="0">
                <a:solidFill>
                  <a:srgbClr val="000000"/>
                </a:solidFill>
                <a:latin typeface="Times New Roman"/>
                <a:cs typeface="Times New Roman"/>
              </a:rPr>
              <a:t>Visible Results</a:t>
            </a:r>
          </a:p>
          <a:p>
            <a:pPr marL="711200" lvl="1" indent="-342900" eaLnBrk="1" hangingPunct="1">
              <a:spcAft>
                <a:spcPts val="600"/>
              </a:spcAft>
              <a:buClr>
                <a:schemeClr val="tx1"/>
              </a:buClr>
              <a:buFont typeface="Arial" panose="020B0604020202020204" pitchFamily="34" charset="0"/>
              <a:buChar char="•"/>
            </a:pPr>
            <a:r>
              <a:rPr lang="en-US" sz="2400" dirty="0" smtClean="0">
                <a:solidFill>
                  <a:srgbClr val="000000"/>
                </a:solidFill>
                <a:latin typeface="Times New Roman"/>
                <a:cs typeface="Times New Roman"/>
              </a:rPr>
              <a:t>Pictures also show how iron was not mobilized as zinc from treatments</a:t>
            </a:r>
          </a:p>
          <a:p>
            <a:pPr marL="368300" lvl="1" indent="0" eaLnBrk="1" hangingPunct="1">
              <a:spcAft>
                <a:spcPts val="600"/>
              </a:spcAft>
              <a:buClr>
                <a:schemeClr val="tx1"/>
              </a:buClr>
            </a:pPr>
            <a:r>
              <a:rPr lang="en-US" sz="2400" b="1" dirty="0" smtClean="0">
                <a:solidFill>
                  <a:srgbClr val="000000"/>
                </a:solidFill>
                <a:latin typeface="Times New Roman"/>
                <a:cs typeface="Times New Roman"/>
              </a:rPr>
              <a:t>Reaction of Leaves to Foliar Treatment</a:t>
            </a:r>
          </a:p>
          <a:p>
            <a:pPr marL="711200" lvl="1" indent="-342900" eaLnBrk="1" hangingPunct="1">
              <a:spcAft>
                <a:spcPts val="600"/>
              </a:spcAft>
              <a:buClr>
                <a:schemeClr val="tx1"/>
              </a:buClr>
              <a:buFont typeface="Arial" panose="020B0604020202020204" pitchFamily="34" charset="0"/>
              <a:buChar char="•"/>
            </a:pPr>
            <a:r>
              <a:rPr lang="en-US" sz="2400" dirty="0" smtClean="0">
                <a:solidFill>
                  <a:srgbClr val="000000"/>
                </a:solidFill>
                <a:latin typeface="Times New Roman"/>
                <a:cs typeface="Times New Roman"/>
              </a:rPr>
              <a:t>All treatments showed some degree of burn on the leaves</a:t>
            </a:r>
          </a:p>
          <a:p>
            <a:pPr marL="736600" lvl="2" indent="0" eaLnBrk="1" hangingPunct="1">
              <a:spcAft>
                <a:spcPts val="600"/>
              </a:spcAft>
              <a:buClr>
                <a:schemeClr val="tx1"/>
              </a:buClr>
            </a:pPr>
            <a:endParaRPr lang="en-US" sz="2400" dirty="0" smtClean="0">
              <a:solidFill>
                <a:srgbClr val="000000"/>
              </a:solidFill>
              <a:latin typeface="Times New Roman"/>
              <a:cs typeface="Times New Roman"/>
            </a:endParaRPr>
          </a:p>
          <a:p>
            <a:pPr lvl="1" eaLnBrk="1" hangingPunct="1">
              <a:spcAft>
                <a:spcPts val="600"/>
              </a:spcAft>
              <a:buClr>
                <a:schemeClr val="tx1"/>
              </a:buClr>
            </a:pPr>
            <a:endParaRPr lang="en-US" sz="2400" dirty="0">
              <a:solidFill>
                <a:srgbClr val="000000"/>
              </a:solidFill>
              <a:latin typeface="Times New Roman"/>
              <a:cs typeface="Times New Roman"/>
            </a:endParaRPr>
          </a:p>
          <a:p>
            <a:pPr lvl="1" eaLnBrk="1" hangingPunct="1">
              <a:spcAft>
                <a:spcPts val="600"/>
              </a:spcAft>
              <a:buClr>
                <a:schemeClr val="tx1"/>
              </a:buClr>
            </a:pPr>
            <a:endParaRPr lang="en-US" sz="2400" dirty="0">
              <a:solidFill>
                <a:srgbClr val="000000"/>
              </a:solidFill>
              <a:latin typeface="Times New Roman"/>
              <a:cs typeface="Times New Roman"/>
            </a:endParaRPr>
          </a:p>
          <a:p>
            <a:pPr lvl="2" eaLnBrk="1" hangingPunct="1">
              <a:spcAft>
                <a:spcPts val="600"/>
              </a:spcAft>
              <a:buFont typeface="Times New Roman" charset="0"/>
              <a:buChar char="─"/>
            </a:pPr>
            <a:endParaRPr lang="en-US" sz="2400" dirty="0">
              <a:solidFill>
                <a:srgbClr val="000000"/>
              </a:solidFill>
              <a:latin typeface="Times New Roman"/>
              <a:cs typeface="Times New Roman"/>
            </a:endParaRPr>
          </a:p>
          <a:p>
            <a:pPr lvl="2" eaLnBrk="1" hangingPunct="1">
              <a:spcAft>
                <a:spcPts val="600"/>
              </a:spcAft>
              <a:buClr>
                <a:srgbClr val="C00000"/>
              </a:buClr>
              <a:buFont typeface="Times" charset="0"/>
              <a:buChar char="●"/>
            </a:pPr>
            <a:endParaRPr lang="en-US" sz="2400" dirty="0">
              <a:solidFill>
                <a:srgbClr val="000000"/>
              </a:solidFill>
              <a:latin typeface="Times New Roman"/>
              <a:cs typeface="Times New Roman"/>
            </a:endParaRPr>
          </a:p>
          <a:p>
            <a:pPr eaLnBrk="1" hangingPunct="1"/>
            <a:endParaRPr lang="en-US" sz="2400" dirty="0">
              <a:latin typeface="Times New Roman"/>
              <a:cs typeface="Times New Roman"/>
            </a:endParaRPr>
          </a:p>
        </p:txBody>
      </p:sp>
      <p:sp>
        <p:nvSpPr>
          <p:cNvPr id="9" name="Rectangle 8"/>
          <p:cNvSpPr>
            <a:spLocks noChangeArrowheads="1"/>
          </p:cNvSpPr>
          <p:nvPr/>
        </p:nvSpPr>
        <p:spPr bwMode="auto">
          <a:xfrm>
            <a:off x="24869246" y="12649200"/>
            <a:ext cx="10020300" cy="5111522"/>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30" name="TextBox 29"/>
          <p:cNvSpPr txBox="1"/>
          <p:nvPr/>
        </p:nvSpPr>
        <p:spPr>
          <a:xfrm>
            <a:off x="24869246" y="12649200"/>
            <a:ext cx="10020300"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Conclusions &amp; Future Work</a:t>
            </a:r>
            <a:endParaRPr lang="en-US" dirty="0"/>
          </a:p>
        </p:txBody>
      </p:sp>
      <p:sp>
        <p:nvSpPr>
          <p:cNvPr id="14382" name="TextBox 39"/>
          <p:cNvSpPr txBox="1">
            <a:spLocks noChangeArrowheads="1"/>
          </p:cNvSpPr>
          <p:nvPr/>
        </p:nvSpPr>
        <p:spPr bwMode="auto">
          <a:xfrm>
            <a:off x="24807333" y="13714413"/>
            <a:ext cx="10067132" cy="3862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marL="342900" indent="-342900" eaLnBrk="1" hangingPunct="1">
              <a:buFont typeface="Arial"/>
              <a:buChar char="•"/>
            </a:pPr>
            <a:r>
              <a:rPr lang="en-US" sz="2400" dirty="0" smtClean="0">
                <a:latin typeface="Times New Roman"/>
                <a:cs typeface="Times New Roman"/>
              </a:rPr>
              <a:t>Since corn plants only require 30 ppm of zinc and 200 ppm of iron, one reason for the all of the treatments in general to not have delivered enough iron was the rates or the one-time spray was not enough to deliver the 200 ppm of iron. </a:t>
            </a:r>
          </a:p>
          <a:p>
            <a:pPr marL="342900" indent="-342900" eaLnBrk="1" hangingPunct="1">
              <a:buFont typeface="Arial"/>
              <a:buChar char="•"/>
            </a:pPr>
            <a:r>
              <a:rPr lang="en-US" sz="2400" dirty="0" smtClean="0">
                <a:latin typeface="Times New Roman"/>
                <a:cs typeface="Times New Roman"/>
              </a:rPr>
              <a:t>Another reason the Pheroid treatment did not appear to deliver the most iron could be that it was not prepared with additional surfactants, which help the liquid droplets to stick to the leaf. </a:t>
            </a:r>
          </a:p>
          <a:p>
            <a:pPr marL="342900" indent="-342900" eaLnBrk="1" hangingPunct="1">
              <a:buFont typeface="Arial"/>
              <a:buChar char="•"/>
            </a:pPr>
            <a:r>
              <a:rPr lang="en-US" sz="2400" dirty="0" smtClean="0">
                <a:latin typeface="Times New Roman"/>
                <a:cs typeface="Times New Roman"/>
              </a:rPr>
              <a:t>For future work, an experiment where the Pheroid contains a tracer could be done to trace its transport in the plant to aid in derive a more complete model. Another experiment with increase rates and more sprays could also be done.</a:t>
            </a:r>
            <a:endParaRPr lang="en-US" sz="2400" dirty="0">
              <a:latin typeface="Times New Roman"/>
              <a:cs typeface="Times New Roman"/>
            </a:endParaRPr>
          </a:p>
        </p:txBody>
      </p:sp>
      <p:sp>
        <p:nvSpPr>
          <p:cNvPr id="49" name="TextBox 48"/>
          <p:cNvSpPr txBox="1"/>
          <p:nvPr/>
        </p:nvSpPr>
        <p:spPr>
          <a:xfrm>
            <a:off x="12434637" y="5375703"/>
            <a:ext cx="11544547"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Materials &amp; Methods</a:t>
            </a:r>
            <a:endParaRPr lang="en-US" dirty="0"/>
          </a:p>
        </p:txBody>
      </p:sp>
      <p:pic>
        <p:nvPicPr>
          <p:cNvPr id="34" name="Picture 172"/>
          <p:cNvPicPr>
            <a:picLocks noChangeAspect="1" noChangeArrowheads="1"/>
          </p:cNvPicPr>
          <p:nvPr/>
        </p:nvPicPr>
        <p:blipFill>
          <a:blip r:embed="rId3">
            <a:duotone>
              <a:prstClr val="black"/>
              <a:srgbClr val="FFFFFE">
                <a:tint val="45000"/>
                <a:satMod val="400000"/>
              </a:srgbClr>
            </a:duotone>
            <a:extLst>
              <a:ext uri="{28A0092B-C50C-407E-A947-70E740481C1C}">
                <a14:useLocalDpi xmlns:a14="http://schemas.microsoft.com/office/drawing/2010/main" val="0"/>
              </a:ext>
            </a:extLst>
          </a:blip>
          <a:srcRect/>
          <a:stretch>
            <a:fillRect/>
          </a:stretch>
        </p:blipFill>
        <p:spPr bwMode="auto">
          <a:xfrm>
            <a:off x="26963688" y="23752796"/>
            <a:ext cx="614362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 name="Rectangle 36"/>
          <p:cNvSpPr>
            <a:spLocks noChangeArrowheads="1"/>
          </p:cNvSpPr>
          <p:nvPr/>
        </p:nvSpPr>
        <p:spPr bwMode="auto">
          <a:xfrm>
            <a:off x="1752600" y="15468600"/>
            <a:ext cx="9967913" cy="10591800"/>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28" name="TextBox 27"/>
          <p:cNvSpPr txBox="1"/>
          <p:nvPr/>
        </p:nvSpPr>
        <p:spPr>
          <a:xfrm>
            <a:off x="1752600" y="15468600"/>
            <a:ext cx="9967913"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pPr>
              <a:defRPr/>
            </a:pPr>
            <a:r>
              <a:rPr lang="en-US" dirty="0" smtClean="0"/>
              <a:t>Materials &amp; Methods</a:t>
            </a:r>
            <a:endParaRPr lang="en-US" dirty="0"/>
          </a:p>
        </p:txBody>
      </p:sp>
      <p:sp>
        <p:nvSpPr>
          <p:cNvPr id="14397" name="TextBox 30"/>
          <p:cNvSpPr txBox="1">
            <a:spLocks noChangeArrowheads="1"/>
          </p:cNvSpPr>
          <p:nvPr/>
        </p:nvSpPr>
        <p:spPr bwMode="auto">
          <a:xfrm>
            <a:off x="1904999" y="16459200"/>
            <a:ext cx="9725553" cy="9427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eaLnBrk="1" hangingPunct="1"/>
            <a:r>
              <a:rPr lang="en-US" sz="2400" b="1" dirty="0" smtClean="0">
                <a:latin typeface="Times New Roman"/>
                <a:cs typeface="Times New Roman"/>
              </a:rPr>
              <a:t>Mathematical Model</a:t>
            </a:r>
          </a:p>
          <a:p>
            <a:pPr eaLnBrk="1" hangingPunct="1"/>
            <a:r>
              <a:rPr lang="en-US" sz="2400" dirty="0" smtClean="0">
                <a:latin typeface="Times New Roman"/>
                <a:cs typeface="Times New Roman"/>
              </a:rPr>
              <a:t>Through transport principles and based on a drug delivery model, the following model was derived and solved for concentrations for nutrient transport in the phloem:</a:t>
            </a:r>
            <a:endParaRPr lang="en-US" sz="2400" dirty="0">
              <a:latin typeface="Times New Roman"/>
              <a:cs typeface="Times New Roman"/>
            </a:endParaRPr>
          </a:p>
          <a:p>
            <a:pPr eaLnBrk="1" hangingPunct="1"/>
            <a:endParaRPr lang="en-US" sz="1200" b="1" dirty="0" smtClean="0">
              <a:latin typeface="Times New Roman"/>
              <a:cs typeface="Times New Roman"/>
            </a:endParaRPr>
          </a:p>
          <a:p>
            <a:pPr eaLnBrk="1" hangingPunct="1"/>
            <a:r>
              <a:rPr lang="en-US" sz="2400" dirty="0" smtClean="0">
                <a:latin typeface="Times New Roman"/>
                <a:cs typeface="Times New Roman"/>
              </a:rPr>
              <a:t>Absorption and transport of nanoparticles in phloem</a:t>
            </a:r>
            <a:endParaRPr lang="en-US" sz="2400" dirty="0">
              <a:latin typeface="Times New Roman"/>
              <a:cs typeface="Times New Roman"/>
            </a:endParaRPr>
          </a:p>
          <a:p>
            <a:pPr algn="ctr" eaLnBrk="1" hangingPunct="1"/>
            <a:r>
              <a:rPr lang="en-US" sz="2400" dirty="0" smtClean="0"/>
              <a:t> </a:t>
            </a:r>
          </a:p>
          <a:p>
            <a:pPr algn="ctr" eaLnBrk="1" hangingPunct="1"/>
            <a:endParaRPr lang="en-US" sz="2400" dirty="0">
              <a:latin typeface="Times New Roman"/>
              <a:cs typeface="Times New Roman"/>
            </a:endParaRPr>
          </a:p>
          <a:p>
            <a:pPr eaLnBrk="1" hangingPunct="1"/>
            <a:endParaRPr lang="en-US" sz="2400" dirty="0" smtClean="0">
              <a:latin typeface="Times New Roman"/>
              <a:cs typeface="Times New Roman"/>
            </a:endParaRPr>
          </a:p>
          <a:p>
            <a:pPr eaLnBrk="1" hangingPunct="1"/>
            <a:r>
              <a:rPr lang="en-US" sz="2400" dirty="0" smtClean="0">
                <a:latin typeface="Times New Roman"/>
                <a:cs typeface="Times New Roman"/>
              </a:rPr>
              <a:t>Transport of nanoparticle between cells and phloem</a:t>
            </a:r>
          </a:p>
          <a:p>
            <a:pPr eaLnBrk="1" hangingPunct="1"/>
            <a:endParaRPr lang="en-US" sz="2400" dirty="0" smtClean="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smtClean="0">
              <a:latin typeface="Times New Roman"/>
              <a:cs typeface="Times New Roman"/>
            </a:endParaRPr>
          </a:p>
          <a:p>
            <a:pPr eaLnBrk="1" hangingPunct="1"/>
            <a:endParaRPr lang="en-US" sz="800" dirty="0" smtClean="0">
              <a:latin typeface="Times New Roman"/>
              <a:cs typeface="Times New Roman"/>
            </a:endParaRPr>
          </a:p>
          <a:p>
            <a:pPr eaLnBrk="1" hangingPunct="1"/>
            <a:r>
              <a:rPr lang="en-US" sz="2400" dirty="0" smtClean="0">
                <a:latin typeface="Times New Roman"/>
                <a:cs typeface="Times New Roman"/>
              </a:rPr>
              <a:t>P- </a:t>
            </a:r>
            <a:r>
              <a:rPr lang="en-US" sz="2400" dirty="0">
                <a:latin typeface="Times New Roman"/>
                <a:cs typeface="Times New Roman"/>
              </a:rPr>
              <a:t>Concentration in the </a:t>
            </a:r>
            <a:r>
              <a:rPr lang="en-US" sz="2400" dirty="0" smtClean="0">
                <a:latin typeface="Times New Roman"/>
                <a:cs typeface="Times New Roman"/>
              </a:rPr>
              <a:t>phloem</a:t>
            </a:r>
            <a:endParaRPr lang="en-US" sz="2400" dirty="0">
              <a:latin typeface="Times New Roman"/>
              <a:cs typeface="Times New Roman"/>
            </a:endParaRPr>
          </a:p>
          <a:p>
            <a:pPr eaLnBrk="1" hangingPunct="1"/>
            <a:r>
              <a:rPr lang="en-US" sz="2400" dirty="0" smtClean="0">
                <a:latin typeface="Times New Roman"/>
                <a:cs typeface="Times New Roman"/>
              </a:rPr>
              <a:t>F- Concentration </a:t>
            </a:r>
            <a:r>
              <a:rPr lang="en-US" sz="2400" dirty="0">
                <a:latin typeface="Times New Roman"/>
                <a:cs typeface="Times New Roman"/>
              </a:rPr>
              <a:t>in the cellular phase</a:t>
            </a:r>
          </a:p>
          <a:p>
            <a:pPr eaLnBrk="1" hangingPunct="1"/>
            <a:endParaRPr lang="en-US" sz="2400" dirty="0">
              <a:latin typeface="Times New Roman"/>
              <a:cs typeface="Times New Roman"/>
            </a:endParaRPr>
          </a:p>
          <a:p>
            <a:pPr eaLnBrk="1" hangingPunct="1"/>
            <a:r>
              <a:rPr lang="en-US" sz="2400" dirty="0" smtClean="0">
                <a:latin typeface="Times New Roman"/>
                <a:cs typeface="Times New Roman"/>
              </a:rPr>
              <a:t>Nutrient transport between cells and phloem</a:t>
            </a:r>
          </a:p>
          <a:p>
            <a:pPr eaLnBrk="1" hangingPunct="1"/>
            <a:endParaRPr lang="en-US" sz="2400" dirty="0">
              <a:latin typeface="Times New Roman"/>
              <a:cs typeface="Times New Roman"/>
            </a:endParaRPr>
          </a:p>
          <a:p>
            <a:pPr eaLnBrk="1" hangingPunct="1"/>
            <a:endParaRPr lang="en-US" sz="2400" dirty="0" smtClean="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smtClean="0"/>
          </a:p>
          <a:p>
            <a:pPr eaLnBrk="1" hangingPunct="1"/>
            <a:endParaRPr lang="en-US" sz="2400" dirty="0" smtClean="0"/>
          </a:p>
          <a:p>
            <a:pPr eaLnBrk="1" hangingPunct="1"/>
            <a:endParaRPr lang="en-US" sz="800" dirty="0"/>
          </a:p>
          <a:p>
            <a:pPr eaLnBrk="1" hangingPunct="1"/>
            <a:r>
              <a:rPr lang="en-US" sz="2400" dirty="0" err="1" smtClean="0">
                <a:latin typeface="Times New Roman"/>
                <a:cs typeface="Times New Roman"/>
              </a:rPr>
              <a:t>Rp</a:t>
            </a:r>
            <a:r>
              <a:rPr lang="en-US" sz="2400" dirty="0" smtClean="0">
                <a:latin typeface="Times New Roman"/>
                <a:cs typeface="Times New Roman"/>
              </a:rPr>
              <a:t>- Concentration in the phloem</a:t>
            </a:r>
          </a:p>
          <a:p>
            <a:pPr eaLnBrk="1" hangingPunct="1"/>
            <a:r>
              <a:rPr lang="en-US" sz="2400" dirty="0" smtClean="0">
                <a:latin typeface="Times New Roman"/>
                <a:cs typeface="Times New Roman"/>
              </a:rPr>
              <a:t>Rm- Concentration in the cells</a:t>
            </a:r>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a:p>
            <a:pPr eaLnBrk="1" hangingPunct="1"/>
            <a:endParaRPr lang="en-US" sz="2400" dirty="0">
              <a:latin typeface="Times New Roman"/>
              <a:cs typeface="Times New Roman"/>
            </a:endParaRPr>
          </a:p>
        </p:txBody>
      </p:sp>
      <p:sp>
        <p:nvSpPr>
          <p:cNvPr id="40" name="TextBox 39"/>
          <p:cNvSpPr txBox="1"/>
          <p:nvPr/>
        </p:nvSpPr>
        <p:spPr>
          <a:xfrm>
            <a:off x="5410200" y="1492746"/>
            <a:ext cx="25679400" cy="3231654"/>
          </a:xfrm>
          <a:prstGeom prst="rect">
            <a:avLst/>
          </a:prstGeom>
          <a:noFill/>
        </p:spPr>
        <p:txBody>
          <a:bodyPr wrap="none">
            <a:noAutofit/>
          </a:bodyPr>
          <a:lstStyle/>
          <a:p>
            <a:pPr algn="ctr">
              <a:defRPr/>
            </a:pPr>
            <a:r>
              <a:rPr lang="en-US" sz="6600" b="1" dirty="0" smtClean="0">
                <a:solidFill>
                  <a:schemeClr val="bg1"/>
                </a:solidFill>
                <a:latin typeface="+mj-lt"/>
                <a:ea typeface="ＭＳ Ｐゴシック" pitchFamily="34" charset="-128"/>
                <a:cs typeface="+mn-cs"/>
              </a:rPr>
              <a:t>Investigation of a Nanoparticle Delivery System for Micronutrients in Corn</a:t>
            </a:r>
            <a:endParaRPr lang="en-US" sz="6600" b="1" dirty="0">
              <a:solidFill>
                <a:schemeClr val="bg1"/>
              </a:solidFill>
              <a:latin typeface="+mj-lt"/>
              <a:ea typeface="ＭＳ Ｐゴシック" pitchFamily="34" charset="-128"/>
              <a:cs typeface="+mn-cs"/>
            </a:endParaRPr>
          </a:p>
          <a:p>
            <a:pPr algn="ctr">
              <a:defRPr/>
            </a:pPr>
            <a:r>
              <a:rPr lang="en-US" sz="5400" b="1" dirty="0" smtClean="0">
                <a:solidFill>
                  <a:schemeClr val="bg1"/>
                </a:solidFill>
                <a:latin typeface="+mj-lt"/>
                <a:ea typeface="ＭＳ Ｐゴシック" pitchFamily="34" charset="-128"/>
                <a:cs typeface="+mn-cs"/>
              </a:rPr>
              <a:t>Zully Perez-</a:t>
            </a:r>
            <a:r>
              <a:rPr lang="en-US" sz="5400" b="1" dirty="0" smtClean="0">
                <a:solidFill>
                  <a:schemeClr val="bg1"/>
                </a:solidFill>
                <a:latin typeface="+mj-lt"/>
              </a:rPr>
              <a:t>Sierra</a:t>
            </a:r>
            <a:r>
              <a:rPr lang="en-US" sz="5400" b="1" baseline="30000" dirty="0" smtClean="0">
                <a:solidFill>
                  <a:schemeClr val="bg1"/>
                </a:solidFill>
                <a:latin typeface="+mj-lt"/>
              </a:rPr>
              <a:t>1</a:t>
            </a:r>
            <a:r>
              <a:rPr lang="en-US" sz="5400" dirty="0" smtClean="0">
                <a:solidFill>
                  <a:schemeClr val="bg1"/>
                </a:solidFill>
                <a:latin typeface="+mj-lt"/>
                <a:ea typeface="ＭＳ Ｐゴシック" pitchFamily="34" charset="-128"/>
                <a:cs typeface="+mn-cs"/>
              </a:rPr>
              <a:t>, Zachary Stewart</a:t>
            </a:r>
            <a:r>
              <a:rPr lang="en-US" sz="5400" baseline="30000" dirty="0">
                <a:solidFill>
                  <a:schemeClr val="bg1"/>
                </a:solidFill>
                <a:cs typeface="+mn-cs"/>
              </a:rPr>
              <a:t>2</a:t>
            </a:r>
            <a:r>
              <a:rPr lang="en-US" sz="5400" dirty="0" smtClean="0">
                <a:solidFill>
                  <a:schemeClr val="bg1"/>
                </a:solidFill>
                <a:latin typeface="+mj-lt"/>
                <a:ea typeface="ＭＳ Ｐゴシック" pitchFamily="34" charset="-128"/>
                <a:cs typeface="+mn-cs"/>
              </a:rPr>
              <a:t>, Hendrik Viljoen</a:t>
            </a:r>
            <a:r>
              <a:rPr lang="en-US" sz="5400" baseline="30000" dirty="0" smtClean="0">
                <a:solidFill>
                  <a:schemeClr val="bg1"/>
                </a:solidFill>
              </a:rPr>
              <a:t>1</a:t>
            </a:r>
            <a:endParaRPr lang="en-US" sz="5400" dirty="0" smtClean="0">
              <a:solidFill>
                <a:schemeClr val="bg1"/>
              </a:solidFill>
              <a:latin typeface="+mj-lt"/>
              <a:ea typeface="ＭＳ Ｐゴシック" pitchFamily="34" charset="-128"/>
              <a:cs typeface="+mn-cs"/>
            </a:endParaRPr>
          </a:p>
          <a:p>
            <a:pPr algn="ctr">
              <a:spcBef>
                <a:spcPts val="0"/>
              </a:spcBef>
              <a:defRPr/>
            </a:pPr>
            <a:r>
              <a:rPr lang="en-US" sz="4400" baseline="30000" dirty="0" smtClean="0">
                <a:solidFill>
                  <a:schemeClr val="bg1"/>
                </a:solidFill>
              </a:rPr>
              <a:t>1</a:t>
            </a:r>
            <a:r>
              <a:rPr lang="en-US" sz="4400" dirty="0" smtClean="0">
                <a:solidFill>
                  <a:schemeClr val="bg1"/>
                </a:solidFill>
                <a:latin typeface="+mj-lt"/>
                <a:ea typeface="ＭＳ Ｐゴシック" pitchFamily="34" charset="-128"/>
                <a:cs typeface="+mn-cs"/>
              </a:rPr>
              <a:t>Department </a:t>
            </a:r>
            <a:r>
              <a:rPr lang="en-US" sz="4400" dirty="0">
                <a:solidFill>
                  <a:schemeClr val="bg1"/>
                </a:solidFill>
                <a:latin typeface="+mj-lt"/>
                <a:ea typeface="ＭＳ Ｐゴシック" pitchFamily="34" charset="-128"/>
                <a:cs typeface="+mn-cs"/>
              </a:rPr>
              <a:t>of </a:t>
            </a:r>
            <a:r>
              <a:rPr lang="en-US" sz="4400" dirty="0" smtClean="0">
                <a:solidFill>
                  <a:schemeClr val="bg1"/>
                </a:solidFill>
                <a:latin typeface="+mj-lt"/>
                <a:ea typeface="ＭＳ Ｐゴシック" pitchFamily="34" charset="-128"/>
                <a:cs typeface="+mn-cs"/>
              </a:rPr>
              <a:t>Chemical and Biomolecular Engineering , </a:t>
            </a:r>
            <a:r>
              <a:rPr lang="en-US" sz="4400" baseline="30000" dirty="0">
                <a:solidFill>
                  <a:schemeClr val="bg1"/>
                </a:solidFill>
                <a:cs typeface="+mn-cs"/>
              </a:rPr>
              <a:t>2</a:t>
            </a:r>
            <a:r>
              <a:rPr lang="en-US" sz="4400" dirty="0" smtClean="0">
                <a:solidFill>
                  <a:schemeClr val="bg1"/>
                </a:solidFill>
                <a:latin typeface="+mj-lt"/>
                <a:ea typeface="ＭＳ Ｐゴシック" pitchFamily="34" charset="-128"/>
              </a:rPr>
              <a:t>Department </a:t>
            </a:r>
            <a:r>
              <a:rPr lang="en-US" sz="4400" dirty="0">
                <a:solidFill>
                  <a:schemeClr val="bg1"/>
                </a:solidFill>
                <a:latin typeface="+mj-lt"/>
                <a:ea typeface="ＭＳ Ｐゴシック" pitchFamily="34" charset="-128"/>
              </a:rPr>
              <a:t>of Agronomy and Horticulture</a:t>
            </a:r>
          </a:p>
          <a:p>
            <a:pPr algn="ctr">
              <a:spcBef>
                <a:spcPts val="1200"/>
              </a:spcBef>
              <a:defRPr/>
            </a:pPr>
            <a:r>
              <a:rPr lang="en-US" sz="4400" dirty="0" smtClean="0">
                <a:solidFill>
                  <a:schemeClr val="bg1"/>
                </a:solidFill>
                <a:latin typeface="+mj-lt"/>
                <a:ea typeface="ＭＳ Ｐゴシック" pitchFamily="34" charset="-128"/>
                <a:cs typeface="+mn-cs"/>
              </a:rPr>
              <a:t>University </a:t>
            </a:r>
            <a:r>
              <a:rPr lang="en-US" sz="4400" dirty="0">
                <a:solidFill>
                  <a:schemeClr val="bg1"/>
                </a:solidFill>
                <a:latin typeface="+mj-lt"/>
                <a:ea typeface="ＭＳ Ｐゴシック" pitchFamily="34" charset="-128"/>
                <a:cs typeface="+mn-cs"/>
              </a:rPr>
              <a:t>of </a:t>
            </a:r>
            <a:r>
              <a:rPr lang="en-US" sz="4400" dirty="0" smtClean="0">
                <a:solidFill>
                  <a:schemeClr val="bg1"/>
                </a:solidFill>
                <a:latin typeface="+mj-lt"/>
                <a:ea typeface="ＭＳ Ｐゴシック" pitchFamily="34" charset="-128"/>
                <a:cs typeface="+mn-cs"/>
              </a:rPr>
              <a:t>Nebraska–Lincoln</a:t>
            </a:r>
          </a:p>
        </p:txBody>
      </p:sp>
      <p:sp>
        <p:nvSpPr>
          <p:cNvPr id="41" name="TextBox 40"/>
          <p:cNvSpPr txBox="1"/>
          <p:nvPr/>
        </p:nvSpPr>
        <p:spPr>
          <a:xfrm>
            <a:off x="1752600" y="5334000"/>
            <a:ext cx="9906000"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p>
            <a:pPr algn="ctr">
              <a:defRPr/>
            </a:pPr>
            <a:r>
              <a:rPr lang="en-US" sz="4800" b="1" dirty="0" smtClean="0">
                <a:solidFill>
                  <a:schemeClr val="bg1"/>
                </a:solidFill>
                <a:latin typeface="+mj-lt"/>
                <a:ea typeface="ＭＳ Ｐゴシック" pitchFamily="34" charset="-128"/>
                <a:cs typeface="Times New Roman" pitchFamily="18" charset="0"/>
              </a:rPr>
              <a:t>Background</a:t>
            </a:r>
            <a:endParaRPr lang="en-US" sz="4800" b="1" dirty="0">
              <a:solidFill>
                <a:schemeClr val="bg1"/>
              </a:solidFill>
              <a:latin typeface="+mj-lt"/>
              <a:ea typeface="ＭＳ Ｐゴシック" pitchFamily="34" charset="-128"/>
              <a:cs typeface="Times New Roman" pitchFamily="18" charset="0"/>
            </a:endParaRPr>
          </a:p>
        </p:txBody>
      </p:sp>
      <p:sp>
        <p:nvSpPr>
          <p:cNvPr id="4" name="TextBox 3"/>
          <p:cNvSpPr txBox="1"/>
          <p:nvPr/>
        </p:nvSpPr>
        <p:spPr>
          <a:xfrm>
            <a:off x="12573000" y="6248400"/>
            <a:ext cx="11201400" cy="4800600"/>
          </a:xfrm>
          <a:prstGeom prst="rect">
            <a:avLst/>
          </a:prstGeom>
          <a:noFill/>
        </p:spPr>
        <p:txBody>
          <a:bodyPr wrap="square" rtlCol="0">
            <a:noAutofit/>
          </a:bodyPr>
          <a:lstStyle/>
          <a:p>
            <a:r>
              <a:rPr lang="en-US" sz="2400" b="1" dirty="0" smtClean="0">
                <a:latin typeface="Times New Roman" panose="02020603050405020304" pitchFamily="18" charset="0"/>
                <a:cs typeface="Times New Roman" panose="02020603050405020304" pitchFamily="18" charset="0"/>
              </a:rPr>
              <a:t>Micronutrient Experiment</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Hydroponic System (Fig.1)</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Apply treatments at stage 5V-6V</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Harvest at stage 9V-10V</a:t>
            </a:r>
          </a:p>
          <a:p>
            <a:pPr marL="342900" indent="-34290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Zinc and Iron Foliar Treatments</a:t>
            </a:r>
          </a:p>
          <a:p>
            <a:r>
              <a:rPr lang="en-US" sz="2400" dirty="0" smtClean="0">
                <a:latin typeface="Times New Roman" panose="02020603050405020304" pitchFamily="18" charset="0"/>
                <a:cs typeface="Times New Roman" panose="02020603050405020304" pitchFamily="18" charset="0"/>
              </a:rPr>
              <a:t>1: Control (no foliar </a:t>
            </a:r>
            <a:r>
              <a:rPr lang="en-US" sz="2400" dirty="0" err="1" smtClean="0">
                <a:latin typeface="Times New Roman" panose="02020603050405020304" pitchFamily="18" charset="0"/>
                <a:cs typeface="Times New Roman" panose="02020603050405020304" pitchFamily="18" charset="0"/>
              </a:rPr>
              <a:t>trt</a:t>
            </a:r>
            <a:r>
              <a:rPr lang="en-US" sz="2400" dirty="0" smtClean="0">
                <a:latin typeface="Times New Roman" panose="02020603050405020304" pitchFamily="18" charset="0"/>
                <a:cs typeface="Times New Roman" panose="02020603050405020304" pitchFamily="18" charset="0"/>
              </a:rPr>
              <a:t> applied, full Hoagland’s </a:t>
            </a:r>
            <a:r>
              <a:rPr lang="en-US" sz="2400" dirty="0" err="1" smtClean="0">
                <a:latin typeface="Times New Roman" panose="02020603050405020304" pitchFamily="18" charset="0"/>
                <a:cs typeface="Times New Roman" panose="02020603050405020304" pitchFamily="18" charset="0"/>
              </a:rPr>
              <a:t>Sol’n</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2: Control (no foliar </a:t>
            </a:r>
            <a:r>
              <a:rPr lang="en-US" sz="2400" dirty="0" err="1" smtClean="0">
                <a:latin typeface="Times New Roman" panose="02020603050405020304" pitchFamily="18" charset="0"/>
                <a:cs typeface="Times New Roman" panose="02020603050405020304" pitchFamily="18" charset="0"/>
              </a:rPr>
              <a:t>trt</a:t>
            </a:r>
            <a:r>
              <a:rPr lang="en-US" sz="2400" dirty="0" smtClean="0">
                <a:latin typeface="Times New Roman" panose="02020603050405020304" pitchFamily="18" charset="0"/>
                <a:cs typeface="Times New Roman" panose="02020603050405020304" pitchFamily="18" charset="0"/>
              </a:rPr>
              <a:t> applied, 0 Fe in Hoagland’s </a:t>
            </a:r>
            <a:r>
              <a:rPr lang="en-US" sz="2400" dirty="0" err="1" smtClean="0">
                <a:latin typeface="Times New Roman" panose="02020603050405020304" pitchFamily="18" charset="0"/>
                <a:cs typeface="Times New Roman" panose="02020603050405020304" pitchFamily="18" charset="0"/>
              </a:rPr>
              <a:t>Sol’n</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3: Only Pheroid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4: Pheroid-Fe (rate 1)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5: Pheroid-Fe (rate 2)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6: Fe Chelate (rate 1)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7: Fe Chelate (rate 2)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8: Fe Sulfate (rate 1)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9: Fe Sulfate (rate 2) (full Hoagland’s </a:t>
            </a:r>
            <a:r>
              <a:rPr lang="en-US" sz="2400" dirty="0" err="1" smtClean="0">
                <a:latin typeface="Times New Roman" panose="02020603050405020304" pitchFamily="18" charset="0"/>
                <a:cs typeface="Times New Roman" panose="02020603050405020304" pitchFamily="18" charset="0"/>
              </a:rPr>
              <a:t>Sol’n</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13335000" y="13236804"/>
            <a:ext cx="6477000" cy="2667000"/>
          </a:xfrm>
          <a:prstGeom prst="rect">
            <a:avLst/>
          </a:prstGeom>
          <a:noFill/>
        </p:spPr>
        <p:txBody>
          <a:bodyPr wrap="square" rtlCol="0">
            <a:noAutofit/>
          </a:bodyPr>
          <a:lstStyle/>
          <a:p>
            <a:endParaRPr lang="en-US" sz="2400" dirty="0">
              <a:latin typeface="Times New Roman"/>
              <a:cs typeface="Times New Roman"/>
            </a:endParaRPr>
          </a:p>
        </p:txBody>
      </p:sp>
      <p:sp>
        <p:nvSpPr>
          <p:cNvPr id="44" name="Rectangle 43"/>
          <p:cNvSpPr>
            <a:spLocks noChangeArrowheads="1"/>
          </p:cNvSpPr>
          <p:nvPr/>
        </p:nvSpPr>
        <p:spPr bwMode="auto">
          <a:xfrm>
            <a:off x="24906286" y="18059400"/>
            <a:ext cx="9983260" cy="2290184"/>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45" name="TextBox 44"/>
          <p:cNvSpPr txBox="1"/>
          <p:nvPr/>
        </p:nvSpPr>
        <p:spPr>
          <a:xfrm>
            <a:off x="24906286" y="18059401"/>
            <a:ext cx="9983260"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Acknowledgements</a:t>
            </a:r>
            <a:endParaRPr lang="en-US" dirty="0"/>
          </a:p>
        </p:txBody>
      </p:sp>
      <p:sp>
        <p:nvSpPr>
          <p:cNvPr id="46" name="TextBox 39"/>
          <p:cNvSpPr txBox="1">
            <a:spLocks noChangeArrowheads="1"/>
          </p:cNvSpPr>
          <p:nvPr/>
        </p:nvSpPr>
        <p:spPr bwMode="auto">
          <a:xfrm>
            <a:off x="24968200" y="19124613"/>
            <a:ext cx="10005219" cy="1224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marL="342900" indent="-342900" eaLnBrk="1" hangingPunct="1">
              <a:buFont typeface="Arial" panose="020B0604020202020204" pitchFamily="34" charset="0"/>
              <a:buChar char="•"/>
            </a:pPr>
            <a:r>
              <a:rPr lang="en-US" sz="2000" dirty="0" smtClean="0">
                <a:latin typeface="Times New Roman"/>
                <a:cs typeface="Times New Roman"/>
              </a:rPr>
              <a:t>Dr. Hendrik Viljoen, UNL Faculty Mentor</a:t>
            </a:r>
          </a:p>
          <a:p>
            <a:pPr marL="342900" indent="-342900" eaLnBrk="1" hangingPunct="1">
              <a:buFont typeface="Arial" panose="020B0604020202020204" pitchFamily="34" charset="0"/>
              <a:buChar char="•"/>
            </a:pPr>
            <a:r>
              <a:rPr lang="en-US" sz="2000" dirty="0" smtClean="0">
                <a:latin typeface="Times New Roman"/>
                <a:cs typeface="Times New Roman"/>
              </a:rPr>
              <a:t>Zachary Stewart, UNL </a:t>
            </a:r>
            <a:r>
              <a:rPr lang="en-US" sz="2000" dirty="0" err="1" smtClean="0">
                <a:latin typeface="Times New Roman"/>
                <a:cs typeface="Times New Roman"/>
              </a:rPr>
              <a:t>Ph.D</a:t>
            </a:r>
            <a:r>
              <a:rPr lang="en-US" sz="2000" dirty="0" smtClean="0">
                <a:latin typeface="Times New Roman"/>
                <a:cs typeface="Times New Roman"/>
              </a:rPr>
              <a:t> Graduate Research Assistant</a:t>
            </a:r>
          </a:p>
          <a:p>
            <a:pPr marL="342900" indent="-342900" eaLnBrk="1" hangingPunct="1">
              <a:buFont typeface="Arial" panose="020B0604020202020204" pitchFamily="34" charset="0"/>
              <a:buChar char="•"/>
            </a:pPr>
            <a:r>
              <a:rPr lang="en-US" sz="2000" dirty="0" smtClean="0">
                <a:latin typeface="Times New Roman"/>
                <a:cs typeface="Times New Roman"/>
              </a:rPr>
              <a:t>McNair Scholars Program</a:t>
            </a:r>
            <a:endParaRPr lang="en-US" sz="2000" dirty="0">
              <a:latin typeface="Times New Roman"/>
              <a:cs typeface="Times New Roman"/>
            </a:endParaRPr>
          </a:p>
          <a:p>
            <a:pPr eaLnBrk="1" hangingPunct="1"/>
            <a:endParaRPr lang="en-US" sz="2000" dirty="0">
              <a:latin typeface="Times New Roman"/>
              <a:cs typeface="Times New Roman"/>
            </a:endParaRPr>
          </a:p>
          <a:p>
            <a:pPr eaLnBrk="1" hangingPunct="1"/>
            <a:endParaRPr lang="en-US" sz="2000" dirty="0">
              <a:latin typeface="Times New Roman"/>
              <a:cs typeface="Times New Roman"/>
            </a:endParaRPr>
          </a:p>
        </p:txBody>
      </p:sp>
      <p:pic>
        <p:nvPicPr>
          <p:cNvPr id="38"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98550" y="1687386"/>
            <a:ext cx="3549650" cy="287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699200" y="1687386"/>
            <a:ext cx="3549650" cy="287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 name="TextBox 30"/>
          <p:cNvSpPr txBox="1"/>
          <p:nvPr/>
        </p:nvSpPr>
        <p:spPr>
          <a:xfrm>
            <a:off x="12458453" y="12192000"/>
            <a:ext cx="11544547"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Results &amp; Discussion</a:t>
            </a:r>
            <a:endParaRPr lang="en-US" dirty="0"/>
          </a:p>
        </p:txBody>
      </p:sp>
      <p:sp>
        <p:nvSpPr>
          <p:cNvPr id="43" name="Rectangle 42"/>
          <p:cNvSpPr>
            <a:spLocks noChangeArrowheads="1"/>
          </p:cNvSpPr>
          <p:nvPr/>
        </p:nvSpPr>
        <p:spPr bwMode="auto">
          <a:xfrm>
            <a:off x="24917400" y="20642490"/>
            <a:ext cx="9972146" cy="2522310"/>
          </a:xfrm>
          <a:prstGeom prst="rect">
            <a:avLst/>
          </a:prstGeom>
          <a:solidFill>
            <a:schemeClr val="bg1"/>
          </a:solidFill>
          <a:ln w="57150" cap="rnd" cmpd="sng">
            <a:solidFill>
              <a:schemeClr val="tx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w="6350"/>
          </a:sp3d>
        </p:spPr>
        <p:txBody>
          <a:bodyPr lIns="365672" tIns="182836" rIns="365672" bIns="182836" anchor="ctr">
            <a:normAutofit/>
          </a:bodyPr>
          <a:lstStyle/>
          <a:p>
            <a:pPr indent="-1371600" algn="ctr"/>
            <a:endParaRPr lang="en-US" sz="5400" dirty="0">
              <a:solidFill>
                <a:srgbClr val="F8F6F2"/>
              </a:solidFill>
              <a:latin typeface="Bodoni Bd BT" charset="0"/>
            </a:endParaRPr>
          </a:p>
        </p:txBody>
      </p:sp>
      <p:sp>
        <p:nvSpPr>
          <p:cNvPr id="50" name="TextBox 49"/>
          <p:cNvSpPr txBox="1"/>
          <p:nvPr/>
        </p:nvSpPr>
        <p:spPr>
          <a:xfrm>
            <a:off x="24917400" y="20642491"/>
            <a:ext cx="9944100" cy="830997"/>
          </a:xfrm>
          <a:prstGeom prst="rect">
            <a:avLst/>
          </a:prstGeom>
          <a:solidFill>
            <a:srgbClr val="C3092B"/>
          </a:solidFill>
          <a:ln w="57150">
            <a:solidFill>
              <a:schemeClr val="tx1"/>
            </a:solidFill>
          </a:ln>
          <a:effectLst>
            <a:innerShdw blurRad="63500" dist="50800" dir="2700000">
              <a:prstClr val="black">
                <a:alpha val="50000"/>
              </a:prstClr>
            </a:innerShdw>
          </a:effectLst>
          <a:scene3d>
            <a:camera prst="orthographicFront"/>
            <a:lightRig rig="threePt" dir="t"/>
          </a:scene3d>
          <a:sp3d>
            <a:bevelT prst="relaxedInset"/>
          </a:sp3d>
        </p:spPr>
        <p:txBody>
          <a:bodyPr wrap="square">
            <a:spAutoFit/>
          </a:bodyPr>
          <a:lstStyle>
            <a:defPPr>
              <a:defRPr lang="en-US"/>
            </a:defPPr>
            <a:lvl1pPr algn="ctr">
              <a:defRPr sz="4800" b="1">
                <a:solidFill>
                  <a:schemeClr val="bg1"/>
                </a:solidFill>
                <a:latin typeface="+mj-lt"/>
                <a:ea typeface="ＭＳ Ｐゴシック" pitchFamily="34" charset="-128"/>
                <a:cs typeface="Times New Roman" pitchFamily="18" charset="0"/>
              </a:defRPr>
            </a:lvl1pPr>
          </a:lstStyle>
          <a:p>
            <a:r>
              <a:rPr lang="en-US" dirty="0" smtClean="0"/>
              <a:t>References</a:t>
            </a:r>
            <a:endParaRPr lang="en-US" dirty="0"/>
          </a:p>
        </p:txBody>
      </p:sp>
      <p:sp>
        <p:nvSpPr>
          <p:cNvPr id="51" name="TextBox 39"/>
          <p:cNvSpPr txBox="1">
            <a:spLocks noChangeArrowheads="1"/>
          </p:cNvSpPr>
          <p:nvPr/>
        </p:nvSpPr>
        <p:spPr bwMode="auto">
          <a:xfrm>
            <a:off x="24979314" y="21707703"/>
            <a:ext cx="10005219" cy="12249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742950" indent="-285750" eaLnBrk="0" hangingPunct="0">
              <a:defRPr sz="7200">
                <a:solidFill>
                  <a:schemeClr val="tx1"/>
                </a:solidFill>
                <a:latin typeface="Arial" charset="0"/>
                <a:ea typeface="ＭＳ Ｐゴシック" charset="0"/>
              </a:defRPr>
            </a:lvl2pPr>
            <a:lvl3pPr marL="1143000" indent="-228600"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pPr eaLnBrk="1" hangingPunct="1"/>
            <a:r>
              <a:rPr lang="en-US" sz="2000" baseline="30000" dirty="0"/>
              <a:t>1</a:t>
            </a:r>
            <a:r>
              <a:rPr lang="en-US" sz="2000" dirty="0"/>
              <a:t>Grobler, A. F. (2009). </a:t>
            </a:r>
            <a:r>
              <a:rPr lang="en-US" sz="2000" i="1" dirty="0"/>
              <a:t>Pharmaceutical applications of </a:t>
            </a:r>
            <a:r>
              <a:rPr lang="en-US" sz="2000" i="1" dirty="0" err="1"/>
              <a:t>PheroidTM</a:t>
            </a:r>
            <a:r>
              <a:rPr lang="en-US" sz="2000" i="1" dirty="0"/>
              <a:t> technology/Anne F. </a:t>
            </a:r>
            <a:r>
              <a:rPr lang="en-US" sz="2000" i="1" dirty="0" err="1"/>
              <a:t>Grobler</a:t>
            </a:r>
            <a:r>
              <a:rPr lang="en-US" sz="2000" dirty="0"/>
              <a:t> (Doctoral dissertation, North-West University)</a:t>
            </a:r>
            <a:r>
              <a:rPr lang="en-US" sz="2000" dirty="0" smtClean="0"/>
              <a:t>.</a:t>
            </a:r>
          </a:p>
          <a:p>
            <a:pPr eaLnBrk="1" hangingPunct="1"/>
            <a:r>
              <a:rPr lang="en-US" sz="2000" baseline="30000" dirty="0" smtClean="0"/>
              <a:t>2</a:t>
            </a:r>
            <a:r>
              <a:rPr lang="en-US" sz="2000" dirty="0" smtClean="0"/>
              <a:t>Tulchinsky, T. H. </a:t>
            </a:r>
            <a:r>
              <a:rPr lang="en-US" sz="2000" dirty="0"/>
              <a:t>(</a:t>
            </a:r>
            <a:r>
              <a:rPr lang="en-US" sz="2000" dirty="0" smtClean="0"/>
              <a:t>2010). Micronutrient Deficiency Conditions: Global Health Issues. </a:t>
            </a:r>
            <a:r>
              <a:rPr lang="en-US" sz="2000" i="1" dirty="0" smtClean="0"/>
              <a:t>Public Health Reviews</a:t>
            </a:r>
            <a:r>
              <a:rPr lang="en-US" sz="2000" dirty="0" smtClean="0"/>
              <a:t>. (2107-6952) 32.</a:t>
            </a:r>
            <a:endParaRPr lang="en-US" sz="2000" dirty="0"/>
          </a:p>
          <a:p>
            <a:pPr eaLnBrk="1" hangingPunct="1"/>
            <a:endParaRPr lang="en-US" sz="2000" dirty="0"/>
          </a:p>
          <a:p>
            <a:pPr eaLnBrk="1" hangingPunct="1"/>
            <a:endParaRPr lang="en-US" sz="2000" dirty="0">
              <a:latin typeface="Times New Roman"/>
              <a:cs typeface="Times New Roman"/>
            </a:endParaRPr>
          </a:p>
          <a:p>
            <a:pPr eaLnBrk="1" hangingPunct="1"/>
            <a:endParaRPr lang="en-US" sz="2000" dirty="0">
              <a:latin typeface="Times New Roman"/>
              <a:cs typeface="Times New Roman"/>
            </a:endParaRPr>
          </a:p>
          <a:p>
            <a:pPr eaLnBrk="1" hangingPunct="1"/>
            <a:endParaRPr lang="en-US" sz="2000" dirty="0">
              <a:latin typeface="Times New Roman"/>
              <a:cs typeface="Times New Roman"/>
            </a:endParaRPr>
          </a:p>
        </p:txBody>
      </p:sp>
      <p:pic>
        <p:nvPicPr>
          <p:cNvPr id="2" name="Picture 1"/>
          <p:cNvPicPr>
            <a:picLocks noChangeAspect="1"/>
          </p:cNvPicPr>
          <p:nvPr/>
        </p:nvPicPr>
        <p:blipFill rotWithShape="1">
          <a:blip r:embed="rId5" cstate="email">
            <a:extLst>
              <a:ext uri="{28A0092B-C50C-407E-A947-70E740481C1C}">
                <a14:useLocalDpi xmlns:a14="http://schemas.microsoft.com/office/drawing/2010/main" val="0"/>
              </a:ext>
            </a:extLst>
          </a:blip>
          <a:srcRect l="9898"/>
          <a:stretch/>
        </p:blipFill>
        <p:spPr>
          <a:xfrm rot="5400000">
            <a:off x="19649418" y="7457418"/>
            <a:ext cx="4516163" cy="2819400"/>
          </a:xfrm>
          <a:prstGeom prst="rect">
            <a:avLst/>
          </a:prstGeom>
        </p:spPr>
      </p:pic>
      <p:sp>
        <p:nvSpPr>
          <p:cNvPr id="3" name="TextBox 2"/>
          <p:cNvSpPr txBox="1"/>
          <p:nvPr/>
        </p:nvSpPr>
        <p:spPr>
          <a:xfrm>
            <a:off x="20497799" y="11243846"/>
            <a:ext cx="2819401" cy="338554"/>
          </a:xfrm>
          <a:prstGeom prst="rect">
            <a:avLst/>
          </a:prstGeom>
          <a:noFill/>
        </p:spPr>
        <p:txBody>
          <a:bodyPr wrap="square" rtlCol="0">
            <a:spAutoFit/>
          </a:bodyPr>
          <a:lstStyle/>
          <a:p>
            <a:r>
              <a:rPr lang="en-US" sz="1600" b="1" dirty="0" smtClean="0">
                <a:latin typeface="Times New Roman" panose="02020603050405020304" pitchFamily="18" charset="0"/>
                <a:cs typeface="Times New Roman" panose="02020603050405020304" pitchFamily="18" charset="0"/>
              </a:rPr>
              <a:t>Figure 1. Hydroponic System</a:t>
            </a:r>
            <a:endParaRPr lang="en-US" sz="1600" b="1" dirty="0">
              <a:latin typeface="Times New Roman" panose="02020603050405020304" pitchFamily="18" charset="0"/>
              <a:cs typeface="Times New Roman" panose="02020603050405020304" pitchFamily="18" charset="0"/>
            </a:endParaRPr>
          </a:p>
        </p:txBody>
      </p:sp>
      <p:pic>
        <p:nvPicPr>
          <p:cNvPr id="10" name="Picture 9" descr="Screen Shot 2015-07-05 at 8.08.3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3375" y="20015200"/>
            <a:ext cx="6845300" cy="863600"/>
          </a:xfrm>
          <a:prstGeom prst="rect">
            <a:avLst/>
          </a:prstGeom>
        </p:spPr>
      </p:pic>
      <p:pic>
        <p:nvPicPr>
          <p:cNvPr id="14" name="Picture 13" descr="Screen Shot 2015-07-05 at 8.08.47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11525" y="20802600"/>
            <a:ext cx="5969000" cy="762000"/>
          </a:xfrm>
          <a:prstGeom prst="rect">
            <a:avLst/>
          </a:prstGeom>
        </p:spPr>
      </p:pic>
      <p:pic>
        <p:nvPicPr>
          <p:cNvPr id="15" name="Picture 14" descr="Screen Shot 2015-07-05 at 8.08.55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32757" y="23267618"/>
            <a:ext cx="9473443" cy="735382"/>
          </a:xfrm>
          <a:prstGeom prst="rect">
            <a:avLst/>
          </a:prstGeom>
        </p:spPr>
      </p:pic>
      <p:pic>
        <p:nvPicPr>
          <p:cNvPr id="16" name="Picture 15" descr="Screen Shot 2015-07-05 at 8.09.03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28855" y="24122754"/>
            <a:ext cx="8315345" cy="718446"/>
          </a:xfrm>
          <a:prstGeom prst="rect">
            <a:avLst/>
          </a:prstGeom>
        </p:spPr>
      </p:pic>
      <p:pic>
        <p:nvPicPr>
          <p:cNvPr id="11" name="Picture 10"/>
          <p:cNvPicPr>
            <a:picLocks noChangeAspect="1"/>
          </p:cNvPicPr>
          <p:nvPr/>
        </p:nvPicPr>
        <p:blipFill rotWithShape="1">
          <a:blip r:embed="rId10" cstate="email">
            <a:extLst>
              <a:ext uri="{28A0092B-C50C-407E-A947-70E740481C1C}">
                <a14:useLocalDpi xmlns:a14="http://schemas.microsoft.com/office/drawing/2010/main"/>
              </a:ext>
            </a:extLst>
          </a:blip>
          <a:srcRect t="-63636" r="-16455" b="-1"/>
          <a:stretch/>
        </p:blipFill>
        <p:spPr>
          <a:xfrm>
            <a:off x="3081326" y="17907000"/>
            <a:ext cx="8137645" cy="1691268"/>
          </a:xfrm>
          <a:prstGeom prst="rect">
            <a:avLst/>
          </a:prstGeom>
        </p:spPr>
      </p:pic>
      <p:pic>
        <p:nvPicPr>
          <p:cNvPr id="13" name="Picture 12"/>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2954000" y="13258800"/>
            <a:ext cx="6266339" cy="787768"/>
          </a:xfrm>
          <a:prstGeom prst="rect">
            <a:avLst/>
          </a:prstGeom>
        </p:spPr>
      </p:pic>
      <p:pic>
        <p:nvPicPr>
          <p:cNvPr id="17" name="Picture 16"/>
          <p:cNvPicPr>
            <a:picLocks noChangeAspect="1"/>
          </p:cNvPicPr>
          <p:nvPr/>
        </p:nvPicPr>
        <p:blipFill rotWithShape="1">
          <a:blip r:embed="rId12" cstate="email">
            <a:extLst>
              <a:ext uri="{28A0092B-C50C-407E-A947-70E740481C1C}">
                <a14:useLocalDpi xmlns:a14="http://schemas.microsoft.com/office/drawing/2010/main"/>
              </a:ext>
            </a:extLst>
          </a:blip>
          <a:srcRect l="-1" t="-69999" r="-52000"/>
          <a:stretch/>
        </p:blipFill>
        <p:spPr>
          <a:xfrm>
            <a:off x="19696937" y="12725400"/>
            <a:ext cx="5791200" cy="1295400"/>
          </a:xfrm>
          <a:prstGeom prst="rect">
            <a:avLst/>
          </a:prstGeom>
        </p:spPr>
      </p:pic>
      <p:pic>
        <p:nvPicPr>
          <p:cNvPr id="52" name="Picture 51"/>
          <p:cNvPicPr/>
          <p:nvPr/>
        </p:nvPicPr>
        <p:blipFill>
          <a:blip r:embed="rId13" cstate="email">
            <a:extLst>
              <a:ext uri="{28A0092B-C50C-407E-A947-70E740481C1C}">
                <a14:useLocalDpi xmlns:a14="http://schemas.microsoft.com/office/drawing/2010/main" val="0"/>
              </a:ext>
            </a:extLst>
          </a:blip>
          <a:stretch>
            <a:fillRect/>
          </a:stretch>
        </p:blipFill>
        <p:spPr>
          <a:xfrm>
            <a:off x="13716000" y="13944600"/>
            <a:ext cx="4143533" cy="3235478"/>
          </a:xfrm>
          <a:prstGeom prst="rect">
            <a:avLst/>
          </a:prstGeom>
        </p:spPr>
      </p:pic>
      <p:pic>
        <p:nvPicPr>
          <p:cNvPr id="53" name="Picture 52"/>
          <p:cNvPicPr/>
          <p:nvPr/>
        </p:nvPicPr>
        <p:blipFill>
          <a:blip r:embed="rId14" cstate="email">
            <a:extLst>
              <a:ext uri="{28A0092B-C50C-407E-A947-70E740481C1C}">
                <a14:useLocalDpi xmlns:a14="http://schemas.microsoft.com/office/drawing/2010/main" val="0"/>
              </a:ext>
            </a:extLst>
          </a:blip>
          <a:stretch>
            <a:fillRect/>
          </a:stretch>
        </p:blipFill>
        <p:spPr>
          <a:xfrm>
            <a:off x="19040987" y="13988322"/>
            <a:ext cx="4352413" cy="3537678"/>
          </a:xfrm>
          <a:prstGeom prst="rect">
            <a:avLst/>
          </a:prstGeom>
        </p:spPr>
      </p:pic>
      <p:pic>
        <p:nvPicPr>
          <p:cNvPr id="54" name="Picture 53"/>
          <p:cNvPicPr/>
          <p:nvPr/>
        </p:nvPicPr>
        <p:blipFill>
          <a:blip r:embed="rId15" cstate="email">
            <a:extLst>
              <a:ext uri="{28A0092B-C50C-407E-A947-70E740481C1C}">
                <a14:useLocalDpi xmlns:a14="http://schemas.microsoft.com/office/drawing/2010/main" val="0"/>
              </a:ext>
            </a:extLst>
          </a:blip>
          <a:stretch>
            <a:fillRect/>
          </a:stretch>
        </p:blipFill>
        <p:spPr>
          <a:xfrm>
            <a:off x="12798424" y="19536510"/>
            <a:ext cx="5184775" cy="2866290"/>
          </a:xfrm>
          <a:prstGeom prst="rect">
            <a:avLst/>
          </a:prstGeom>
        </p:spPr>
      </p:pic>
      <p:pic>
        <p:nvPicPr>
          <p:cNvPr id="55" name="Picture 54"/>
          <p:cNvPicPr/>
          <p:nvPr/>
        </p:nvPicPr>
        <p:blipFill rotWithShape="1">
          <a:blip r:embed="rId16" cstate="email">
            <a:extLst>
              <a:ext uri="{28A0092B-C50C-407E-A947-70E740481C1C}">
                <a14:useLocalDpi xmlns:a14="http://schemas.microsoft.com/office/drawing/2010/main" val="0"/>
              </a:ext>
            </a:extLst>
          </a:blip>
          <a:srcRect t="10774"/>
          <a:stretch/>
        </p:blipFill>
        <p:spPr>
          <a:xfrm>
            <a:off x="12725400" y="22783800"/>
            <a:ext cx="5184774" cy="2895600"/>
          </a:xfrm>
          <a:prstGeom prst="rect">
            <a:avLst/>
          </a:prstGeom>
        </p:spPr>
      </p:pic>
      <p:pic>
        <p:nvPicPr>
          <p:cNvPr id="56" name="Picture 55"/>
          <p:cNvPicPr/>
          <p:nvPr/>
        </p:nvPicPr>
        <p:blipFill>
          <a:blip r:embed="rId17" cstate="email">
            <a:extLst>
              <a:ext uri="{28A0092B-C50C-407E-A947-70E740481C1C}">
                <a14:useLocalDpi xmlns:a14="http://schemas.microsoft.com/office/drawing/2010/main" val="0"/>
              </a:ext>
            </a:extLst>
          </a:blip>
          <a:stretch>
            <a:fillRect/>
          </a:stretch>
        </p:blipFill>
        <p:spPr>
          <a:xfrm>
            <a:off x="18165503" y="19583400"/>
            <a:ext cx="5372100" cy="2853299"/>
          </a:xfrm>
          <a:prstGeom prst="rect">
            <a:avLst/>
          </a:prstGeom>
        </p:spPr>
      </p:pic>
      <p:pic>
        <p:nvPicPr>
          <p:cNvPr id="57" name="Picture 56"/>
          <p:cNvPicPr/>
          <p:nvPr/>
        </p:nvPicPr>
        <p:blipFill rotWithShape="1">
          <a:blip r:embed="rId18" cstate="email">
            <a:extLst>
              <a:ext uri="{28A0092B-C50C-407E-A947-70E740481C1C}">
                <a14:useLocalDpi xmlns:a14="http://schemas.microsoft.com/office/drawing/2010/main" val="0"/>
              </a:ext>
            </a:extLst>
          </a:blip>
          <a:srcRect t="11917"/>
          <a:stretch/>
        </p:blipFill>
        <p:spPr>
          <a:xfrm>
            <a:off x="18249899" y="22783800"/>
            <a:ext cx="5372101" cy="2895600"/>
          </a:xfrm>
          <a:prstGeom prst="rect">
            <a:avLst/>
          </a:prstGeom>
        </p:spPr>
      </p:pic>
      <p:sp>
        <p:nvSpPr>
          <p:cNvPr id="59" name="TextBox 37"/>
          <p:cNvSpPr txBox="1">
            <a:spLocks noChangeArrowheads="1"/>
          </p:cNvSpPr>
          <p:nvPr/>
        </p:nvSpPr>
        <p:spPr bwMode="auto">
          <a:xfrm>
            <a:off x="12649200" y="17598935"/>
            <a:ext cx="5673722" cy="21368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531813" indent="-163513" eaLnBrk="0" hangingPunct="0">
              <a:defRPr sz="7200">
                <a:solidFill>
                  <a:schemeClr val="tx1"/>
                </a:solidFill>
                <a:latin typeface="Arial" charset="0"/>
                <a:ea typeface="ＭＳ Ｐゴシック" charset="0"/>
              </a:defRPr>
            </a:lvl2pPr>
            <a:lvl3pPr marL="900113" indent="-246063"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r>
              <a:rPr lang="en-US" sz="2400" b="1" dirty="0" smtClean="0">
                <a:latin typeface="Times New Roman" panose="02020603050405020304" pitchFamily="18" charset="0"/>
                <a:cs typeface="Times New Roman" panose="02020603050405020304" pitchFamily="18" charset="0"/>
              </a:rPr>
              <a:t>Model Concentration Preliminary Results</a:t>
            </a:r>
            <a:endParaRPr lang="en-US" sz="24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Both the concentration of the nanoparticle and nutrient increases and decreases exponentially with time and length.</a:t>
            </a:r>
            <a:endParaRPr lang="en-US" sz="2400" dirty="0">
              <a:latin typeface="Times New Roman" panose="02020603050405020304" pitchFamily="18" charset="0"/>
              <a:cs typeface="Times New Roman" panose="02020603050405020304" pitchFamily="18" charset="0"/>
            </a:endParaRPr>
          </a:p>
          <a:p>
            <a:pPr marL="736600" lvl="2" indent="0" eaLnBrk="1" hangingPunct="1">
              <a:spcAft>
                <a:spcPts val="600"/>
              </a:spcAft>
              <a:buClr>
                <a:schemeClr val="tx1"/>
              </a:buClr>
            </a:pPr>
            <a:endParaRPr lang="en-US" sz="2400" dirty="0" smtClean="0">
              <a:solidFill>
                <a:srgbClr val="000000"/>
              </a:solidFill>
              <a:latin typeface="Times New Roman"/>
              <a:cs typeface="Times New Roman"/>
            </a:endParaRPr>
          </a:p>
          <a:p>
            <a:pPr lvl="1" eaLnBrk="1" hangingPunct="1">
              <a:spcAft>
                <a:spcPts val="600"/>
              </a:spcAft>
              <a:buClr>
                <a:schemeClr val="tx1"/>
              </a:buClr>
            </a:pPr>
            <a:endParaRPr lang="en-US" sz="2400" dirty="0">
              <a:solidFill>
                <a:srgbClr val="000000"/>
              </a:solidFill>
              <a:latin typeface="Times New Roman"/>
              <a:cs typeface="Times New Roman"/>
            </a:endParaRPr>
          </a:p>
          <a:p>
            <a:pPr lvl="1" eaLnBrk="1" hangingPunct="1">
              <a:spcAft>
                <a:spcPts val="600"/>
              </a:spcAft>
              <a:buClr>
                <a:schemeClr val="tx1"/>
              </a:buClr>
            </a:pPr>
            <a:endParaRPr lang="en-US" sz="2400" dirty="0">
              <a:solidFill>
                <a:srgbClr val="000000"/>
              </a:solidFill>
              <a:latin typeface="Times New Roman"/>
              <a:cs typeface="Times New Roman"/>
            </a:endParaRPr>
          </a:p>
          <a:p>
            <a:pPr lvl="2" eaLnBrk="1" hangingPunct="1">
              <a:spcAft>
                <a:spcPts val="600"/>
              </a:spcAft>
              <a:buFont typeface="Times New Roman" charset="0"/>
              <a:buChar char="─"/>
            </a:pPr>
            <a:endParaRPr lang="en-US" sz="2400" dirty="0">
              <a:solidFill>
                <a:srgbClr val="000000"/>
              </a:solidFill>
              <a:latin typeface="Times New Roman"/>
              <a:cs typeface="Times New Roman"/>
            </a:endParaRPr>
          </a:p>
          <a:p>
            <a:pPr lvl="2" eaLnBrk="1" hangingPunct="1">
              <a:spcAft>
                <a:spcPts val="600"/>
              </a:spcAft>
              <a:buClr>
                <a:srgbClr val="C00000"/>
              </a:buClr>
              <a:buFont typeface="Times" charset="0"/>
              <a:buChar char="●"/>
            </a:pPr>
            <a:endParaRPr lang="en-US" sz="2400" dirty="0">
              <a:solidFill>
                <a:srgbClr val="000000"/>
              </a:solidFill>
              <a:latin typeface="Times New Roman"/>
              <a:cs typeface="Times New Roman"/>
            </a:endParaRPr>
          </a:p>
          <a:p>
            <a:pPr eaLnBrk="1" hangingPunct="1"/>
            <a:endParaRPr lang="en-US" sz="2400" dirty="0">
              <a:latin typeface="Times New Roman"/>
              <a:cs typeface="Times New Roman"/>
            </a:endParaRPr>
          </a:p>
        </p:txBody>
      </p:sp>
      <p:sp>
        <p:nvSpPr>
          <p:cNvPr id="60" name="TextBox 37"/>
          <p:cNvSpPr txBox="1">
            <a:spLocks noChangeArrowheads="1"/>
          </p:cNvSpPr>
          <p:nvPr/>
        </p:nvSpPr>
        <p:spPr bwMode="auto">
          <a:xfrm>
            <a:off x="18322922" y="17567700"/>
            <a:ext cx="5425526" cy="21368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18" tIns="45710" rIns="91418" bIns="45710"/>
          <a:lstStyle>
            <a:lvl1pPr eaLnBrk="0" hangingPunct="0">
              <a:defRPr sz="7200">
                <a:solidFill>
                  <a:schemeClr val="tx1"/>
                </a:solidFill>
                <a:latin typeface="Arial" charset="0"/>
                <a:ea typeface="ＭＳ Ｐゴシック" charset="0"/>
                <a:cs typeface="ＭＳ Ｐゴシック" charset="0"/>
              </a:defRPr>
            </a:lvl1pPr>
            <a:lvl2pPr marL="531813" indent="-163513" eaLnBrk="0" hangingPunct="0">
              <a:defRPr sz="7200">
                <a:solidFill>
                  <a:schemeClr val="tx1"/>
                </a:solidFill>
                <a:latin typeface="Arial" charset="0"/>
                <a:ea typeface="ＭＳ Ｐゴシック" charset="0"/>
              </a:defRPr>
            </a:lvl2pPr>
            <a:lvl3pPr marL="900113" indent="-246063" eaLnBrk="0" hangingPunct="0">
              <a:defRPr sz="7200">
                <a:solidFill>
                  <a:schemeClr val="tx1"/>
                </a:solidFill>
                <a:latin typeface="Arial" charset="0"/>
                <a:ea typeface="ＭＳ Ｐゴシック" charset="0"/>
              </a:defRPr>
            </a:lvl3pPr>
            <a:lvl4pPr marL="1600200" indent="-228600" eaLnBrk="0" hangingPunct="0">
              <a:defRPr sz="7200">
                <a:solidFill>
                  <a:schemeClr val="tx1"/>
                </a:solidFill>
                <a:latin typeface="Arial" charset="0"/>
                <a:ea typeface="ＭＳ Ｐゴシック" charset="0"/>
              </a:defRPr>
            </a:lvl4pPr>
            <a:lvl5pPr marL="2057400" indent="-228600" eaLnBrk="0" hangingPunct="0">
              <a:defRPr sz="7200">
                <a:solidFill>
                  <a:schemeClr val="tx1"/>
                </a:solidFill>
                <a:latin typeface="Arial" charset="0"/>
                <a:ea typeface="ＭＳ Ｐゴシック" charset="0"/>
              </a:defRPr>
            </a:lvl5pPr>
            <a:lvl6pPr marL="2514600" indent="-228600" defTabSz="3656013" eaLnBrk="0" fontAlgn="base" hangingPunct="0">
              <a:spcBef>
                <a:spcPct val="0"/>
              </a:spcBef>
              <a:spcAft>
                <a:spcPct val="0"/>
              </a:spcAft>
              <a:defRPr sz="7200">
                <a:solidFill>
                  <a:schemeClr val="tx1"/>
                </a:solidFill>
                <a:latin typeface="Arial" charset="0"/>
                <a:ea typeface="ＭＳ Ｐゴシック" charset="0"/>
              </a:defRPr>
            </a:lvl6pPr>
            <a:lvl7pPr marL="2971800" indent="-228600" defTabSz="3656013" eaLnBrk="0" fontAlgn="base" hangingPunct="0">
              <a:spcBef>
                <a:spcPct val="0"/>
              </a:spcBef>
              <a:spcAft>
                <a:spcPct val="0"/>
              </a:spcAft>
              <a:defRPr sz="7200">
                <a:solidFill>
                  <a:schemeClr val="tx1"/>
                </a:solidFill>
                <a:latin typeface="Arial" charset="0"/>
                <a:ea typeface="ＭＳ Ｐゴシック" charset="0"/>
              </a:defRPr>
            </a:lvl7pPr>
            <a:lvl8pPr marL="3429000" indent="-228600" defTabSz="3656013" eaLnBrk="0" fontAlgn="base" hangingPunct="0">
              <a:spcBef>
                <a:spcPct val="0"/>
              </a:spcBef>
              <a:spcAft>
                <a:spcPct val="0"/>
              </a:spcAft>
              <a:defRPr sz="7200">
                <a:solidFill>
                  <a:schemeClr val="tx1"/>
                </a:solidFill>
                <a:latin typeface="Arial" charset="0"/>
                <a:ea typeface="ＭＳ Ｐゴシック" charset="0"/>
              </a:defRPr>
            </a:lvl8pPr>
            <a:lvl9pPr marL="3886200" indent="-228600" defTabSz="3656013" eaLnBrk="0" fontAlgn="base" hangingPunct="0">
              <a:spcBef>
                <a:spcPct val="0"/>
              </a:spcBef>
              <a:spcAft>
                <a:spcPct val="0"/>
              </a:spcAft>
              <a:defRPr sz="7200">
                <a:solidFill>
                  <a:schemeClr val="tx1"/>
                </a:solidFill>
                <a:latin typeface="Arial" charset="0"/>
                <a:ea typeface="ＭＳ Ｐゴシック" charset="0"/>
              </a:defRPr>
            </a:lvl9pPr>
          </a:lstStyle>
          <a:p>
            <a:r>
              <a:rPr lang="en-US" sz="2400" b="1" dirty="0" smtClean="0">
                <a:latin typeface="Times New Roman" panose="02020603050405020304" pitchFamily="18" charset="0"/>
                <a:cs typeface="Times New Roman" panose="02020603050405020304" pitchFamily="18" charset="0"/>
              </a:rPr>
              <a:t>Micronutrient Results</a:t>
            </a:r>
          </a:p>
          <a:p>
            <a:pPr marL="342900" indent="-342900">
              <a:buFont typeface="Arial"/>
              <a:buChar char="•"/>
            </a:pPr>
            <a:r>
              <a:rPr lang="en-US" sz="2400" dirty="0" smtClean="0">
                <a:solidFill>
                  <a:srgbClr val="000000"/>
                </a:solidFill>
                <a:latin typeface="Times New Roman" panose="02020603050405020304" pitchFamily="18" charset="0"/>
                <a:cs typeface="Times New Roman" panose="02020603050405020304" pitchFamily="18" charset="0"/>
              </a:rPr>
              <a:t>All treatments are compared to the control with no zinc in solution.</a:t>
            </a:r>
          </a:p>
          <a:p>
            <a:pPr marL="342900" indent="-342900">
              <a:buFont typeface="Arial"/>
              <a:buChar char="•"/>
            </a:pPr>
            <a:r>
              <a:rPr lang="en-US" sz="2400" dirty="0" smtClean="0">
                <a:solidFill>
                  <a:srgbClr val="000000"/>
                </a:solidFill>
                <a:latin typeface="Times New Roman" panose="02020603050405020304" pitchFamily="18" charset="0"/>
                <a:cs typeface="Times New Roman" panose="02020603050405020304" pitchFamily="18" charset="0"/>
              </a:rPr>
              <a:t>Pheroid contributed more to the increase of zinc than increase in iron</a:t>
            </a:r>
          </a:p>
          <a:p>
            <a:pPr marL="342900" indent="-342900">
              <a:buFont typeface="Arial"/>
              <a:buChar char="•"/>
            </a:pPr>
            <a:endParaRPr lang="en-US" sz="2400" dirty="0">
              <a:solidFill>
                <a:srgbClr val="000000"/>
              </a:solidFill>
              <a:latin typeface="Times New Roman"/>
              <a:cs typeface="Times New Roman"/>
            </a:endParaRPr>
          </a:p>
          <a:p>
            <a:pPr lvl="1" eaLnBrk="1" hangingPunct="1">
              <a:spcAft>
                <a:spcPts val="600"/>
              </a:spcAft>
              <a:buClr>
                <a:schemeClr val="tx1"/>
              </a:buClr>
            </a:pPr>
            <a:endParaRPr lang="en-US" sz="2400" dirty="0">
              <a:solidFill>
                <a:srgbClr val="000000"/>
              </a:solidFill>
              <a:latin typeface="Times New Roman"/>
              <a:cs typeface="Times New Roman"/>
            </a:endParaRPr>
          </a:p>
          <a:p>
            <a:pPr lvl="2" eaLnBrk="1" hangingPunct="1">
              <a:spcAft>
                <a:spcPts val="600"/>
              </a:spcAft>
              <a:buFont typeface="Times New Roman" charset="0"/>
              <a:buChar char="─"/>
            </a:pPr>
            <a:endParaRPr lang="en-US" sz="2400" dirty="0">
              <a:solidFill>
                <a:srgbClr val="000000"/>
              </a:solidFill>
              <a:latin typeface="Times New Roman"/>
              <a:cs typeface="Times New Roman"/>
            </a:endParaRPr>
          </a:p>
          <a:p>
            <a:pPr lvl="2" eaLnBrk="1" hangingPunct="1">
              <a:spcAft>
                <a:spcPts val="600"/>
              </a:spcAft>
              <a:buClr>
                <a:srgbClr val="C00000"/>
              </a:buClr>
              <a:buFont typeface="Times" charset="0"/>
              <a:buChar char="●"/>
            </a:pPr>
            <a:endParaRPr lang="en-US" sz="2400" dirty="0">
              <a:solidFill>
                <a:srgbClr val="000000"/>
              </a:solidFill>
              <a:latin typeface="Times New Roman"/>
              <a:cs typeface="Times New Roman"/>
            </a:endParaRPr>
          </a:p>
          <a:p>
            <a:pPr eaLnBrk="1" hangingPunct="1"/>
            <a:endParaRPr lang="en-US" sz="2400" dirty="0">
              <a:latin typeface="Times New Roman"/>
              <a:cs typeface="Times New Roman"/>
            </a:endParaRPr>
          </a:p>
        </p:txBody>
      </p:sp>
      <p:sp>
        <p:nvSpPr>
          <p:cNvPr id="61" name="TextBox 60"/>
          <p:cNvSpPr txBox="1"/>
          <p:nvPr/>
        </p:nvSpPr>
        <p:spPr>
          <a:xfrm>
            <a:off x="13716000" y="17147509"/>
            <a:ext cx="4234043" cy="338554"/>
          </a:xfrm>
          <a:prstGeom prst="rect">
            <a:avLst/>
          </a:prstGeom>
          <a:noFill/>
        </p:spPr>
        <p:txBody>
          <a:bodyPr wrap="square" rtlCol="0">
            <a:spAutoFit/>
          </a:bodyPr>
          <a:lstStyle/>
          <a:p>
            <a:r>
              <a:rPr lang="en-US" sz="1600" b="1" dirty="0" smtClean="0">
                <a:latin typeface="Times New Roman" panose="02020603050405020304" pitchFamily="18" charset="0"/>
                <a:cs typeface="Times New Roman" panose="02020603050405020304" pitchFamily="18" charset="0"/>
              </a:rPr>
              <a:t>Figure 2. Nanoparticle Concentration Solution </a:t>
            </a:r>
            <a:endParaRPr lang="en-US" sz="1600" b="1"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19006957" y="17221200"/>
            <a:ext cx="4234043" cy="338554"/>
          </a:xfrm>
          <a:prstGeom prst="rect">
            <a:avLst/>
          </a:prstGeom>
          <a:noFill/>
        </p:spPr>
        <p:txBody>
          <a:bodyPr wrap="square" rtlCol="0">
            <a:spAutoFit/>
          </a:bodyPr>
          <a:lstStyle/>
          <a:p>
            <a:r>
              <a:rPr lang="en-US" sz="1600" b="1" dirty="0" smtClean="0">
                <a:latin typeface="Times New Roman" panose="02020603050405020304" pitchFamily="18" charset="0"/>
                <a:cs typeface="Times New Roman" panose="02020603050405020304" pitchFamily="18" charset="0"/>
              </a:rPr>
              <a:t>Figure </a:t>
            </a:r>
            <a:r>
              <a:rPr lang="en-US" sz="1600" b="1" dirty="0">
                <a:latin typeface="Times New Roman" panose="02020603050405020304" pitchFamily="18" charset="0"/>
                <a:cs typeface="Times New Roman" panose="02020603050405020304" pitchFamily="18" charset="0"/>
              </a:rPr>
              <a:t>3</a:t>
            </a:r>
            <a:r>
              <a:rPr lang="en-US" sz="1600" b="1" dirty="0" smtClean="0">
                <a:latin typeface="Times New Roman" panose="02020603050405020304" pitchFamily="18" charset="0"/>
                <a:cs typeface="Times New Roman" panose="02020603050405020304" pitchFamily="18" charset="0"/>
              </a:rPr>
              <a:t>. Nutrient Concentration Solution </a:t>
            </a:r>
            <a:endParaRPr lang="en-US" sz="1600" b="1"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18897600" y="22445246"/>
            <a:ext cx="4234043" cy="338554"/>
          </a:xfrm>
          <a:prstGeom prst="rect">
            <a:avLst/>
          </a:prstGeom>
          <a:noFill/>
        </p:spPr>
        <p:txBody>
          <a:bodyPr wrap="square" rtlCol="0">
            <a:spAutoFit/>
          </a:bodyPr>
          <a:lstStyle/>
          <a:p>
            <a:pPr algn="ctr"/>
            <a:r>
              <a:rPr lang="en-US" sz="1600" b="1" dirty="0" smtClean="0">
                <a:latin typeface="Times New Roman" panose="02020603050405020304" pitchFamily="18" charset="0"/>
                <a:cs typeface="Times New Roman" panose="02020603050405020304" pitchFamily="18" charset="0"/>
              </a:rPr>
              <a:t>Figure 5. Final Top Zinc Grams</a:t>
            </a:r>
            <a:endParaRPr lang="en-US" sz="1600" b="1" dirty="0">
              <a:latin typeface="Times New Roman" panose="02020603050405020304" pitchFamily="18" charset="0"/>
              <a:cs typeface="Times New Roman" panose="02020603050405020304" pitchFamily="18" charset="0"/>
            </a:endParaRPr>
          </a:p>
        </p:txBody>
      </p:sp>
      <p:sp>
        <p:nvSpPr>
          <p:cNvPr id="64" name="TextBox 63"/>
          <p:cNvSpPr txBox="1"/>
          <p:nvPr/>
        </p:nvSpPr>
        <p:spPr>
          <a:xfrm>
            <a:off x="13258800" y="22369046"/>
            <a:ext cx="4234043" cy="338554"/>
          </a:xfrm>
          <a:prstGeom prst="rect">
            <a:avLst/>
          </a:prstGeom>
          <a:noFill/>
        </p:spPr>
        <p:txBody>
          <a:bodyPr wrap="square" rtlCol="0">
            <a:spAutoFit/>
          </a:bodyPr>
          <a:lstStyle/>
          <a:p>
            <a:pPr algn="ctr"/>
            <a:r>
              <a:rPr lang="en-US" sz="1600" b="1" dirty="0" smtClean="0">
                <a:latin typeface="Times New Roman" panose="02020603050405020304" pitchFamily="18" charset="0"/>
                <a:cs typeface="Times New Roman" panose="02020603050405020304" pitchFamily="18" charset="0"/>
              </a:rPr>
              <a:t>Figure 4. Final Top Iron Grams</a:t>
            </a:r>
            <a:endParaRPr lang="en-US" sz="1600" b="1" dirty="0">
              <a:latin typeface="Times New Roman" panose="02020603050405020304" pitchFamily="18" charset="0"/>
              <a:cs typeface="Times New Roman" panose="02020603050405020304" pitchFamily="18" charset="0"/>
            </a:endParaRPr>
          </a:p>
        </p:txBody>
      </p:sp>
      <p:sp>
        <p:nvSpPr>
          <p:cNvPr id="65" name="TextBox 64"/>
          <p:cNvSpPr txBox="1"/>
          <p:nvPr/>
        </p:nvSpPr>
        <p:spPr>
          <a:xfrm>
            <a:off x="18364200" y="25645646"/>
            <a:ext cx="5029200" cy="338554"/>
          </a:xfrm>
          <a:prstGeom prst="rect">
            <a:avLst/>
          </a:prstGeom>
          <a:noFill/>
        </p:spPr>
        <p:txBody>
          <a:bodyPr wrap="square" rtlCol="0">
            <a:spAutoFit/>
          </a:bodyPr>
          <a:lstStyle/>
          <a:p>
            <a:r>
              <a:rPr lang="en-US" sz="1600" b="1" dirty="0" smtClean="0">
                <a:latin typeface="Times New Roman" panose="02020603050405020304" pitchFamily="18" charset="0"/>
                <a:cs typeface="Times New Roman" panose="02020603050405020304" pitchFamily="18" charset="0"/>
              </a:rPr>
              <a:t>Figure 7. Total Grams of Zinc at Final and Initial Stage</a:t>
            </a:r>
            <a:endParaRPr lang="en-US" sz="1600" b="1" dirty="0">
              <a:latin typeface="Times New Roman" panose="02020603050405020304" pitchFamily="18" charset="0"/>
              <a:cs typeface="Times New Roman" panose="02020603050405020304" pitchFamily="18" charset="0"/>
            </a:endParaRPr>
          </a:p>
        </p:txBody>
      </p:sp>
      <p:sp>
        <p:nvSpPr>
          <p:cNvPr id="66" name="TextBox 65"/>
          <p:cNvSpPr txBox="1"/>
          <p:nvPr/>
        </p:nvSpPr>
        <p:spPr>
          <a:xfrm>
            <a:off x="12954000" y="25679400"/>
            <a:ext cx="4954585" cy="338554"/>
          </a:xfrm>
          <a:prstGeom prst="rect">
            <a:avLst/>
          </a:prstGeom>
          <a:noFill/>
        </p:spPr>
        <p:txBody>
          <a:bodyPr wrap="square" rtlCol="0">
            <a:spAutoFit/>
          </a:bodyPr>
          <a:lstStyle/>
          <a:p>
            <a:r>
              <a:rPr lang="en-US" sz="1600" b="1" dirty="0" smtClean="0">
                <a:latin typeface="Times New Roman" panose="02020603050405020304" pitchFamily="18" charset="0"/>
                <a:cs typeface="Times New Roman" panose="02020603050405020304" pitchFamily="18" charset="0"/>
              </a:rPr>
              <a:t>Figure 6. Total Grams of Iron at Final and Initial Stage</a:t>
            </a:r>
            <a:endParaRPr lang="en-US" sz="1600" b="1" dirty="0">
              <a:latin typeface="Times New Roman" panose="02020603050405020304" pitchFamily="18" charset="0"/>
              <a:cs typeface="Times New Roman" panose="02020603050405020304" pitchFamily="18" charset="0"/>
            </a:endParaRPr>
          </a:p>
        </p:txBody>
      </p:sp>
      <p:pic>
        <p:nvPicPr>
          <p:cNvPr id="19" name="Picture 18"/>
          <p:cNvPicPr>
            <a:picLocks noChangeAspect="1"/>
          </p:cNvPicPr>
          <p:nvPr/>
        </p:nvPicPr>
        <p:blipFill rotWithShape="1">
          <a:blip r:embed="rId19" cstate="email">
            <a:extLst>
              <a:ext uri="{28A0092B-C50C-407E-A947-70E740481C1C}">
                <a14:useLocalDpi xmlns:a14="http://schemas.microsoft.com/office/drawing/2010/main"/>
              </a:ext>
            </a:extLst>
          </a:blip>
          <a:srcRect/>
          <a:stretch/>
        </p:blipFill>
        <p:spPr>
          <a:xfrm>
            <a:off x="24979314" y="8671508"/>
            <a:ext cx="5634986" cy="3139492"/>
          </a:xfrm>
          <a:prstGeom prst="rect">
            <a:avLst/>
          </a:prstGeom>
        </p:spPr>
      </p:pic>
      <p:sp>
        <p:nvSpPr>
          <p:cNvPr id="68" name="TextBox 67"/>
          <p:cNvSpPr txBox="1"/>
          <p:nvPr/>
        </p:nvSpPr>
        <p:spPr>
          <a:xfrm>
            <a:off x="25488137" y="11701046"/>
            <a:ext cx="5126163" cy="584775"/>
          </a:xfrm>
          <a:prstGeom prst="rect">
            <a:avLst/>
          </a:prstGeom>
          <a:noFill/>
        </p:spPr>
        <p:txBody>
          <a:bodyPr wrap="square" rtlCol="0">
            <a:spAutoFit/>
          </a:bodyPr>
          <a:lstStyle/>
          <a:p>
            <a:pPr algn="ctr"/>
            <a:r>
              <a:rPr lang="en-US" sz="1600" b="1" dirty="0" smtClean="0">
                <a:latin typeface="Times New Roman" panose="02020603050405020304" pitchFamily="18" charset="0"/>
                <a:cs typeface="Times New Roman" panose="02020603050405020304" pitchFamily="18" charset="0"/>
              </a:rPr>
              <a:t>Figure 8. Zinc-Pheroid (left) and Iron-Pheroid(right) Corn Plants</a:t>
            </a:r>
            <a:endParaRPr lang="en-US" sz="1600" b="1" dirty="0">
              <a:latin typeface="Times New Roman" panose="02020603050405020304" pitchFamily="18" charset="0"/>
              <a:cs typeface="Times New Roman" panose="02020603050405020304" pitchFamily="18" charset="0"/>
            </a:endParaRPr>
          </a:p>
        </p:txBody>
      </p:sp>
      <p:sp>
        <p:nvSpPr>
          <p:cNvPr id="69" name="TextBox 68"/>
          <p:cNvSpPr txBox="1"/>
          <p:nvPr/>
        </p:nvSpPr>
        <p:spPr>
          <a:xfrm>
            <a:off x="30708600" y="11646863"/>
            <a:ext cx="3886200" cy="584776"/>
          </a:xfrm>
          <a:prstGeom prst="rect">
            <a:avLst/>
          </a:prstGeom>
          <a:noFill/>
        </p:spPr>
        <p:txBody>
          <a:bodyPr wrap="square" rtlCol="0">
            <a:spAutoFit/>
          </a:bodyPr>
          <a:lstStyle/>
          <a:p>
            <a:pPr algn="ctr"/>
            <a:r>
              <a:rPr lang="en-US" sz="1600" b="1" dirty="0" smtClean="0">
                <a:latin typeface="Times New Roman" panose="02020603050405020304" pitchFamily="18" charset="0"/>
                <a:cs typeface="Times New Roman" panose="02020603050405020304" pitchFamily="18" charset="0"/>
              </a:rPr>
              <a:t>Figure 9. Zinc Treatment Burns </a:t>
            </a:r>
          </a:p>
          <a:p>
            <a:pPr algn="ctr"/>
            <a:r>
              <a:rPr lang="en-US" sz="1600" b="1" dirty="0" smtClean="0">
                <a:latin typeface="Times New Roman" panose="02020603050405020304" pitchFamily="18" charset="0"/>
                <a:cs typeface="Times New Roman" panose="02020603050405020304" pitchFamily="18" charset="0"/>
              </a:rPr>
              <a:t>Zinc-Pheroid (top);Zinc-Sulfate (bottom)</a:t>
            </a:r>
            <a:endParaRPr lang="en-US" sz="1600" b="1" dirty="0">
              <a:latin typeface="Times New Roman" panose="02020603050405020304" pitchFamily="18" charset="0"/>
              <a:cs typeface="Times New Roman" panose="02020603050405020304" pitchFamily="18" charset="0"/>
            </a:endParaRPr>
          </a:p>
        </p:txBody>
      </p:sp>
      <p:pic>
        <p:nvPicPr>
          <p:cNvPr id="7" name="Picture 6" descr="Screen Shot 2015-07-15 at 9.01.00 AM.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0632400" y="8686800"/>
            <a:ext cx="3795059" cy="300074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3188</TotalTime>
  <Words>798</Words>
  <Application>Microsoft Office PowerPoint</Application>
  <PresentationFormat>Custom</PresentationFormat>
  <Paragraphs>153</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Arial</vt:lpstr>
      <vt:lpstr>Bodoni Bd BT</vt:lpstr>
      <vt:lpstr>Calibri</vt:lpstr>
      <vt:lpstr>Times</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Alyssa Lundahl</dc:creator>
  <cp:lastModifiedBy>Paul Royster</cp:lastModifiedBy>
  <cp:revision>211</cp:revision>
  <dcterms:created xsi:type="dcterms:W3CDTF">2011-07-12T14:19:37Z</dcterms:created>
  <dcterms:modified xsi:type="dcterms:W3CDTF">2016-04-25T19:41:34Z</dcterms:modified>
</cp:coreProperties>
</file>