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595" autoAdjust="0"/>
  </p:normalViewPr>
  <p:slideViewPr>
    <p:cSldViewPr>
      <p:cViewPr>
        <p:scale>
          <a:sx n="108" d="100"/>
          <a:sy n="108" d="100"/>
        </p:scale>
        <p:origin x="-1008" y="-48"/>
      </p:cViewPr>
      <p:guideLst>
        <p:guide orient="horz" pos="2160"/>
        <p:guide pos="2880"/>
      </p:guideLst>
    </p:cSldViewPr>
  </p:slideViewPr>
  <p:outlineViewPr>
    <p:cViewPr>
      <p:scale>
        <a:sx n="33" d="100"/>
        <a:sy n="33" d="100"/>
      </p:scale>
      <p:origin x="0" y="246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80B62260-731B-4749-9B98-17944A5314CE}" type="datetimeFigureOut">
              <a:rPr lang="en-US" smtClean="0"/>
              <a:pPr/>
              <a:t>11/1/2013</a:t>
            </a:fld>
            <a:endParaRPr lang="en-ZA" dirty="0"/>
          </a:p>
        </p:txBody>
      </p:sp>
      <p:sp>
        <p:nvSpPr>
          <p:cNvPr id="17" name="Footer Placeholder 16"/>
          <p:cNvSpPr>
            <a:spLocks noGrp="1"/>
          </p:cNvSpPr>
          <p:nvPr>
            <p:ph type="ftr" sz="quarter" idx="11"/>
          </p:nvPr>
        </p:nvSpPr>
        <p:spPr/>
        <p:txBody>
          <a:bodyPr/>
          <a:lstStyle/>
          <a:p>
            <a:endParaRPr lang="en-ZA" dirty="0"/>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FAD38FC0-6B4A-47C3-AE8D-AE59F395FDC9}" type="slidenum">
              <a:rPr lang="en-ZA" smtClean="0"/>
              <a:pPr/>
              <a:t>‹#›</a:t>
            </a:fld>
            <a:endParaRPr lang="en-ZA" dirty="0"/>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0B62260-731B-4749-9B98-17944A5314CE}" type="datetimeFigureOut">
              <a:rPr lang="en-US" smtClean="0"/>
              <a:pPr/>
              <a:t>11/1/2013</a:t>
            </a:fld>
            <a:endParaRPr lang="en-ZA" dirty="0"/>
          </a:p>
        </p:txBody>
      </p:sp>
      <p:sp>
        <p:nvSpPr>
          <p:cNvPr id="5" name="Footer Placeholder 4"/>
          <p:cNvSpPr>
            <a:spLocks noGrp="1"/>
          </p:cNvSpPr>
          <p:nvPr>
            <p:ph type="ftr" sz="quarter" idx="11"/>
          </p:nvPr>
        </p:nvSpPr>
        <p:spPr/>
        <p:txBody>
          <a:bodyPr/>
          <a:lstStyle/>
          <a:p>
            <a:endParaRPr lang="en-ZA" dirty="0"/>
          </a:p>
        </p:txBody>
      </p:sp>
      <p:sp>
        <p:nvSpPr>
          <p:cNvPr id="6" name="Slide Number Placeholder 5"/>
          <p:cNvSpPr>
            <a:spLocks noGrp="1"/>
          </p:cNvSpPr>
          <p:nvPr>
            <p:ph type="sldNum" sz="quarter" idx="12"/>
          </p:nvPr>
        </p:nvSpPr>
        <p:spPr/>
        <p:txBody>
          <a:bodyPr/>
          <a:lstStyle/>
          <a:p>
            <a:fld id="{FAD38FC0-6B4A-47C3-AE8D-AE59F395FDC9}" type="slidenum">
              <a:rPr lang="en-ZA" smtClean="0"/>
              <a:pPr/>
              <a:t>‹#›</a:t>
            </a:fld>
            <a:endParaRPr lang="en-Z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0B62260-731B-4749-9B98-17944A5314CE}" type="datetimeFigureOut">
              <a:rPr lang="en-US" smtClean="0"/>
              <a:pPr/>
              <a:t>11/1/2013</a:t>
            </a:fld>
            <a:endParaRPr lang="en-ZA" dirty="0"/>
          </a:p>
        </p:txBody>
      </p:sp>
      <p:sp>
        <p:nvSpPr>
          <p:cNvPr id="5" name="Footer Placeholder 4"/>
          <p:cNvSpPr>
            <a:spLocks noGrp="1"/>
          </p:cNvSpPr>
          <p:nvPr>
            <p:ph type="ftr" sz="quarter" idx="11"/>
          </p:nvPr>
        </p:nvSpPr>
        <p:spPr/>
        <p:txBody>
          <a:bodyPr/>
          <a:lstStyle/>
          <a:p>
            <a:endParaRPr lang="en-ZA" dirty="0"/>
          </a:p>
        </p:txBody>
      </p:sp>
      <p:sp>
        <p:nvSpPr>
          <p:cNvPr id="6" name="Slide Number Placeholder 5"/>
          <p:cNvSpPr>
            <a:spLocks noGrp="1"/>
          </p:cNvSpPr>
          <p:nvPr>
            <p:ph type="sldNum" sz="quarter" idx="12"/>
          </p:nvPr>
        </p:nvSpPr>
        <p:spPr/>
        <p:txBody>
          <a:bodyPr/>
          <a:lstStyle/>
          <a:p>
            <a:fld id="{FAD38FC0-6B4A-47C3-AE8D-AE59F395FDC9}" type="slidenum">
              <a:rPr lang="en-ZA" smtClean="0"/>
              <a:pPr/>
              <a:t>‹#›</a:t>
            </a:fld>
            <a:endParaRPr lang="en-Z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80B62260-731B-4749-9B98-17944A5314CE}" type="datetimeFigureOut">
              <a:rPr lang="en-US" smtClean="0"/>
              <a:pPr/>
              <a:t>11/1/2013</a:t>
            </a:fld>
            <a:endParaRPr lang="en-ZA" dirty="0"/>
          </a:p>
        </p:txBody>
      </p:sp>
      <p:sp>
        <p:nvSpPr>
          <p:cNvPr id="5" name="Footer Placeholder 4"/>
          <p:cNvSpPr>
            <a:spLocks noGrp="1"/>
          </p:cNvSpPr>
          <p:nvPr>
            <p:ph type="ftr" sz="quarter" idx="11"/>
          </p:nvPr>
        </p:nvSpPr>
        <p:spPr/>
        <p:txBody>
          <a:bodyPr/>
          <a:lstStyle/>
          <a:p>
            <a:endParaRPr lang="en-ZA" dirty="0"/>
          </a:p>
        </p:txBody>
      </p:sp>
      <p:sp>
        <p:nvSpPr>
          <p:cNvPr id="6" name="Slide Number Placeholder 5"/>
          <p:cNvSpPr>
            <a:spLocks noGrp="1"/>
          </p:cNvSpPr>
          <p:nvPr>
            <p:ph type="sldNum" sz="quarter" idx="12"/>
          </p:nvPr>
        </p:nvSpPr>
        <p:spPr/>
        <p:txBody>
          <a:bodyPr/>
          <a:lstStyle/>
          <a:p>
            <a:fld id="{FAD38FC0-6B4A-47C3-AE8D-AE59F395FDC9}" type="slidenum">
              <a:rPr lang="en-ZA" smtClean="0"/>
              <a:pPr/>
              <a:t>‹#›</a:t>
            </a:fld>
            <a:endParaRPr lang="en-ZA" dirty="0"/>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0B62260-731B-4749-9B98-17944A5314CE}" type="datetimeFigureOut">
              <a:rPr lang="en-US" smtClean="0"/>
              <a:pPr/>
              <a:t>11/1/2013</a:t>
            </a:fld>
            <a:endParaRPr lang="en-ZA" dirty="0"/>
          </a:p>
        </p:txBody>
      </p:sp>
      <p:sp>
        <p:nvSpPr>
          <p:cNvPr id="5" name="Footer Placeholder 4"/>
          <p:cNvSpPr>
            <a:spLocks noGrp="1"/>
          </p:cNvSpPr>
          <p:nvPr>
            <p:ph type="ftr" sz="quarter" idx="11"/>
          </p:nvPr>
        </p:nvSpPr>
        <p:spPr>
          <a:xfrm>
            <a:off x="800100" y="6172200"/>
            <a:ext cx="4000500" cy="457200"/>
          </a:xfrm>
        </p:spPr>
        <p:txBody>
          <a:bodyPr/>
          <a:lstStyle/>
          <a:p>
            <a:endParaRPr lang="en-ZA" dirty="0"/>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146304" y="6208776"/>
            <a:ext cx="457200" cy="457200"/>
          </a:xfrm>
        </p:spPr>
        <p:txBody>
          <a:bodyPr/>
          <a:lstStyle/>
          <a:p>
            <a:fld id="{FAD38FC0-6B4A-47C3-AE8D-AE59F395FDC9}" type="slidenum">
              <a:rPr lang="en-ZA" smtClean="0"/>
              <a:pPr/>
              <a:t>‹#›</a:t>
            </a:fld>
            <a:endParaRPr lang="en-ZA"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80B62260-731B-4749-9B98-17944A5314CE}" type="datetimeFigureOut">
              <a:rPr lang="en-US" smtClean="0"/>
              <a:pPr/>
              <a:t>11/1/2013</a:t>
            </a:fld>
            <a:endParaRPr lang="en-ZA" dirty="0"/>
          </a:p>
        </p:txBody>
      </p:sp>
      <p:sp>
        <p:nvSpPr>
          <p:cNvPr id="6" name="Footer Placeholder 5"/>
          <p:cNvSpPr>
            <a:spLocks noGrp="1"/>
          </p:cNvSpPr>
          <p:nvPr>
            <p:ph type="ftr" sz="quarter" idx="11"/>
          </p:nvPr>
        </p:nvSpPr>
        <p:spPr/>
        <p:txBody>
          <a:bodyPr/>
          <a:lstStyle/>
          <a:p>
            <a:endParaRPr lang="en-ZA" dirty="0"/>
          </a:p>
        </p:txBody>
      </p:sp>
      <p:sp>
        <p:nvSpPr>
          <p:cNvPr id="7" name="Slide Number Placeholder 6"/>
          <p:cNvSpPr>
            <a:spLocks noGrp="1"/>
          </p:cNvSpPr>
          <p:nvPr>
            <p:ph type="sldNum" sz="quarter" idx="12"/>
          </p:nvPr>
        </p:nvSpPr>
        <p:spPr/>
        <p:txBody>
          <a:bodyPr/>
          <a:lstStyle/>
          <a:p>
            <a:fld id="{FAD38FC0-6B4A-47C3-AE8D-AE59F395FDC9}" type="slidenum">
              <a:rPr lang="en-ZA" smtClean="0"/>
              <a:pPr/>
              <a:t>‹#›</a:t>
            </a:fld>
            <a:endParaRPr lang="en-ZA" dirty="0"/>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80B62260-731B-4749-9B98-17944A5314CE}" type="datetimeFigureOut">
              <a:rPr lang="en-US" smtClean="0"/>
              <a:pPr/>
              <a:t>11/1/2013</a:t>
            </a:fld>
            <a:endParaRPr lang="en-ZA" dirty="0"/>
          </a:p>
        </p:txBody>
      </p:sp>
      <p:sp>
        <p:nvSpPr>
          <p:cNvPr id="8" name="Footer Placeholder 7"/>
          <p:cNvSpPr>
            <a:spLocks noGrp="1"/>
          </p:cNvSpPr>
          <p:nvPr>
            <p:ph type="ftr" sz="quarter" idx="11"/>
          </p:nvPr>
        </p:nvSpPr>
        <p:spPr/>
        <p:txBody>
          <a:bodyPr/>
          <a:lstStyle/>
          <a:p>
            <a:endParaRPr lang="en-ZA" dirty="0"/>
          </a:p>
        </p:txBody>
      </p:sp>
      <p:sp>
        <p:nvSpPr>
          <p:cNvPr id="9" name="Slide Number Placeholder 8"/>
          <p:cNvSpPr>
            <a:spLocks noGrp="1"/>
          </p:cNvSpPr>
          <p:nvPr>
            <p:ph type="sldNum" sz="quarter" idx="12"/>
          </p:nvPr>
        </p:nvSpPr>
        <p:spPr/>
        <p:txBody>
          <a:bodyPr/>
          <a:lstStyle/>
          <a:p>
            <a:fld id="{FAD38FC0-6B4A-47C3-AE8D-AE59F395FDC9}" type="slidenum">
              <a:rPr lang="en-ZA" smtClean="0"/>
              <a:pPr/>
              <a:t>‹#›</a:t>
            </a:fld>
            <a:endParaRPr lang="en-ZA" dirty="0"/>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0B62260-731B-4749-9B98-17944A5314CE}" type="datetimeFigureOut">
              <a:rPr lang="en-US" smtClean="0"/>
              <a:pPr/>
              <a:t>11/1/2013</a:t>
            </a:fld>
            <a:endParaRPr lang="en-ZA" dirty="0"/>
          </a:p>
        </p:txBody>
      </p:sp>
      <p:sp>
        <p:nvSpPr>
          <p:cNvPr id="4" name="Footer Placeholder 3"/>
          <p:cNvSpPr>
            <a:spLocks noGrp="1"/>
          </p:cNvSpPr>
          <p:nvPr>
            <p:ph type="ftr" sz="quarter" idx="11"/>
          </p:nvPr>
        </p:nvSpPr>
        <p:spPr/>
        <p:txBody>
          <a:bodyPr/>
          <a:lstStyle/>
          <a:p>
            <a:endParaRPr lang="en-ZA" dirty="0"/>
          </a:p>
        </p:txBody>
      </p:sp>
      <p:sp>
        <p:nvSpPr>
          <p:cNvPr id="5" name="Slide Number Placeholder 4"/>
          <p:cNvSpPr>
            <a:spLocks noGrp="1"/>
          </p:cNvSpPr>
          <p:nvPr>
            <p:ph type="sldNum" sz="quarter" idx="12"/>
          </p:nvPr>
        </p:nvSpPr>
        <p:spPr/>
        <p:txBody>
          <a:bodyPr/>
          <a:lstStyle/>
          <a:p>
            <a:fld id="{FAD38FC0-6B4A-47C3-AE8D-AE59F395FDC9}" type="slidenum">
              <a:rPr lang="en-ZA" smtClean="0"/>
              <a:pPr/>
              <a:t>‹#›</a:t>
            </a:fld>
            <a:endParaRPr lang="en-Z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B62260-731B-4749-9B98-17944A5314CE}" type="datetimeFigureOut">
              <a:rPr lang="en-US" smtClean="0"/>
              <a:pPr/>
              <a:t>11/1/2013</a:t>
            </a:fld>
            <a:endParaRPr lang="en-ZA" dirty="0"/>
          </a:p>
        </p:txBody>
      </p:sp>
      <p:sp>
        <p:nvSpPr>
          <p:cNvPr id="3" name="Footer Placeholder 2"/>
          <p:cNvSpPr>
            <a:spLocks noGrp="1"/>
          </p:cNvSpPr>
          <p:nvPr>
            <p:ph type="ftr" sz="quarter" idx="11"/>
          </p:nvPr>
        </p:nvSpPr>
        <p:spPr/>
        <p:txBody>
          <a:bodyPr/>
          <a:lstStyle/>
          <a:p>
            <a:endParaRPr lang="en-ZA" dirty="0"/>
          </a:p>
        </p:txBody>
      </p:sp>
      <p:sp>
        <p:nvSpPr>
          <p:cNvPr id="4" name="Slide Number Placeholder 3"/>
          <p:cNvSpPr>
            <a:spLocks noGrp="1"/>
          </p:cNvSpPr>
          <p:nvPr>
            <p:ph type="sldNum" sz="quarter" idx="12"/>
          </p:nvPr>
        </p:nvSpPr>
        <p:spPr/>
        <p:txBody>
          <a:bodyPr/>
          <a:lstStyle/>
          <a:p>
            <a:fld id="{FAD38FC0-6B4A-47C3-AE8D-AE59F395FDC9}" type="slidenum">
              <a:rPr lang="en-ZA" smtClean="0"/>
              <a:pPr/>
              <a:t>‹#›</a:t>
            </a:fld>
            <a:endParaRPr lang="en-Z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0B62260-731B-4749-9B98-17944A5314CE}" type="datetimeFigureOut">
              <a:rPr lang="en-US" smtClean="0"/>
              <a:pPr/>
              <a:t>11/1/2013</a:t>
            </a:fld>
            <a:endParaRPr lang="en-ZA" dirty="0"/>
          </a:p>
        </p:txBody>
      </p:sp>
      <p:sp>
        <p:nvSpPr>
          <p:cNvPr id="6" name="Footer Placeholder 5"/>
          <p:cNvSpPr>
            <a:spLocks noGrp="1"/>
          </p:cNvSpPr>
          <p:nvPr>
            <p:ph type="ftr" sz="quarter" idx="11"/>
          </p:nvPr>
        </p:nvSpPr>
        <p:spPr/>
        <p:txBody>
          <a:bodyPr/>
          <a:lstStyle/>
          <a:p>
            <a:endParaRPr lang="en-ZA" dirty="0"/>
          </a:p>
        </p:txBody>
      </p:sp>
      <p:sp>
        <p:nvSpPr>
          <p:cNvPr id="7" name="Slide Number Placeholder 6"/>
          <p:cNvSpPr>
            <a:spLocks noGrp="1"/>
          </p:cNvSpPr>
          <p:nvPr>
            <p:ph type="sldNum" sz="quarter" idx="12"/>
          </p:nvPr>
        </p:nvSpPr>
        <p:spPr/>
        <p:txBody>
          <a:bodyPr/>
          <a:lstStyle/>
          <a:p>
            <a:fld id="{FAD38FC0-6B4A-47C3-AE8D-AE59F395FDC9}" type="slidenum">
              <a:rPr lang="en-ZA" smtClean="0"/>
              <a:pPr/>
              <a:t>‹#›</a:t>
            </a:fld>
            <a:endParaRPr lang="en-ZA" dirty="0"/>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0B62260-731B-4749-9B98-17944A5314CE}" type="datetimeFigureOut">
              <a:rPr lang="en-US" smtClean="0"/>
              <a:pPr/>
              <a:t>11/1/2013</a:t>
            </a:fld>
            <a:endParaRPr lang="en-ZA" dirty="0"/>
          </a:p>
        </p:txBody>
      </p:sp>
      <p:sp>
        <p:nvSpPr>
          <p:cNvPr id="6" name="Footer Placeholder 5"/>
          <p:cNvSpPr>
            <a:spLocks noGrp="1"/>
          </p:cNvSpPr>
          <p:nvPr>
            <p:ph type="ftr" sz="quarter" idx="11"/>
          </p:nvPr>
        </p:nvSpPr>
        <p:spPr>
          <a:xfrm>
            <a:off x="914400" y="6172200"/>
            <a:ext cx="3886200" cy="457200"/>
          </a:xfrm>
        </p:spPr>
        <p:txBody>
          <a:bodyPr/>
          <a:lstStyle/>
          <a:p>
            <a:endParaRPr lang="en-ZA" dirty="0"/>
          </a:p>
        </p:txBody>
      </p:sp>
      <p:sp>
        <p:nvSpPr>
          <p:cNvPr id="7" name="Slide Number Placeholder 6"/>
          <p:cNvSpPr>
            <a:spLocks noGrp="1"/>
          </p:cNvSpPr>
          <p:nvPr>
            <p:ph type="sldNum" sz="quarter" idx="12"/>
          </p:nvPr>
        </p:nvSpPr>
        <p:spPr>
          <a:xfrm>
            <a:off x="146304" y="6208776"/>
            <a:ext cx="457200" cy="457200"/>
          </a:xfrm>
        </p:spPr>
        <p:txBody>
          <a:bodyPr/>
          <a:lstStyle/>
          <a:p>
            <a:fld id="{FAD38FC0-6B4A-47C3-AE8D-AE59F395FDC9}" type="slidenum">
              <a:rPr lang="en-ZA" smtClean="0"/>
              <a:pPr/>
              <a:t>‹#›</a:t>
            </a:fld>
            <a:endParaRPr lang="en-ZA" dirty="0"/>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dirty="0"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80B62260-731B-4749-9B98-17944A5314CE}" type="datetimeFigureOut">
              <a:rPr lang="en-US" smtClean="0"/>
              <a:pPr/>
              <a:t>11/1/2013</a:t>
            </a:fld>
            <a:endParaRPr lang="en-ZA" dirty="0"/>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ZA" dirty="0"/>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FAD38FC0-6B4A-47C3-AE8D-AE59F395FDC9}" type="slidenum">
              <a:rPr lang="en-ZA" smtClean="0"/>
              <a:pPr/>
              <a:t>‹#›</a:t>
            </a:fld>
            <a:endParaRPr lang="en-ZA"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ZA" dirty="0" smtClean="0"/>
              <a:t>Joanita Rwebangira</a:t>
            </a:r>
          </a:p>
          <a:p>
            <a:r>
              <a:rPr lang="en-ZA" dirty="0" smtClean="0"/>
              <a:t>University of Kwazulu-Natal</a:t>
            </a:r>
            <a:endParaRPr lang="en-ZA" dirty="0"/>
          </a:p>
        </p:txBody>
      </p:sp>
      <p:sp>
        <p:nvSpPr>
          <p:cNvPr id="2" name="Title 1"/>
          <p:cNvSpPr>
            <a:spLocks noGrp="1"/>
          </p:cNvSpPr>
          <p:nvPr>
            <p:ph type="ctrTitle"/>
          </p:nvPr>
        </p:nvSpPr>
        <p:spPr/>
        <p:txBody>
          <a:bodyPr>
            <a:normAutofit/>
          </a:bodyPr>
          <a:lstStyle/>
          <a:p>
            <a:r>
              <a:rPr lang="en-ZA" dirty="0" smtClean="0"/>
              <a:t>Human Trafficking- A Contemporary African Perspective</a:t>
            </a:r>
            <a:endParaRPr lang="en-ZA"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Background</a:t>
            </a:r>
            <a:endParaRPr lang="en-ZA" dirty="0"/>
          </a:p>
        </p:txBody>
      </p:sp>
      <p:sp>
        <p:nvSpPr>
          <p:cNvPr id="3" name="Content Placeholder 2"/>
          <p:cNvSpPr>
            <a:spLocks noGrp="1"/>
          </p:cNvSpPr>
          <p:nvPr>
            <p:ph sz="quarter" idx="1"/>
          </p:nvPr>
        </p:nvSpPr>
        <p:spPr/>
        <p:txBody>
          <a:bodyPr>
            <a:normAutofit fontScale="92500"/>
          </a:bodyPr>
          <a:lstStyle/>
          <a:p>
            <a:r>
              <a:rPr lang="en-US" sz="2600" dirty="0"/>
              <a:t>Trafficking in the African context is still very complex, multidimensional, multisectoral, illicit industry affecting both individuals and nations across Africa. In addition to being an issue of international and criminal law, trafficking affects human rights, labour, migration, public health, socio-economic development and morality. In recent years, South Africa has undertaken the formulation of Trafficking in Persons legislation</a:t>
            </a:r>
            <a:r>
              <a:rPr lang="en-US" sz="2600" dirty="0" smtClean="0"/>
              <a:t>.</a:t>
            </a:r>
          </a:p>
          <a:p>
            <a:r>
              <a:rPr lang="en-US" sz="2600" dirty="0"/>
              <a:t>Despite the evidence that trafficking affects most countries in the world and is a growing illicit industry with devastating impacts, very few African countries have policy related to human trafficking.</a:t>
            </a:r>
            <a:endParaRPr lang="en-ZA" sz="2600" dirty="0"/>
          </a:p>
          <a:p>
            <a:endParaRPr lang="en-ZA" sz="2800" dirty="0"/>
          </a:p>
          <a:p>
            <a:pPr>
              <a:buNone/>
            </a:pPr>
            <a:endParaRPr lang="en-ZA"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Background</a:t>
            </a:r>
            <a:endParaRPr lang="en-ZA" dirty="0"/>
          </a:p>
        </p:txBody>
      </p:sp>
      <p:sp>
        <p:nvSpPr>
          <p:cNvPr id="3" name="Content Placeholder 2"/>
          <p:cNvSpPr>
            <a:spLocks noGrp="1"/>
          </p:cNvSpPr>
          <p:nvPr>
            <p:ph sz="quarter" idx="1"/>
          </p:nvPr>
        </p:nvSpPr>
        <p:spPr/>
        <p:txBody>
          <a:bodyPr>
            <a:normAutofit/>
          </a:bodyPr>
          <a:lstStyle/>
          <a:p>
            <a:r>
              <a:rPr lang="en-US" dirty="0"/>
              <a:t>In an attempt to contribute towards the creation of human trafficking policy, some countries in Africa have made some sensible progress in terms of the law and constitution which has now covered human trafficking making it less visible but with improved methods enhanced by the assistance from institutions of power.  </a:t>
            </a:r>
            <a:endParaRPr lang="en-ZA" dirty="0"/>
          </a:p>
          <a:p>
            <a:endParaRPr lang="en-ZA" dirty="0"/>
          </a:p>
          <a:p>
            <a:endParaRPr lang="en-Z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smtClean="0"/>
              <a:t>Dimensions of Human Trafficking</a:t>
            </a:r>
            <a:endParaRPr lang="en-ZA" dirty="0"/>
          </a:p>
        </p:txBody>
      </p:sp>
      <p:sp>
        <p:nvSpPr>
          <p:cNvPr id="3" name="Content Placeholder 2"/>
          <p:cNvSpPr>
            <a:spLocks noGrp="1"/>
          </p:cNvSpPr>
          <p:nvPr>
            <p:ph sz="quarter" idx="1"/>
          </p:nvPr>
        </p:nvSpPr>
        <p:spPr/>
        <p:txBody>
          <a:bodyPr/>
          <a:lstStyle/>
          <a:p>
            <a:pPr lvl="0"/>
            <a:r>
              <a:rPr lang="en-US" b="1" dirty="0"/>
              <a:t>Less visible human </a:t>
            </a:r>
            <a:r>
              <a:rPr lang="en-US" b="1" dirty="0" smtClean="0"/>
              <a:t>trafficking  </a:t>
            </a:r>
            <a:r>
              <a:rPr lang="en-US" b="1" dirty="0"/>
              <a:t>with improved methods</a:t>
            </a:r>
            <a:endParaRPr lang="en-ZA" b="1" dirty="0"/>
          </a:p>
          <a:p>
            <a:pPr lvl="1">
              <a:buFont typeface="Wingdings" pitchFamily="2" charset="2"/>
              <a:buChar char="Ø"/>
            </a:pPr>
            <a:r>
              <a:rPr lang="en-US" dirty="0"/>
              <a:t>Technology cellphone, internet,</a:t>
            </a:r>
            <a:endParaRPr lang="en-ZA" dirty="0"/>
          </a:p>
          <a:p>
            <a:pPr lvl="1">
              <a:buFont typeface="Wingdings" pitchFamily="2" charset="2"/>
              <a:buChar char="Ø"/>
            </a:pPr>
            <a:r>
              <a:rPr lang="en-US" dirty="0"/>
              <a:t>Mpesa</a:t>
            </a:r>
            <a:endParaRPr lang="en-ZA" dirty="0"/>
          </a:p>
          <a:p>
            <a:pPr lvl="1">
              <a:buFont typeface="Wingdings" pitchFamily="2" charset="2"/>
              <a:buChar char="Ø"/>
            </a:pPr>
            <a:r>
              <a:rPr lang="en-US" dirty="0"/>
              <a:t>The law enforcement agencies </a:t>
            </a:r>
            <a:endParaRPr lang="en-ZA" dirty="0"/>
          </a:p>
          <a:p>
            <a:pPr lvl="1">
              <a:buFont typeface="Wingdings" pitchFamily="2" charset="2"/>
              <a:buChar char="Ø"/>
            </a:pPr>
            <a:r>
              <a:rPr lang="en-US" dirty="0"/>
              <a:t>The  level of corruption </a:t>
            </a:r>
            <a:endParaRPr lang="en-ZA" dirty="0"/>
          </a:p>
          <a:p>
            <a:pPr lvl="1">
              <a:buFont typeface="Wingdings" pitchFamily="2" charset="2"/>
              <a:buChar char="Ø"/>
            </a:pPr>
            <a:r>
              <a:rPr lang="en-US" dirty="0"/>
              <a:t>Government not doing much</a:t>
            </a:r>
            <a:endParaRPr lang="en-ZA" dirty="0"/>
          </a:p>
          <a:p>
            <a:pPr>
              <a:buNone/>
            </a:pPr>
            <a:endParaRPr lang="en-Z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smtClean="0"/>
              <a:t>Dimensions of Human Trafficking</a:t>
            </a:r>
            <a:endParaRPr lang="en-ZA" dirty="0"/>
          </a:p>
        </p:txBody>
      </p:sp>
      <p:sp>
        <p:nvSpPr>
          <p:cNvPr id="3" name="Content Placeholder 2"/>
          <p:cNvSpPr>
            <a:spLocks noGrp="1"/>
          </p:cNvSpPr>
          <p:nvPr>
            <p:ph sz="quarter" idx="1"/>
          </p:nvPr>
        </p:nvSpPr>
        <p:spPr/>
        <p:txBody>
          <a:bodyPr>
            <a:normAutofit/>
          </a:bodyPr>
          <a:lstStyle/>
          <a:p>
            <a:r>
              <a:rPr lang="en-US" b="1" dirty="0"/>
              <a:t>More clarity and explanation of what human trafficking is</a:t>
            </a:r>
            <a:endParaRPr lang="en-ZA" b="1" dirty="0"/>
          </a:p>
          <a:p>
            <a:pPr lvl="1">
              <a:buFont typeface="Wingdings" pitchFamily="2" charset="2"/>
              <a:buChar char="Ø"/>
            </a:pPr>
            <a:r>
              <a:rPr lang="en-US" dirty="0"/>
              <a:t>Human trafficking dons many faces including commercial sexual exploitation, slave labour, bride selling, debt bondage, organ harvesting, forced begging, and forced drug dealing, exploitation during armed conflict and the use of child soldiers. </a:t>
            </a:r>
            <a:endParaRPr lang="en-US" dirty="0" smtClean="0"/>
          </a:p>
          <a:p>
            <a:pPr lvl="1">
              <a:buFont typeface="Wingdings" pitchFamily="2" charset="2"/>
              <a:buChar char="Ø"/>
            </a:pPr>
            <a:r>
              <a:rPr lang="en-US" dirty="0" smtClean="0"/>
              <a:t>Victims </a:t>
            </a:r>
            <a:r>
              <a:rPr lang="en-US" dirty="0"/>
              <a:t>of trafficking can be exploited </a:t>
            </a:r>
            <a:r>
              <a:rPr lang="en-US" dirty="0" smtClean="0"/>
              <a:t>throughout many </a:t>
            </a:r>
            <a:r>
              <a:rPr lang="en-US" dirty="0"/>
              <a:t>industries such as agriculture, construction, manufacturing, tourism, domestic service and the sex industry.</a:t>
            </a:r>
            <a:endParaRPr lang="en-ZA" dirty="0"/>
          </a:p>
          <a:p>
            <a:pPr>
              <a:buNone/>
            </a:pPr>
            <a:endParaRPr lang="en-Z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ZA" dirty="0" smtClean="0"/>
              <a:t>Dimensions of Human Trafficking</a:t>
            </a:r>
            <a:endParaRPr lang="en-ZA" dirty="0"/>
          </a:p>
        </p:txBody>
      </p:sp>
      <p:sp>
        <p:nvSpPr>
          <p:cNvPr id="3" name="Content Placeholder 2"/>
          <p:cNvSpPr>
            <a:spLocks noGrp="1"/>
          </p:cNvSpPr>
          <p:nvPr>
            <p:ph sz="quarter" idx="1"/>
          </p:nvPr>
        </p:nvSpPr>
        <p:spPr/>
        <p:txBody>
          <a:bodyPr>
            <a:normAutofit fontScale="85000" lnSpcReduction="20000"/>
          </a:bodyPr>
          <a:lstStyle/>
          <a:p>
            <a:pPr lvl="0"/>
            <a:r>
              <a:rPr lang="en-US" b="1" dirty="0"/>
              <a:t>The challenging </a:t>
            </a:r>
            <a:r>
              <a:rPr lang="en-US" b="1" dirty="0" smtClean="0"/>
              <a:t>obstacles:</a:t>
            </a:r>
            <a:endParaRPr lang="en-ZA" b="1" dirty="0"/>
          </a:p>
          <a:p>
            <a:pPr lvl="1">
              <a:buFont typeface="Wingdings" pitchFamily="2" charset="2"/>
              <a:buChar char="Ø"/>
            </a:pPr>
            <a:r>
              <a:rPr lang="en-US" dirty="0"/>
              <a:t>By 2007, most Southern African Development Community (SADC) countries were without anti trafficking policy and laws and relied upon different laws, policies and  regulations to tackle the problem. </a:t>
            </a:r>
            <a:endParaRPr lang="en-US" dirty="0" smtClean="0"/>
          </a:p>
          <a:p>
            <a:pPr lvl="1">
              <a:buFont typeface="Wingdings" pitchFamily="2" charset="2"/>
              <a:buChar char="Ø"/>
            </a:pPr>
            <a:r>
              <a:rPr lang="en-US" dirty="0" smtClean="0"/>
              <a:t>The </a:t>
            </a:r>
            <a:r>
              <a:rPr lang="en-US" dirty="0"/>
              <a:t>Migration Dialogue for </a:t>
            </a:r>
            <a:r>
              <a:rPr lang="en-US" dirty="0" smtClean="0"/>
              <a:t>Southern</a:t>
            </a:r>
            <a:r>
              <a:rPr lang="en-ZA" dirty="0" smtClean="0"/>
              <a:t> </a:t>
            </a:r>
            <a:r>
              <a:rPr lang="en-US" dirty="0" smtClean="0"/>
              <a:t>Africa </a:t>
            </a:r>
            <a:r>
              <a:rPr lang="en-US" dirty="0"/>
              <a:t>(MIDSA) postulated that the fact that most countries were signatories of trafficking-related protocols had not yet parlayed itself into </a:t>
            </a:r>
            <a:r>
              <a:rPr lang="en-US" dirty="0" smtClean="0"/>
              <a:t>domestic</a:t>
            </a:r>
            <a:r>
              <a:rPr lang="en-ZA" dirty="0" smtClean="0"/>
              <a:t> </a:t>
            </a:r>
            <a:r>
              <a:rPr lang="en-US" dirty="0" smtClean="0"/>
              <a:t>law</a:t>
            </a:r>
          </a:p>
          <a:p>
            <a:pPr lvl="1">
              <a:buFont typeface="Wingdings" pitchFamily="2" charset="2"/>
              <a:buChar char="Ø"/>
            </a:pPr>
            <a:r>
              <a:rPr lang="en-US" dirty="0"/>
              <a:t>In addition to rights-based regional instruments, South Africa ratified two predominant international charters that speak to trafficking: the UN Convention on the Rights of the Child; and the UN Protocol to Prevent, Suppress, and Punish Trafficking in Persons, especially Women and Children (also commonly referred to </a:t>
            </a:r>
            <a:r>
              <a:rPr lang="en-US"/>
              <a:t>as </a:t>
            </a:r>
            <a:r>
              <a:rPr lang="en-US" smtClean="0"/>
              <a:t>the </a:t>
            </a:r>
            <a:r>
              <a:rPr lang="en-US" dirty="0" smtClean="0"/>
              <a:t>Palermo </a:t>
            </a:r>
            <a:r>
              <a:rPr lang="en-US" dirty="0"/>
              <a:t>Protocol or the Trafficking Protocol).Other relevant international charters were also </a:t>
            </a:r>
            <a:r>
              <a:rPr lang="en-US" dirty="0" smtClean="0"/>
              <a:t>ratified</a:t>
            </a:r>
            <a:endParaRPr lang="en-ZA" sz="2400" dirty="0"/>
          </a:p>
          <a:p>
            <a:pPr lvl="1">
              <a:buNone/>
            </a:pPr>
            <a:endParaRPr lang="en-US" sz="2400" dirty="0" smtClean="0"/>
          </a:p>
          <a:p>
            <a:pPr lvl="1">
              <a:buNone/>
            </a:pPr>
            <a:endParaRPr lang="en-ZA" dirty="0"/>
          </a:p>
          <a:p>
            <a:pPr lvl="1">
              <a:buNone/>
            </a:pPr>
            <a:endParaRPr lang="en-Z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Recommendations</a:t>
            </a:r>
            <a:endParaRPr lang="en-ZA" dirty="0"/>
          </a:p>
        </p:txBody>
      </p:sp>
      <p:sp>
        <p:nvSpPr>
          <p:cNvPr id="3" name="Content Placeholder 2"/>
          <p:cNvSpPr>
            <a:spLocks noGrp="1"/>
          </p:cNvSpPr>
          <p:nvPr>
            <p:ph sz="quarter" idx="1"/>
          </p:nvPr>
        </p:nvSpPr>
        <p:spPr/>
        <p:txBody>
          <a:bodyPr>
            <a:normAutofit fontScale="92500"/>
          </a:bodyPr>
          <a:lstStyle/>
          <a:p>
            <a:r>
              <a:rPr lang="en-US" dirty="0" smtClean="0"/>
              <a:t>States that have yet to do so, should ratify the UN Protocol on Trafficking</a:t>
            </a:r>
          </a:p>
          <a:p>
            <a:r>
              <a:rPr lang="en-US" dirty="0" smtClean="0"/>
              <a:t>Broad consultation with relevant stakeholders from diverse sectors should be engaged </a:t>
            </a:r>
            <a:endParaRPr lang="en-ZA" dirty="0" smtClean="0"/>
          </a:p>
          <a:p>
            <a:r>
              <a:rPr lang="en-US" dirty="0" smtClean="0"/>
              <a:t>Policy efforts should be coordinated and cooperation secured across relevant departments, agencies and the civil society sector.</a:t>
            </a:r>
            <a:endParaRPr lang="en-ZA" dirty="0" smtClean="0"/>
          </a:p>
          <a:p>
            <a:r>
              <a:rPr lang="en-US" dirty="0" err="1" smtClean="0"/>
              <a:t>Labour</a:t>
            </a:r>
            <a:r>
              <a:rPr lang="en-US" dirty="0" smtClean="0"/>
              <a:t> exploitation and migration issues should always be reflected in policies. The approach to policy development must be rights-based, victim-</a:t>
            </a:r>
            <a:r>
              <a:rPr lang="en-US" dirty="0" err="1" smtClean="0"/>
              <a:t>centred</a:t>
            </a:r>
            <a:r>
              <a:rPr lang="en-US" dirty="0" smtClean="0"/>
              <a:t> and include aftercare services.</a:t>
            </a:r>
            <a:endParaRPr lang="en-ZA" dirty="0" smtClean="0"/>
          </a:p>
          <a:p>
            <a:endParaRPr lang="en-ZA"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Recommendations</a:t>
            </a:r>
            <a:endParaRPr lang="en-ZA" dirty="0"/>
          </a:p>
        </p:txBody>
      </p:sp>
      <p:sp>
        <p:nvSpPr>
          <p:cNvPr id="3" name="Content Placeholder 2"/>
          <p:cNvSpPr>
            <a:spLocks noGrp="1"/>
          </p:cNvSpPr>
          <p:nvPr>
            <p:ph sz="quarter" idx="1"/>
          </p:nvPr>
        </p:nvSpPr>
        <p:spPr/>
        <p:txBody>
          <a:bodyPr>
            <a:normAutofit fontScale="92500" lnSpcReduction="10000"/>
          </a:bodyPr>
          <a:lstStyle/>
          <a:p>
            <a:r>
              <a:rPr lang="en-US" dirty="0" smtClean="0"/>
              <a:t>Policies should be harmonized and consistent with all laws to avoid confusion or duplication.</a:t>
            </a:r>
            <a:endParaRPr lang="en-ZA" dirty="0" smtClean="0"/>
          </a:p>
          <a:p>
            <a:r>
              <a:rPr lang="en-US" dirty="0" smtClean="0"/>
              <a:t>Specific and committed task teams, with clear mandates and budgets, should be created to combat trafficking.</a:t>
            </a:r>
            <a:endParaRPr lang="en-ZA" dirty="0" smtClean="0"/>
          </a:p>
          <a:p>
            <a:r>
              <a:rPr lang="en-US" dirty="0" smtClean="0"/>
              <a:t>Strategic plans should be formulated and implemented for the prevention and handling of trafficking violations during international events.</a:t>
            </a:r>
            <a:endParaRPr lang="en-ZA" dirty="0" smtClean="0"/>
          </a:p>
          <a:p>
            <a:r>
              <a:rPr lang="en-US" dirty="0" smtClean="0"/>
              <a:t>Policies should reflect a broad approach, offering both mandatory and optional requirements,</a:t>
            </a:r>
            <a:endParaRPr lang="en-ZA" dirty="0" smtClean="0"/>
          </a:p>
          <a:p>
            <a:r>
              <a:rPr lang="en-US" dirty="0" smtClean="0"/>
              <a:t>as well as clearly outlined objectives, scope and definitions.</a:t>
            </a:r>
            <a:endParaRPr lang="en-ZA" dirty="0" smtClean="0"/>
          </a:p>
          <a:p>
            <a:endParaRPr lang="en-ZA"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Recommendations</a:t>
            </a:r>
            <a:endParaRPr lang="en-ZA" dirty="0"/>
          </a:p>
        </p:txBody>
      </p:sp>
      <p:sp>
        <p:nvSpPr>
          <p:cNvPr id="3" name="Content Placeholder 2"/>
          <p:cNvSpPr>
            <a:spLocks noGrp="1"/>
          </p:cNvSpPr>
          <p:nvPr>
            <p:ph sz="quarter" idx="1"/>
          </p:nvPr>
        </p:nvSpPr>
        <p:spPr/>
        <p:txBody>
          <a:bodyPr>
            <a:normAutofit fontScale="85000" lnSpcReduction="10000"/>
          </a:bodyPr>
          <a:lstStyle/>
          <a:p>
            <a:r>
              <a:rPr lang="en-US" dirty="0" smtClean="0"/>
              <a:t>Research, data collection, proper victim classification and information sharing should be promoted and carried out among relevant stakeholders, including intelligence agencies, immigration officers and task teams.</a:t>
            </a:r>
            <a:endParaRPr lang="en-ZA" dirty="0" smtClean="0"/>
          </a:p>
          <a:p>
            <a:r>
              <a:rPr lang="en-US" dirty="0" smtClean="0"/>
              <a:t> Policies should speak to the role of new technologies(including the Internet and social networking</a:t>
            </a:r>
            <a:endParaRPr lang="en-ZA" dirty="0" smtClean="0"/>
          </a:p>
          <a:p>
            <a:pPr>
              <a:buNone/>
            </a:pPr>
            <a:r>
              <a:rPr lang="en-US" dirty="0" smtClean="0"/>
              <a:t>    sites) and consider the role of technology in preventing and fighting trafficking.</a:t>
            </a:r>
            <a:endParaRPr lang="en-ZA" dirty="0" smtClean="0"/>
          </a:p>
          <a:p>
            <a:r>
              <a:rPr lang="en-US" dirty="0" smtClean="0"/>
              <a:t>Bilateral and multilateral agreements should be pursued with neighboring states.</a:t>
            </a:r>
            <a:endParaRPr lang="en-ZA" dirty="0" smtClean="0"/>
          </a:p>
          <a:p>
            <a:r>
              <a:rPr lang="en-US" dirty="0" smtClean="0"/>
              <a:t>Top-level officials, members of parliament and ministers should be involved in the policy process</a:t>
            </a:r>
            <a:r>
              <a:rPr lang="en-ZA" dirty="0" smtClean="0"/>
              <a:t> </a:t>
            </a:r>
            <a:r>
              <a:rPr lang="en-US" dirty="0" smtClean="0"/>
              <a:t>to insure awareness and buy-in.</a:t>
            </a:r>
            <a:endParaRPr lang="en-ZA" dirty="0" smtClean="0"/>
          </a:p>
          <a:p>
            <a:endParaRPr lang="en-ZA"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44</TotalTime>
  <Words>660</Words>
  <Application>Microsoft Office PowerPoint</Application>
  <PresentationFormat>On-screen Show (4:3)</PresentationFormat>
  <Paragraphs>42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Equity</vt:lpstr>
      <vt:lpstr>Human Trafficking- A Contemporary African Perspective</vt:lpstr>
      <vt:lpstr>Background</vt:lpstr>
      <vt:lpstr>Background</vt:lpstr>
      <vt:lpstr>Dimensions of Human Trafficking</vt:lpstr>
      <vt:lpstr>Dimensions of Human Trafficking</vt:lpstr>
      <vt:lpstr>Dimensions of Human Trafficking</vt:lpstr>
      <vt:lpstr>Recommendations</vt:lpstr>
      <vt:lpstr>Recommendations</vt:lpstr>
      <vt:lpstr>Recommendations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Human Trafficking- An African Perspective</dc:title>
  <dc:creator>User</dc:creator>
  <cp:lastModifiedBy>Paul Royster</cp:lastModifiedBy>
  <cp:revision>8</cp:revision>
  <dcterms:created xsi:type="dcterms:W3CDTF">2013-10-12T13:53:49Z</dcterms:created>
  <dcterms:modified xsi:type="dcterms:W3CDTF">2013-11-01T22:38:17Z</dcterms:modified>
</cp:coreProperties>
</file>