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32918400"/>
  <p:notesSz cx="6858000" cy="9144000"/>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6">
          <p15:clr>
            <a:srgbClr val="A4A3A4"/>
          </p15:clr>
        </p15:guide>
        <p15:guide id="2" pos="6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BD74"/>
    <a:srgbClr val="CDFFCD"/>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68" d="100"/>
          <a:sy n="68" d="100"/>
        </p:scale>
        <p:origin x="104" y="-6608"/>
      </p:cViewPr>
      <p:guideLst>
        <p:guide orient="horz" pos="2256"/>
        <p:guide pos="6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1653C0D-D34D-40A7-965F-7EC74CD493E8}" type="datetimeFigureOut">
              <a:rPr lang="en-US" smtClean="0"/>
              <a:pPr/>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653C0D-D34D-40A7-965F-7EC74CD493E8}" type="datetimeFigureOut">
              <a:rPr lang="en-US" smtClean="0"/>
              <a:pPr/>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6324600"/>
            <a:ext cx="47404018" cy="1348206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530843" y="6324600"/>
            <a:ext cx="141480542" cy="1348206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653C0D-D34D-40A7-965F-7EC74CD493E8}" type="datetimeFigureOut">
              <a:rPr lang="en-US" smtClean="0"/>
              <a:pPr/>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653C0D-D34D-40A7-965F-7EC74CD493E8}" type="datetimeFigureOut">
              <a:rPr lang="en-US" smtClean="0"/>
              <a:pPr/>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653C0D-D34D-40A7-965F-7EC74CD493E8}" type="datetimeFigureOut">
              <a:rPr lang="en-US" smtClean="0"/>
              <a:pPr/>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308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57046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1653C0D-D34D-40A7-965F-7EC74CD493E8}" type="datetimeFigureOut">
              <a:rPr lang="en-US" smtClean="0"/>
              <a:pPr/>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1653C0D-D34D-40A7-965F-7EC74CD493E8}" type="datetimeFigureOut">
              <a:rPr lang="en-US" smtClean="0"/>
              <a:pPr/>
              <a:t>4/29/20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1653C0D-D34D-40A7-965F-7EC74CD493E8}" type="datetimeFigureOut">
              <a:rPr lang="en-US" smtClean="0"/>
              <a:pPr/>
              <a:t>4/29/20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653C0D-D34D-40A7-965F-7EC74CD493E8}" type="datetimeFigureOut">
              <a:rPr lang="en-US" smtClean="0"/>
              <a:pPr/>
              <a:t>4/29/20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21653C0D-D34D-40A7-965F-7EC74CD493E8}" type="datetimeFigureOut">
              <a:rPr lang="en-US" smtClean="0"/>
              <a:pPr/>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21653C0D-D34D-40A7-965F-7EC74CD493E8}" type="datetimeFigureOut">
              <a:rPr lang="en-US" smtClean="0"/>
              <a:pPr/>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5A4BF-0F92-4843-AA26-0F5A9643137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21653C0D-D34D-40A7-965F-7EC74CD493E8}" type="datetimeFigureOut">
              <a:rPr lang="en-US" smtClean="0"/>
              <a:pPr/>
              <a:t>4/29/20</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36F5A4BF-0F92-4843-AA26-0F5A9643137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TIF"/><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4" name="Rectangle 106"/>
          <p:cNvSpPr>
            <a:spLocks noChangeArrowheads="1"/>
          </p:cNvSpPr>
          <p:nvPr/>
        </p:nvSpPr>
        <p:spPr bwMode="auto">
          <a:xfrm>
            <a:off x="15389352" y="5181599"/>
            <a:ext cx="13115927" cy="26831331"/>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Results:</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sp>
        <p:nvSpPr>
          <p:cNvPr id="15" name="Rectangle 14"/>
          <p:cNvSpPr/>
          <p:nvPr/>
        </p:nvSpPr>
        <p:spPr>
          <a:xfrm>
            <a:off x="0" y="291405"/>
            <a:ext cx="43891200" cy="426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361134" y="604524"/>
            <a:ext cx="32904968" cy="1077218"/>
          </a:xfrm>
          <a:prstGeom prst="rect">
            <a:avLst/>
          </a:prstGeom>
          <a:noFill/>
        </p:spPr>
        <p:txBody>
          <a:bodyPr wrap="square" rtlCol="0">
            <a:spAutoFit/>
          </a:bodyPr>
          <a:lstStyle/>
          <a:p>
            <a:pPr algn="ctr"/>
            <a:r>
              <a:rPr lang="en-US" sz="6400" b="1" dirty="0">
                <a:latin typeface="Arial" pitchFamily="34" charset="0"/>
                <a:cs typeface="Arial" pitchFamily="34" charset="0"/>
              </a:rPr>
              <a:t>Diatom morphology in light of a changing climate: a focus on </a:t>
            </a:r>
            <a:r>
              <a:rPr lang="en-US" sz="6400" b="1" i="1" dirty="0" err="1">
                <a:latin typeface="Arial" pitchFamily="34" charset="0"/>
                <a:cs typeface="Arial" pitchFamily="34" charset="0"/>
              </a:rPr>
              <a:t>Aulacoseira</a:t>
            </a:r>
            <a:r>
              <a:rPr lang="en-US" sz="6400" b="1" i="1" dirty="0">
                <a:latin typeface="Arial" pitchFamily="34" charset="0"/>
                <a:cs typeface="Arial" pitchFamily="34" charset="0"/>
              </a:rPr>
              <a:t> </a:t>
            </a:r>
            <a:r>
              <a:rPr lang="en-US" sz="6400" b="1" i="1" dirty="0" err="1">
                <a:latin typeface="Arial" pitchFamily="34" charset="0"/>
                <a:cs typeface="Arial" pitchFamily="34" charset="0"/>
              </a:rPr>
              <a:t>crenulata</a:t>
            </a:r>
            <a:endParaRPr lang="en-US" sz="6400" b="1" i="1" dirty="0">
              <a:latin typeface="Arial" pitchFamily="34" charset="0"/>
              <a:cs typeface="Arial" pitchFamily="34" charset="0"/>
            </a:endParaRPr>
          </a:p>
        </p:txBody>
      </p:sp>
      <p:sp>
        <p:nvSpPr>
          <p:cNvPr id="7" name="TextBox 6"/>
          <p:cNvSpPr txBox="1"/>
          <p:nvPr/>
        </p:nvSpPr>
        <p:spPr>
          <a:xfrm>
            <a:off x="11544300" y="1806823"/>
            <a:ext cx="20726400" cy="2123658"/>
          </a:xfrm>
          <a:prstGeom prst="rect">
            <a:avLst/>
          </a:prstGeom>
          <a:noFill/>
        </p:spPr>
        <p:txBody>
          <a:bodyPr wrap="square" rtlCol="0">
            <a:spAutoFit/>
          </a:bodyPr>
          <a:lstStyle/>
          <a:p>
            <a:pPr algn="ctr"/>
            <a:r>
              <a:rPr lang="en-US" sz="4800" b="1" dirty="0" err="1">
                <a:latin typeface="Arial" pitchFamily="34" charset="0"/>
                <a:cs typeface="Arial" pitchFamily="34" charset="0"/>
              </a:rPr>
              <a:t>Brighid</a:t>
            </a:r>
            <a:r>
              <a:rPr lang="en-US" sz="4800" b="1" dirty="0">
                <a:latin typeface="Arial" pitchFamily="34" charset="0"/>
                <a:cs typeface="Arial" pitchFamily="34" charset="0"/>
              </a:rPr>
              <a:t> </a:t>
            </a:r>
            <a:r>
              <a:rPr lang="en-US" sz="4800" b="1" dirty="0" err="1">
                <a:latin typeface="Arial" pitchFamily="34" charset="0"/>
                <a:cs typeface="Arial" pitchFamily="34" charset="0"/>
              </a:rPr>
              <a:t>Welchans</a:t>
            </a:r>
            <a:endParaRPr lang="en-US" sz="4800" b="1" dirty="0">
              <a:latin typeface="Arial" pitchFamily="34" charset="0"/>
              <a:cs typeface="Arial" pitchFamily="34" charset="0"/>
            </a:endParaRPr>
          </a:p>
          <a:p>
            <a:pPr algn="ctr"/>
            <a:r>
              <a:rPr lang="en-US" sz="4800" dirty="0">
                <a:latin typeface="Arial" pitchFamily="34" charset="0"/>
                <a:cs typeface="Arial" pitchFamily="34" charset="0"/>
              </a:rPr>
              <a:t>Mentors: Dr. Sherilyn Fritz, Melina </a:t>
            </a:r>
            <a:r>
              <a:rPr lang="en-US" sz="4800" dirty="0" err="1">
                <a:latin typeface="Arial" pitchFamily="34" charset="0"/>
                <a:cs typeface="Arial" pitchFamily="34" charset="0"/>
              </a:rPr>
              <a:t>Luethje</a:t>
            </a:r>
            <a:endParaRPr lang="en-US" sz="4800" dirty="0">
              <a:latin typeface="Arial" pitchFamily="34" charset="0"/>
              <a:cs typeface="Arial" pitchFamily="34" charset="0"/>
            </a:endParaRPr>
          </a:p>
          <a:p>
            <a:pPr algn="ctr"/>
            <a:r>
              <a:rPr lang="en-US" sz="3600" i="1" dirty="0">
                <a:latin typeface="Arial" pitchFamily="34" charset="0"/>
                <a:cs typeface="Arial" pitchFamily="34" charset="0"/>
              </a:rPr>
              <a:t>Environmental Studies Program</a:t>
            </a:r>
          </a:p>
        </p:txBody>
      </p:sp>
      <p:sp>
        <p:nvSpPr>
          <p:cNvPr id="11" name="TextBox 10"/>
          <p:cNvSpPr txBox="1"/>
          <p:nvPr/>
        </p:nvSpPr>
        <p:spPr>
          <a:xfrm>
            <a:off x="228600" y="32304335"/>
            <a:ext cx="8458200" cy="461665"/>
          </a:xfrm>
          <a:prstGeom prst="rect">
            <a:avLst/>
          </a:prstGeom>
          <a:solidFill>
            <a:schemeClr val="accent1">
              <a:lumMod val="20000"/>
              <a:lumOff val="80000"/>
            </a:schemeClr>
          </a:solidFill>
        </p:spPr>
        <p:txBody>
          <a:bodyPr wrap="square" rtlCol="0">
            <a:spAutoFit/>
          </a:bodyPr>
          <a:lstStyle/>
          <a:p>
            <a:r>
              <a:rPr lang="en-US" sz="2400" b="1" dirty="0">
                <a:latin typeface="Arial" pitchFamily="34" charset="0"/>
                <a:cs typeface="Arial" pitchFamily="34" charset="0"/>
              </a:rPr>
              <a:t>College of Agricultural Sciences and Natural Resources </a:t>
            </a:r>
          </a:p>
        </p:txBody>
      </p:sp>
      <p:sp>
        <p:nvSpPr>
          <p:cNvPr id="12" name="TextBox 11"/>
          <p:cNvSpPr txBox="1"/>
          <p:nvPr/>
        </p:nvSpPr>
        <p:spPr>
          <a:xfrm>
            <a:off x="39090600" y="32304335"/>
            <a:ext cx="4648200" cy="461665"/>
          </a:xfrm>
          <a:prstGeom prst="rect">
            <a:avLst/>
          </a:prstGeom>
          <a:solidFill>
            <a:schemeClr val="accent1">
              <a:lumMod val="20000"/>
              <a:lumOff val="80000"/>
            </a:schemeClr>
          </a:solidFill>
        </p:spPr>
        <p:txBody>
          <a:bodyPr wrap="square" rtlCol="0">
            <a:spAutoFit/>
          </a:bodyPr>
          <a:lstStyle/>
          <a:p>
            <a:pPr algn="r"/>
            <a:r>
              <a:rPr lang="en-US" sz="2400" b="1" dirty="0">
                <a:latin typeface="Arial" pitchFamily="34" charset="0"/>
                <a:cs typeface="Arial" pitchFamily="34" charset="0"/>
              </a:rPr>
              <a:t>College of Arts and Sciences</a:t>
            </a:r>
          </a:p>
        </p:txBody>
      </p:sp>
      <p:cxnSp>
        <p:nvCxnSpPr>
          <p:cNvPr id="13" name="Straight Connector 12"/>
          <p:cNvCxnSpPr/>
          <p:nvPr/>
        </p:nvCxnSpPr>
        <p:spPr>
          <a:xfrm>
            <a:off x="-76200" y="4267200"/>
            <a:ext cx="43967400" cy="0"/>
          </a:xfrm>
          <a:prstGeom prst="line">
            <a:avLst/>
          </a:prstGeom>
          <a:ln w="1905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3" descr="UNL186.png"/>
          <p:cNvPicPr>
            <a:picLocks noChangeAspect="1"/>
          </p:cNvPicPr>
          <p:nvPr/>
        </p:nvPicPr>
        <p:blipFill>
          <a:blip r:embed="rId3" cstate="print"/>
          <a:stretch>
            <a:fillRect/>
          </a:stretch>
        </p:blipFill>
        <p:spPr>
          <a:xfrm>
            <a:off x="38423485" y="1295400"/>
            <a:ext cx="4380278" cy="1705717"/>
          </a:xfrm>
          <a:prstGeom prst="rect">
            <a:avLst/>
          </a:prstGeom>
        </p:spPr>
      </p:pic>
      <p:sp>
        <p:nvSpPr>
          <p:cNvPr id="19" name="Rectangle 106"/>
          <p:cNvSpPr>
            <a:spLocks noChangeArrowheads="1"/>
          </p:cNvSpPr>
          <p:nvPr/>
        </p:nvSpPr>
        <p:spPr bwMode="auto">
          <a:xfrm>
            <a:off x="1011238" y="5181600"/>
            <a:ext cx="13161962" cy="9651396"/>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Introduction:</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sp>
        <p:nvSpPr>
          <p:cNvPr id="20" name="Rectangle 106"/>
          <p:cNvSpPr>
            <a:spLocks noChangeArrowheads="1"/>
          </p:cNvSpPr>
          <p:nvPr/>
        </p:nvSpPr>
        <p:spPr bwMode="auto">
          <a:xfrm>
            <a:off x="1011236" y="19532721"/>
            <a:ext cx="13241595" cy="12480209"/>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Methods:</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sp>
        <p:nvSpPr>
          <p:cNvPr id="21" name="Rectangle 106"/>
          <p:cNvSpPr>
            <a:spLocks noChangeArrowheads="1"/>
          </p:cNvSpPr>
          <p:nvPr/>
        </p:nvSpPr>
        <p:spPr bwMode="auto">
          <a:xfrm>
            <a:off x="29641800" y="5105399"/>
            <a:ext cx="13138943" cy="15263753"/>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Discussion:</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sp>
        <p:nvSpPr>
          <p:cNvPr id="22" name="Rectangle 106"/>
          <p:cNvSpPr>
            <a:spLocks noChangeArrowheads="1"/>
          </p:cNvSpPr>
          <p:nvPr/>
        </p:nvSpPr>
        <p:spPr bwMode="auto">
          <a:xfrm>
            <a:off x="29718000" y="29184601"/>
            <a:ext cx="13161963" cy="2828330"/>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Acknowledgements:</a:t>
            </a:r>
            <a:endParaRPr lang="en-US" sz="3900" dirty="0">
              <a:solidFill>
                <a:schemeClr val="accent1">
                  <a:lumMod val="75000"/>
                </a:schemeClr>
              </a:solidFill>
              <a:latin typeface="Arial" charset="0"/>
            </a:endParaRPr>
          </a:p>
        </p:txBody>
      </p:sp>
      <p:sp>
        <p:nvSpPr>
          <p:cNvPr id="23" name="Rectangle 106"/>
          <p:cNvSpPr>
            <a:spLocks noChangeArrowheads="1"/>
          </p:cNvSpPr>
          <p:nvPr/>
        </p:nvSpPr>
        <p:spPr bwMode="auto">
          <a:xfrm>
            <a:off x="29718000" y="20997277"/>
            <a:ext cx="13161963" cy="3956076"/>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Conclusion:</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9257" t="15636" r="9976" b="63602"/>
          <a:stretch/>
        </p:blipFill>
        <p:spPr>
          <a:xfrm>
            <a:off x="382709" y="1790833"/>
            <a:ext cx="6578600" cy="1268343"/>
          </a:xfrm>
          <a:prstGeom prst="rect">
            <a:avLst/>
          </a:prstGeom>
        </p:spPr>
      </p:pic>
      <p:sp>
        <p:nvSpPr>
          <p:cNvPr id="25" name="Rectangle 106"/>
          <p:cNvSpPr>
            <a:spLocks noChangeArrowheads="1"/>
          </p:cNvSpPr>
          <p:nvPr/>
        </p:nvSpPr>
        <p:spPr bwMode="auto">
          <a:xfrm>
            <a:off x="1034255" y="15415922"/>
            <a:ext cx="13115926" cy="3497205"/>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Research Question:</a:t>
            </a:r>
            <a:endParaRPr lang="en-US" sz="3900" dirty="0">
              <a:solidFill>
                <a:schemeClr val="accent1">
                  <a:lumMod val="75000"/>
                </a:schemeClr>
              </a:solidFill>
              <a:latin typeface="Arial" charset="0"/>
            </a:endParaRPr>
          </a:p>
          <a:p>
            <a:pPr defTabSz="887413">
              <a:spcBef>
                <a:spcPct val="50000"/>
              </a:spcBef>
            </a:pPr>
            <a:endParaRPr lang="en-AU" sz="2700" dirty="0">
              <a:latin typeface="Arial" charset="0"/>
            </a:endParaRPr>
          </a:p>
        </p:txBody>
      </p:sp>
      <p:sp>
        <p:nvSpPr>
          <p:cNvPr id="26" name="Rectangle 106"/>
          <p:cNvSpPr>
            <a:spLocks noChangeArrowheads="1"/>
          </p:cNvSpPr>
          <p:nvPr/>
        </p:nvSpPr>
        <p:spPr bwMode="auto">
          <a:xfrm>
            <a:off x="29718000" y="25331901"/>
            <a:ext cx="13238163" cy="3432972"/>
          </a:xfrm>
          <a:prstGeom prst="rect">
            <a:avLst/>
          </a:prstGeom>
          <a:solidFill>
            <a:schemeClr val="accent1">
              <a:lumMod val="20000"/>
              <a:lumOff val="80000"/>
            </a:schemeClr>
          </a:solidFill>
          <a:ln w="9525">
            <a:noFill/>
            <a:miter lim="800000"/>
            <a:headEnd/>
            <a:tailEnd/>
          </a:ln>
        </p:spPr>
        <p:txBody>
          <a:bodyPr lIns="349128" tIns="349128" rIns="349128" bIns="349128"/>
          <a:lstStyle/>
          <a:p>
            <a:pPr defTabSz="887413">
              <a:spcBef>
                <a:spcPct val="50000"/>
              </a:spcBef>
            </a:pPr>
            <a:r>
              <a:rPr lang="en-US" sz="3900" b="1" dirty="0">
                <a:solidFill>
                  <a:schemeClr val="accent1">
                    <a:lumMod val="75000"/>
                  </a:schemeClr>
                </a:solidFill>
                <a:latin typeface="Arial" charset="0"/>
              </a:rPr>
              <a:t>Literature Cited.</a:t>
            </a:r>
            <a:endParaRPr lang="en-US" sz="3900" dirty="0">
              <a:solidFill>
                <a:schemeClr val="accent1">
                  <a:lumMod val="75000"/>
                </a:schemeClr>
              </a:solidFill>
              <a:latin typeface="Arial" charset="0"/>
            </a:endParaRPr>
          </a:p>
          <a:p>
            <a:pPr defTabSz="887413"/>
            <a:r>
              <a:rPr lang="en-AU" sz="1100" dirty="0">
                <a:latin typeface="Arial" charset="0"/>
              </a:rPr>
              <a:t>[1] </a:t>
            </a:r>
            <a:r>
              <a:rPr lang="en-AU" sz="1100" dirty="0" err="1">
                <a:latin typeface="Arial" charset="0"/>
              </a:rPr>
              <a:t>Carbajo</a:t>
            </a:r>
            <a:r>
              <a:rPr lang="en-AU" sz="1100" dirty="0">
                <a:latin typeface="Arial" charset="0"/>
              </a:rPr>
              <a:t>, A., et al. </a:t>
            </a:r>
            <a:r>
              <a:rPr lang="en-AU" sz="1100" i="1" dirty="0">
                <a:latin typeface="Arial" charset="0"/>
              </a:rPr>
              <a:t>Morphological Variation in </a:t>
            </a:r>
            <a:r>
              <a:rPr lang="en-AU" sz="1100" i="1" dirty="0" err="1">
                <a:latin typeface="Arial" charset="0"/>
              </a:rPr>
              <a:t>Aulacoseira</a:t>
            </a:r>
            <a:r>
              <a:rPr lang="en-AU" sz="1100" i="1" dirty="0">
                <a:latin typeface="Arial" charset="0"/>
              </a:rPr>
              <a:t> from Different Parts of the World</a:t>
            </a:r>
            <a:r>
              <a:rPr lang="en-AU" sz="1100" dirty="0">
                <a:latin typeface="Arial" charset="0"/>
              </a:rPr>
              <a:t>. Northern Kentucky University.</a:t>
            </a:r>
          </a:p>
          <a:p>
            <a:pPr defTabSz="887413"/>
            <a:r>
              <a:rPr lang="en-AU" sz="1100" dirty="0">
                <a:latin typeface="Arial" charset="0"/>
              </a:rPr>
              <a:t>[2] </a:t>
            </a:r>
            <a:r>
              <a:rPr lang="en-AU" sz="1100" dirty="0" err="1">
                <a:latin typeface="Arial" charset="0"/>
              </a:rPr>
              <a:t>Clette</a:t>
            </a:r>
            <a:r>
              <a:rPr lang="en-AU" sz="1100" dirty="0">
                <a:latin typeface="Arial" charset="0"/>
              </a:rPr>
              <a:t>, F., et al. “Revisiting the Sunspot Number: A 400-Year Perspective on the Solar Cycle.” </a:t>
            </a:r>
            <a:r>
              <a:rPr lang="en-AU" sz="1100" i="1" dirty="0">
                <a:latin typeface="Arial" charset="0"/>
              </a:rPr>
              <a:t>Space Science Reviews</a:t>
            </a:r>
            <a:r>
              <a:rPr lang="en-AU" sz="1100" dirty="0">
                <a:latin typeface="Arial" charset="0"/>
              </a:rPr>
              <a:t>, vol. 186, 5 Aug. 2014, pp. 35–103., doi:10.1007/s11214-014-0074-2.</a:t>
            </a:r>
          </a:p>
          <a:p>
            <a:pPr defTabSz="887413"/>
            <a:r>
              <a:rPr lang="en-AU" sz="1100" dirty="0">
                <a:latin typeface="Arial" charset="0"/>
              </a:rPr>
              <a:t>[3] Cohen, A. S., Paleolimnology: The History and Evolution of Lake Systems. Oxford University Press, USA 2003.</a:t>
            </a:r>
          </a:p>
          <a:p>
            <a:pPr defTabSz="887413"/>
            <a:r>
              <a:rPr lang="en-AU" sz="1100" dirty="0">
                <a:latin typeface="Arial" charset="0"/>
              </a:rPr>
              <a:t>[4] </a:t>
            </a:r>
            <a:r>
              <a:rPr lang="en-AU" sz="1100" dirty="0" err="1">
                <a:latin typeface="Arial" charset="0"/>
              </a:rPr>
              <a:t>Colinvaux</a:t>
            </a:r>
            <a:r>
              <a:rPr lang="en-AU" sz="1100" dirty="0">
                <a:latin typeface="Arial" charset="0"/>
              </a:rPr>
              <a:t>, P. A., et al. “Discovery of Permanent Amazon Lakes and Hydraulic Disturbance in the Upper Amazon Basin.” </a:t>
            </a:r>
            <a:r>
              <a:rPr lang="en-AU" sz="1100" i="1" dirty="0">
                <a:latin typeface="Arial" charset="0"/>
              </a:rPr>
              <a:t>Nature</a:t>
            </a:r>
            <a:r>
              <a:rPr lang="en-AU" sz="1100" dirty="0">
                <a:latin typeface="Arial" charset="0"/>
              </a:rPr>
              <a:t>, vol. 313, 3 Jan. 1985, pp. 	42–45., doi:10.1038/313042a0.</a:t>
            </a:r>
          </a:p>
          <a:p>
            <a:pPr defTabSz="887413"/>
            <a:r>
              <a:rPr lang="en-AU" sz="1100" dirty="0">
                <a:latin typeface="Arial" charset="0"/>
              </a:rPr>
              <a:t>[5] Frost, I. “A Holocene Sedimentary Record from </a:t>
            </a:r>
            <a:r>
              <a:rPr lang="en-AU" sz="1100" dirty="0" err="1">
                <a:latin typeface="Arial" charset="0"/>
              </a:rPr>
              <a:t>Anañgucocha</a:t>
            </a:r>
            <a:r>
              <a:rPr lang="en-AU" sz="1100" dirty="0">
                <a:latin typeface="Arial" charset="0"/>
              </a:rPr>
              <a:t> in the Ecuadorian Amazon.” </a:t>
            </a:r>
            <a:r>
              <a:rPr lang="en-AU" sz="1100" i="1" dirty="0">
                <a:latin typeface="Arial" charset="0"/>
              </a:rPr>
              <a:t>Ecology</a:t>
            </a:r>
            <a:r>
              <a:rPr lang="en-AU" sz="1100" dirty="0">
                <a:latin typeface="Arial" charset="0"/>
              </a:rPr>
              <a:t>, vol. 69, no. 1, Feb. 1988, pp. 66–73., doi:10.2307/1943161.</a:t>
            </a:r>
          </a:p>
          <a:p>
            <a:pPr defTabSz="887413"/>
            <a:r>
              <a:rPr lang="en-AU" sz="1100" dirty="0">
                <a:latin typeface="Arial" charset="0"/>
              </a:rPr>
              <a:t>[6] Hathaway, D. H. “The Solar Cycle.” </a:t>
            </a:r>
            <a:r>
              <a:rPr lang="en-AU" sz="1100" i="1" dirty="0">
                <a:latin typeface="Arial" charset="0"/>
              </a:rPr>
              <a:t>Living Reviews in Solar Physics</a:t>
            </a:r>
            <a:r>
              <a:rPr lang="en-AU" sz="1100" dirty="0">
                <a:latin typeface="Arial" charset="0"/>
              </a:rPr>
              <a:t>, vol. 12, 25 Feb. 2015, doi:10.1007/lrsp-2015-4.</a:t>
            </a:r>
          </a:p>
          <a:p>
            <a:pPr defTabSz="887413"/>
            <a:r>
              <a:rPr lang="en-AU" sz="1100" dirty="0">
                <a:latin typeface="Arial" charset="0"/>
              </a:rPr>
              <a:t>[7] </a:t>
            </a:r>
            <a:r>
              <a:rPr lang="en-AU" sz="1100" dirty="0" err="1">
                <a:latin typeface="Arial" charset="0"/>
              </a:rPr>
              <a:t>Kilham</a:t>
            </a:r>
            <a:r>
              <a:rPr lang="en-AU" sz="1100" dirty="0">
                <a:latin typeface="Arial" charset="0"/>
              </a:rPr>
              <a:t>, P., et al. “Hypothesized Resource Relationships among African Planktonic Diatoms.” </a:t>
            </a:r>
            <a:r>
              <a:rPr lang="en-AU" sz="1100" i="1" dirty="0">
                <a:latin typeface="Arial" charset="0"/>
              </a:rPr>
              <a:t>Limnology and Oceanography</a:t>
            </a:r>
            <a:r>
              <a:rPr lang="en-AU" sz="1100" dirty="0">
                <a:latin typeface="Arial" charset="0"/>
              </a:rPr>
              <a:t>, vol. 31, no. 6, 1986, pp. 1169–1181., doi:10.4319/lo.1986.31.6.1169.</a:t>
            </a:r>
          </a:p>
          <a:p>
            <a:pPr defTabSz="887413"/>
            <a:r>
              <a:rPr lang="en-AU" sz="1100" dirty="0">
                <a:latin typeface="Arial" charset="0"/>
              </a:rPr>
              <a:t>[8] </a:t>
            </a:r>
            <a:r>
              <a:rPr lang="en-AU" sz="1100" dirty="0" err="1">
                <a:latin typeface="Arial" charset="0"/>
              </a:rPr>
              <a:t>Luethje</a:t>
            </a:r>
            <a:r>
              <a:rPr lang="en-AU" sz="1100" dirty="0">
                <a:latin typeface="Arial" charset="0"/>
              </a:rPr>
              <a:t>, M. “Evaluating the resilience of Andean lakes to climatic and anthropogenic impacts on varying temporal and spatial scales.” University of Nebraska-Lincoln PhD thesis. 2020. </a:t>
            </a:r>
          </a:p>
          <a:p>
            <a:pPr defTabSz="887413"/>
            <a:r>
              <a:rPr lang="en-AU" sz="1100" dirty="0">
                <a:latin typeface="Arial" charset="0"/>
              </a:rPr>
              <a:t>[9] Miller, M. C., et al. “Limnology and Primary Productivity of Andean and Amazonian Tropical Lakes of Ecuador.” </a:t>
            </a:r>
            <a:r>
              <a:rPr lang="en-AU" sz="1100" i="1" dirty="0">
                <a:latin typeface="Arial" charset="0"/>
              </a:rPr>
              <a:t>SIL Proceedings</a:t>
            </a:r>
            <a:r>
              <a:rPr lang="en-AU" sz="1100" dirty="0">
                <a:latin typeface="Arial" charset="0"/>
              </a:rPr>
              <a:t>, vol. 22, 1984, doi:10.1080/03680770.1983.11897482.</a:t>
            </a:r>
          </a:p>
          <a:p>
            <a:pPr defTabSz="887413"/>
            <a:r>
              <a:rPr lang="en-AU" sz="1100" dirty="0">
                <a:latin typeface="Arial" charset="0"/>
              </a:rPr>
              <a:t>[10] </a:t>
            </a:r>
            <a:r>
              <a:rPr lang="en-AU" sz="1100" dirty="0" err="1">
                <a:latin typeface="Arial" charset="0"/>
              </a:rPr>
              <a:t>Smol</a:t>
            </a:r>
            <a:r>
              <a:rPr lang="en-AU" sz="1100" dirty="0">
                <a:latin typeface="Arial" charset="0"/>
              </a:rPr>
              <a:t>, J. P., &amp; E. F. Stoermer. </a:t>
            </a:r>
            <a:r>
              <a:rPr lang="en-AU" sz="1100" i="1" dirty="0">
                <a:latin typeface="Arial" charset="0"/>
              </a:rPr>
              <a:t>The Diatoms: Applications for the Environmental and Earth Sciences</a:t>
            </a:r>
            <a:r>
              <a:rPr lang="en-AU" sz="1100" dirty="0">
                <a:latin typeface="Arial" charset="0"/>
              </a:rPr>
              <a:t>. Cambridge  University Press, 2010.</a:t>
            </a:r>
          </a:p>
          <a:p>
            <a:pPr defTabSz="887413"/>
            <a:r>
              <a:rPr lang="en-AU" sz="1100" b="1" dirty="0">
                <a:latin typeface="Arial" charset="0"/>
              </a:rPr>
              <a:t>Pictures: </a:t>
            </a:r>
          </a:p>
          <a:p>
            <a:pPr defTabSz="887413"/>
            <a:r>
              <a:rPr lang="en-AU" sz="1100" dirty="0">
                <a:latin typeface="Arial" charset="0"/>
              </a:rPr>
              <a:t>Figures 2 and 3 provided by Melina </a:t>
            </a:r>
            <a:r>
              <a:rPr lang="en-AU" sz="1100" dirty="0" err="1">
                <a:latin typeface="Arial" charset="0"/>
              </a:rPr>
              <a:t>Luethje</a:t>
            </a:r>
            <a:r>
              <a:rPr lang="en-AU" sz="1100" dirty="0">
                <a:latin typeface="Arial" charset="0"/>
              </a:rPr>
              <a:t>. </a:t>
            </a:r>
          </a:p>
          <a:p>
            <a:pPr defTabSz="887413"/>
            <a:r>
              <a:rPr lang="en-AU" sz="1100" dirty="0">
                <a:latin typeface="Arial" charset="0"/>
              </a:rPr>
              <a:t>Photo background: https://</a:t>
            </a:r>
            <a:r>
              <a:rPr lang="en-AU" sz="1100" dirty="0" err="1">
                <a:latin typeface="Arial" charset="0"/>
              </a:rPr>
              <a:t>writersforensicsblog.wordpress.com</a:t>
            </a:r>
            <a:r>
              <a:rPr lang="en-AU" sz="1100" dirty="0">
                <a:latin typeface="Arial" charset="0"/>
              </a:rPr>
              <a:t>/2016/03/14/diatoms-microscopic-clues-of-death-by-drowning</a:t>
            </a:r>
            <a:r>
              <a:rPr lang="en-AU" sz="1200" dirty="0">
                <a:latin typeface="Arial" charset="0"/>
              </a:rPr>
              <a:t>/ </a:t>
            </a:r>
          </a:p>
        </p:txBody>
      </p:sp>
      <p:pic>
        <p:nvPicPr>
          <p:cNvPr id="29" name="Picture 28">
            <a:extLst>
              <a:ext uri="{FF2B5EF4-FFF2-40B4-BE49-F238E27FC236}">
                <a16:creationId xmlns:a16="http://schemas.microsoft.com/office/drawing/2014/main" id="{231B114A-8E20-FD43-BE98-4C6065E7A0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8063" y="25982723"/>
            <a:ext cx="3501750" cy="4710823"/>
          </a:xfrm>
          <a:prstGeom prst="rect">
            <a:avLst/>
          </a:prstGeom>
        </p:spPr>
      </p:pic>
      <p:pic>
        <p:nvPicPr>
          <p:cNvPr id="31" name="Picture 30">
            <a:extLst>
              <a:ext uri="{FF2B5EF4-FFF2-40B4-BE49-F238E27FC236}">
                <a16:creationId xmlns:a16="http://schemas.microsoft.com/office/drawing/2014/main" id="{7C71B00E-56C8-CB42-9FD7-CEAFA8F9C7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9246" y="25981084"/>
            <a:ext cx="8409404" cy="4712462"/>
          </a:xfrm>
          <a:prstGeom prst="rect">
            <a:avLst/>
          </a:prstGeom>
        </p:spPr>
      </p:pic>
      <p:pic>
        <p:nvPicPr>
          <p:cNvPr id="33" name="Picture 32">
            <a:extLst>
              <a:ext uri="{FF2B5EF4-FFF2-40B4-BE49-F238E27FC236}">
                <a16:creationId xmlns:a16="http://schemas.microsoft.com/office/drawing/2014/main" id="{79CB9FC7-E8D4-3F4B-A55A-74F844576B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4444" y="6220174"/>
            <a:ext cx="4966949" cy="5824768"/>
          </a:xfrm>
          <a:prstGeom prst="rect">
            <a:avLst/>
          </a:prstGeom>
        </p:spPr>
      </p:pic>
      <p:pic>
        <p:nvPicPr>
          <p:cNvPr id="5" name="Picture 4">
            <a:extLst>
              <a:ext uri="{FF2B5EF4-FFF2-40B4-BE49-F238E27FC236}">
                <a16:creationId xmlns:a16="http://schemas.microsoft.com/office/drawing/2014/main" id="{75806A22-F8D6-024F-8634-1B77191084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03189" y="5598500"/>
            <a:ext cx="4689162" cy="8578125"/>
          </a:xfrm>
          <a:prstGeom prst="rect">
            <a:avLst/>
          </a:prstGeom>
        </p:spPr>
      </p:pic>
      <p:pic>
        <p:nvPicPr>
          <p:cNvPr id="16" name="Picture 15">
            <a:extLst>
              <a:ext uri="{FF2B5EF4-FFF2-40B4-BE49-F238E27FC236}">
                <a16:creationId xmlns:a16="http://schemas.microsoft.com/office/drawing/2014/main" id="{8DAE05E0-C057-8C4B-AE0B-49C4C785CC1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480227" y="9412335"/>
            <a:ext cx="6103337" cy="2359691"/>
          </a:xfrm>
          <a:prstGeom prst="rect">
            <a:avLst/>
          </a:prstGeom>
        </p:spPr>
      </p:pic>
      <p:pic>
        <p:nvPicPr>
          <p:cNvPr id="18" name="Picture 17">
            <a:extLst>
              <a:ext uri="{FF2B5EF4-FFF2-40B4-BE49-F238E27FC236}">
                <a16:creationId xmlns:a16="http://schemas.microsoft.com/office/drawing/2014/main" id="{BDC5EF6D-718E-EC40-86E0-69075F883F6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12467" y="13129456"/>
            <a:ext cx="5435594" cy="4582953"/>
          </a:xfrm>
          <a:prstGeom prst="rect">
            <a:avLst/>
          </a:prstGeom>
        </p:spPr>
      </p:pic>
      <p:pic>
        <p:nvPicPr>
          <p:cNvPr id="28" name="Picture 27">
            <a:extLst>
              <a:ext uri="{FF2B5EF4-FFF2-40B4-BE49-F238E27FC236}">
                <a16:creationId xmlns:a16="http://schemas.microsoft.com/office/drawing/2014/main" id="{AE88EA66-D390-2F47-998E-3B55346CCF8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481250" y="5396528"/>
            <a:ext cx="6104358" cy="2410135"/>
          </a:xfrm>
          <a:prstGeom prst="rect">
            <a:avLst/>
          </a:prstGeom>
        </p:spPr>
      </p:pic>
      <p:sp>
        <p:nvSpPr>
          <p:cNvPr id="3" name="TextBox 2">
            <a:extLst>
              <a:ext uri="{FF2B5EF4-FFF2-40B4-BE49-F238E27FC236}">
                <a16:creationId xmlns:a16="http://schemas.microsoft.com/office/drawing/2014/main" id="{79C46076-FE09-6E4E-8580-AA4137580894}"/>
              </a:ext>
            </a:extLst>
          </p:cNvPr>
          <p:cNvSpPr txBox="1"/>
          <p:nvPr/>
        </p:nvSpPr>
        <p:spPr>
          <a:xfrm>
            <a:off x="6151393" y="6033462"/>
            <a:ext cx="7738799" cy="8489504"/>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Paleolimnology provides insight to long-term ecological conditions, timing of pollutant introductions, shifts in climate, and much more.</a:t>
            </a:r>
            <a:r>
              <a:rPr lang="en-US" sz="2400" baseline="30000" dirty="0">
                <a:latin typeface="Arial" panose="020B0604020202020204" pitchFamily="34" charset="0"/>
                <a:cs typeface="Arial" panose="020B0604020202020204" pitchFamily="34" charset="0"/>
              </a:rPr>
              <a:t>[3] [10]</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The most used approach to analyzing paleolimnology is through diatoms obtained from sediment cores.</a:t>
            </a:r>
            <a:r>
              <a:rPr lang="en-US" sz="2400" baseline="30000" dirty="0">
                <a:latin typeface="Arial" panose="020B0604020202020204" pitchFamily="34" charset="0"/>
                <a:cs typeface="Arial" panose="020B0604020202020204" pitchFamily="34" charset="0"/>
              </a:rPr>
              <a:t>[3] [10]</a:t>
            </a:r>
            <a:endParaRPr lang="en-US" sz="2400" dirty="0">
              <a:latin typeface="Arial" panose="020B0604020202020204" pitchFamily="34" charset="0"/>
              <a:cs typeface="Arial" panose="020B0604020202020204" pitchFamily="34" charset="0"/>
            </a:endParaRP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This report focuses on the freshwater Amazon lowland lake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and evaluates the relationship between light levels and the corresponding size of </a:t>
            </a:r>
            <a:r>
              <a:rPr lang="en-US" sz="2400" i="1" dirty="0" err="1">
                <a:latin typeface="Arial" panose="020B0604020202020204" pitchFamily="34" charset="0"/>
                <a:cs typeface="Arial" panose="020B0604020202020204" pitchFamily="34" charset="0"/>
              </a:rPr>
              <a:t>Aulacoseira</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pores.</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Previous studies suggest an inverse relationship between pore size in the genus </a:t>
            </a:r>
            <a:r>
              <a:rPr lang="en-US" sz="2400" i="1" dirty="0" err="1">
                <a:latin typeface="Arial" panose="020B0604020202020204" pitchFamily="34" charset="0"/>
                <a:cs typeface="Arial" panose="020B0604020202020204" pitchFamily="34" charset="0"/>
              </a:rPr>
              <a:t>Aulacoseira</a:t>
            </a:r>
            <a:r>
              <a:rPr lang="en-US" sz="2400" dirty="0">
                <a:latin typeface="Arial" panose="020B0604020202020204" pitchFamily="34" charset="0"/>
                <a:cs typeface="Arial" panose="020B0604020202020204" pitchFamily="34" charset="0"/>
              </a:rPr>
              <a:t> and light availability. </a:t>
            </a:r>
            <a:r>
              <a:rPr lang="en-US" sz="2400" baseline="30000" dirty="0">
                <a:latin typeface="Arial" panose="020B0604020202020204" pitchFamily="34" charset="0"/>
                <a:cs typeface="Arial" panose="020B0604020202020204" pitchFamily="34" charset="0"/>
              </a:rPr>
              <a:t>[1] [7]</a:t>
            </a:r>
          </a:p>
          <a:p>
            <a:pPr marL="914400" lvl="1" indent="-342900">
              <a:spcAft>
                <a:spcPts val="1000"/>
              </a:spcAft>
              <a:buFont typeface="Arial" panose="020B0604020202020204" pitchFamily="34" charset="0"/>
              <a:buChar char="•"/>
            </a:pPr>
            <a:r>
              <a:rPr lang="en-US" sz="2400" i="1" dirty="0" err="1">
                <a:latin typeface="Arial" panose="020B0604020202020204" pitchFamily="34" charset="0"/>
                <a:cs typeface="Arial" panose="020B0604020202020204" pitchFamily="34" charset="0"/>
              </a:rPr>
              <a:t>Aulacoseira</a:t>
            </a:r>
            <a:r>
              <a:rPr lang="en-US" sz="2400" dirty="0">
                <a:latin typeface="Arial" panose="020B0604020202020204" pitchFamily="34" charset="0"/>
                <a:cs typeface="Arial" panose="020B0604020202020204" pitchFamily="34" charset="0"/>
              </a:rPr>
              <a:t> was a good indicator of change as the genus was consistently abundant throughout sample depth, and prior research showed </a:t>
            </a:r>
            <a:r>
              <a:rPr lang="en-US" sz="2400" i="1" dirty="0" err="1">
                <a:latin typeface="Arial" panose="020B0604020202020204" pitchFamily="34" charset="0"/>
                <a:cs typeface="Arial" panose="020B0604020202020204" pitchFamily="34" charset="0"/>
              </a:rPr>
              <a:t>Aulacoseira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to be abundant in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a:t>
            </a:r>
            <a:r>
              <a:rPr lang="en-US" sz="2400" baseline="30000" dirty="0">
                <a:latin typeface="Arial" panose="020B0604020202020204" pitchFamily="34" charset="0"/>
                <a:cs typeface="Arial" panose="020B0604020202020204" pitchFamily="34" charset="0"/>
              </a:rPr>
              <a:t>[4]</a:t>
            </a:r>
            <a:r>
              <a:rPr lang="en-US" sz="2400" dirty="0">
                <a:latin typeface="Arial" panose="020B0604020202020204" pitchFamily="34" charset="0"/>
                <a:cs typeface="Arial" panose="020B0604020202020204" pitchFamily="34" charset="0"/>
              </a:rPr>
              <a:t> </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There is no research (to my knowledge) on a correlation between light availability and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pore morphology. </a:t>
            </a:r>
          </a:p>
        </p:txBody>
      </p:sp>
      <p:sp>
        <p:nvSpPr>
          <p:cNvPr id="9" name="TextBox 8">
            <a:extLst>
              <a:ext uri="{FF2B5EF4-FFF2-40B4-BE49-F238E27FC236}">
                <a16:creationId xmlns:a16="http://schemas.microsoft.com/office/drawing/2014/main" id="{41EAD835-ADA9-3F4C-94B9-5DED13634C30}"/>
              </a:ext>
            </a:extLst>
          </p:cNvPr>
          <p:cNvSpPr txBox="1"/>
          <p:nvPr/>
        </p:nvSpPr>
        <p:spPr>
          <a:xfrm>
            <a:off x="29972952" y="30159452"/>
            <a:ext cx="12823392" cy="2000548"/>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I am extremely grateful to David Gosselin; without his aid this thesis would have taken another semester to complete. The data analyzed in my thesis were collected by Melina </a:t>
            </a:r>
            <a:r>
              <a:rPr lang="en-US" sz="2000" dirty="0" err="1">
                <a:latin typeface="Arial" panose="020B0604020202020204" pitchFamily="34" charset="0"/>
                <a:cs typeface="Arial" panose="020B0604020202020204" pitchFamily="34" charset="0"/>
              </a:rPr>
              <a:t>Luethje</a:t>
            </a:r>
            <a:r>
              <a:rPr lang="en-US" sz="2000" dirty="0">
                <a:latin typeface="Arial" panose="020B0604020202020204" pitchFamily="34" charset="0"/>
                <a:cs typeface="Arial" panose="020B0604020202020204" pitchFamily="34" charset="0"/>
              </a:rPr>
              <a:t> and Xavier Benito and made my project possible. This thesis was contingent on my employment in Dr. Sherilyn Fritz’s lab, and I developed this thesis with the aid of graduate student Melina </a:t>
            </a:r>
            <a:r>
              <a:rPr lang="en-US" sz="2000" dirty="0" err="1">
                <a:latin typeface="Arial" panose="020B0604020202020204" pitchFamily="34" charset="0"/>
                <a:cs typeface="Arial" panose="020B0604020202020204" pitchFamily="34" charset="0"/>
              </a:rPr>
              <a:t>Luethje</a:t>
            </a:r>
            <a:r>
              <a:rPr lang="en-US" sz="2000" dirty="0">
                <a:latin typeface="Arial" panose="020B0604020202020204" pitchFamily="34" charset="0"/>
                <a:cs typeface="Arial" panose="020B0604020202020204" pitchFamily="34" charset="0"/>
              </a:rPr>
              <a:t>. Both Dr. Fritz and Melina offered invaluable guidance and insight during the research and writing processes of my thesis. </a:t>
            </a:r>
          </a:p>
          <a:p>
            <a:endParaRPr lang="en-US" sz="2400" dirty="0"/>
          </a:p>
        </p:txBody>
      </p:sp>
      <p:pic>
        <p:nvPicPr>
          <p:cNvPr id="32" name="Picture 31">
            <a:extLst>
              <a:ext uri="{FF2B5EF4-FFF2-40B4-BE49-F238E27FC236}">
                <a16:creationId xmlns:a16="http://schemas.microsoft.com/office/drawing/2014/main" id="{EA90CB11-DC35-3B40-8E62-067194BCF4C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568033" y="20215043"/>
            <a:ext cx="7778366" cy="8066453"/>
          </a:xfrm>
          <a:prstGeom prst="rect">
            <a:avLst/>
          </a:prstGeom>
        </p:spPr>
      </p:pic>
      <p:sp>
        <p:nvSpPr>
          <p:cNvPr id="34" name="TextBox 33">
            <a:extLst>
              <a:ext uri="{FF2B5EF4-FFF2-40B4-BE49-F238E27FC236}">
                <a16:creationId xmlns:a16="http://schemas.microsoft.com/office/drawing/2014/main" id="{BC166CC9-D4A5-5841-A8A9-C02395A140FA}"/>
              </a:ext>
            </a:extLst>
          </p:cNvPr>
          <p:cNvSpPr txBox="1"/>
          <p:nvPr/>
        </p:nvSpPr>
        <p:spPr>
          <a:xfrm>
            <a:off x="15607212" y="6220174"/>
            <a:ext cx="7605385" cy="10110460"/>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Several trends are apparent in the data: </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Average pore size remained fairly consistent from depths of ~9 cm to 37 cm, varying around the mean pore size of 0.632 </a:t>
            </a:r>
            <a:r>
              <a:rPr lang="el-GR" sz="2400" dirty="0">
                <a:latin typeface="Arial" panose="020B0604020202020204" pitchFamily="34" charset="0"/>
                <a:cs typeface="Arial" panose="020B0604020202020204" pitchFamily="34" charset="0"/>
              </a:rPr>
              <a:t>μ</a:t>
            </a:r>
            <a:r>
              <a:rPr lang="en-US" sz="2400" dirty="0">
                <a:latin typeface="Arial" panose="020B0604020202020204" pitchFamily="34" charset="0"/>
                <a:cs typeface="Arial" panose="020B0604020202020204" pitchFamily="34" charset="0"/>
              </a:rPr>
              <a:t>m, with the exception of several outliers (15, 21, 24, 32 cm) (Figure 4). </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From 8 -1 cm, there was a clear decrease in average pore size, excepting the peak at 4 cm. </a:t>
            </a:r>
            <a:endParaRPr lang="en-US" sz="2400" b="1" dirty="0">
              <a:latin typeface="Arial" panose="020B0604020202020204" pitchFamily="34" charset="0"/>
              <a:cs typeface="Arial" panose="020B0604020202020204" pitchFamily="34" charset="0"/>
            </a:endParaRPr>
          </a:p>
          <a:p>
            <a:pPr marL="342900" indent="-342900">
              <a:spcAft>
                <a:spcPts val="1000"/>
              </a:spcAft>
              <a:buFont typeface="Arial" panose="020B0604020202020204" pitchFamily="34" charset="0"/>
              <a:buChar char="•"/>
            </a:pPr>
            <a:r>
              <a:rPr lang="en-US" sz="2400" b="1" dirty="0">
                <a:latin typeface="Arial" panose="020B0604020202020204" pitchFamily="34" charset="0"/>
                <a:cs typeface="Arial" panose="020B0604020202020204" pitchFamily="34" charset="0"/>
              </a:rPr>
              <a:t>Results suggest an indirect relationship between light availability and pore size of          </a:t>
            </a:r>
            <a:r>
              <a:rPr lang="en-US" sz="2400" b="1" i="1" dirty="0">
                <a:latin typeface="Arial" panose="020B0604020202020204" pitchFamily="34" charset="0"/>
                <a:cs typeface="Arial" panose="020B0604020202020204" pitchFamily="34" charset="0"/>
              </a:rPr>
              <a:t>A. </a:t>
            </a:r>
            <a:r>
              <a:rPr lang="en-US" sz="2400" b="1" i="1" dirty="0" err="1">
                <a:latin typeface="Arial" panose="020B0604020202020204" pitchFamily="34" charset="0"/>
                <a:cs typeface="Arial" panose="020B0604020202020204" pitchFamily="34" charset="0"/>
              </a:rPr>
              <a:t>crenulata</a:t>
            </a:r>
            <a:r>
              <a:rPr lang="en-US" sz="2400" b="1" dirty="0">
                <a:latin typeface="Arial" panose="020B0604020202020204" pitchFamily="34" charset="0"/>
                <a:cs typeface="Arial" panose="020B0604020202020204" pitchFamily="34" charset="0"/>
              </a:rPr>
              <a:t>. </a:t>
            </a:r>
          </a:p>
          <a:p>
            <a:pPr marL="342900" indent="-342900">
              <a:spcAft>
                <a:spcPts val="1000"/>
              </a:spcAft>
              <a:buFont typeface="Arial" panose="020B0604020202020204" pitchFamily="34" charset="0"/>
              <a:buChar char="•"/>
            </a:pPr>
            <a:endParaRPr lang="en-US" sz="2400" b="1" dirty="0">
              <a:latin typeface="Arial" panose="020B0604020202020204" pitchFamily="34" charset="0"/>
              <a:cs typeface="Arial" panose="020B0604020202020204" pitchFamily="34" charset="0"/>
            </a:endParaRP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To approximate age associated with lake depth in the absence of direct radiometric dating, several Amazonian fossilized pollen records nearby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were cross referenced with the lake sediment data from this study. These lakes were:</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(1) </a:t>
            </a:r>
            <a:r>
              <a:rPr lang="en-US" sz="2400" dirty="0" err="1">
                <a:latin typeface="Arial" panose="020B0604020202020204" pitchFamily="34" charset="0"/>
                <a:cs typeface="Arial" panose="020B0604020202020204" pitchFamily="34" charset="0"/>
              </a:rPr>
              <a:t>Añangucocha</a:t>
            </a:r>
            <a:r>
              <a:rPr lang="en-US" sz="2400" dirty="0">
                <a:latin typeface="Arial" panose="020B0604020202020204" pitchFamily="34" charset="0"/>
                <a:cs typeface="Arial" panose="020B0604020202020204" pitchFamily="34" charset="0"/>
              </a:rPr>
              <a:t>, where 112-118 cm was dated at 830 +/- 160 calibrated years BP</a:t>
            </a:r>
            <a:r>
              <a:rPr lang="en-US" sz="2400" baseline="30000" dirty="0">
                <a:latin typeface="Arial" panose="020B0604020202020204" pitchFamily="34" charset="0"/>
                <a:cs typeface="Arial" panose="020B0604020202020204" pitchFamily="34" charset="0"/>
              </a:rPr>
              <a:t>[5]</a:t>
            </a:r>
            <a:endParaRPr lang="en-US" sz="2400" dirty="0">
              <a:latin typeface="Arial" panose="020B0604020202020204" pitchFamily="34" charset="0"/>
              <a:cs typeface="Arial" panose="020B0604020202020204" pitchFamily="34" charset="0"/>
            </a:endParaRP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(2) </a:t>
            </a:r>
            <a:r>
              <a:rPr lang="en-US" sz="2400" dirty="0" err="1">
                <a:latin typeface="Arial" panose="020B0604020202020204" pitchFamily="34" charset="0"/>
                <a:cs typeface="Arial" panose="020B0604020202020204" pitchFamily="34" charset="0"/>
              </a:rPr>
              <a:t>Limoncocha</a:t>
            </a:r>
            <a:r>
              <a:rPr lang="en-US" sz="2400" dirty="0">
                <a:latin typeface="Arial" panose="020B0604020202020204" pitchFamily="34" charset="0"/>
                <a:cs typeface="Arial" panose="020B0604020202020204" pitchFamily="34" charset="0"/>
              </a:rPr>
              <a:t>, where 160-173 cm was dated at 755 +/- 135 calibrated years BP</a:t>
            </a:r>
            <a:r>
              <a:rPr lang="en-US" sz="2400" baseline="30000" dirty="0">
                <a:latin typeface="Arial" panose="020B0604020202020204" pitchFamily="34" charset="0"/>
                <a:cs typeface="Arial" panose="020B0604020202020204" pitchFamily="34" charset="0"/>
              </a:rPr>
              <a:t>[4]</a:t>
            </a: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a:p>
            <a:endParaRPr lang="en-US" sz="2400" dirty="0"/>
          </a:p>
        </p:txBody>
      </p:sp>
      <p:sp>
        <p:nvSpPr>
          <p:cNvPr id="36" name="TextBox 35">
            <a:extLst>
              <a:ext uri="{FF2B5EF4-FFF2-40B4-BE49-F238E27FC236}">
                <a16:creationId xmlns:a16="http://schemas.microsoft.com/office/drawing/2014/main" id="{327601FF-A4B7-DA4C-90F4-F5E654436557}"/>
              </a:ext>
            </a:extLst>
          </p:cNvPr>
          <p:cNvSpPr txBox="1"/>
          <p:nvPr/>
        </p:nvSpPr>
        <p:spPr>
          <a:xfrm>
            <a:off x="1429246" y="16454358"/>
            <a:ext cx="12478531" cy="2195473"/>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 hypothesize that:</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If pore size of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is larger than 0.632 </a:t>
            </a:r>
            <a:r>
              <a:rPr lang="el-GR" sz="2400" dirty="0">
                <a:latin typeface="Arial" panose="020B0604020202020204" pitchFamily="34" charset="0"/>
                <a:cs typeface="Arial" panose="020B0604020202020204" pitchFamily="34" charset="0"/>
              </a:rPr>
              <a:t>μ</a:t>
            </a:r>
            <a:r>
              <a:rPr lang="en-US" sz="2400" dirty="0">
                <a:latin typeface="Arial" panose="020B0604020202020204" pitchFamily="34" charset="0"/>
                <a:cs typeface="Arial" panose="020B0604020202020204" pitchFamily="34" charset="0"/>
              </a:rPr>
              <a:t>m (the average pore size for the entire core), light availability was at lower levels. </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If pore size of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is smaller than 0.632 </a:t>
            </a:r>
            <a:r>
              <a:rPr lang="el-GR" sz="2400" dirty="0">
                <a:latin typeface="Arial" panose="020B0604020202020204" pitchFamily="34" charset="0"/>
                <a:cs typeface="Arial" panose="020B0604020202020204" pitchFamily="34" charset="0"/>
              </a:rPr>
              <a:t>μ</a:t>
            </a:r>
            <a:r>
              <a:rPr lang="en-US" sz="2400" dirty="0">
                <a:latin typeface="Arial" panose="020B0604020202020204" pitchFamily="34" charset="0"/>
                <a:cs typeface="Arial" panose="020B0604020202020204" pitchFamily="34" charset="0"/>
              </a:rPr>
              <a:t>m, light availability was at higher levels. </a:t>
            </a:r>
          </a:p>
        </p:txBody>
      </p:sp>
      <p:sp>
        <p:nvSpPr>
          <p:cNvPr id="37" name="TextBox 36">
            <a:extLst>
              <a:ext uri="{FF2B5EF4-FFF2-40B4-BE49-F238E27FC236}">
                <a16:creationId xmlns:a16="http://schemas.microsoft.com/office/drawing/2014/main" id="{2F2BB127-5A17-3743-86C9-A61BD5094941}"/>
              </a:ext>
            </a:extLst>
          </p:cNvPr>
          <p:cNvSpPr txBox="1"/>
          <p:nvPr/>
        </p:nvSpPr>
        <p:spPr>
          <a:xfrm>
            <a:off x="29851314" y="22040867"/>
            <a:ext cx="12590163" cy="3431709"/>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This study provides necessary insight on the undocumented relationship between light availability in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and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dirty="0">
                <a:latin typeface="Arial" panose="020B0604020202020204" pitchFamily="34" charset="0"/>
                <a:cs typeface="Arial" panose="020B0604020202020204" pitchFamily="34" charset="0"/>
              </a:rPr>
              <a:t> pore size.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This project will hopefully inspire future research on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and how diatom morphology is affected by light availability.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Until further studies are completed, this conjecture will serve as a tentative explanation of an inverse relationship between light availability and diatom pore size.</a:t>
            </a:r>
          </a:p>
          <a:p>
            <a:endParaRPr lang="en-US" sz="2400" dirty="0">
              <a:latin typeface="Arial" panose="020B0604020202020204" pitchFamily="34" charset="0"/>
              <a:cs typeface="Arial" panose="020B0604020202020204" pitchFamily="34" charset="0"/>
            </a:endParaRPr>
          </a:p>
          <a:p>
            <a:endParaRPr lang="en-US" sz="2400" dirty="0"/>
          </a:p>
        </p:txBody>
      </p:sp>
      <p:sp>
        <p:nvSpPr>
          <p:cNvPr id="38" name="TextBox 37">
            <a:extLst>
              <a:ext uri="{FF2B5EF4-FFF2-40B4-BE49-F238E27FC236}">
                <a16:creationId xmlns:a16="http://schemas.microsoft.com/office/drawing/2014/main" id="{9BFCC0A9-6175-B34E-B0AD-716932AB64BC}"/>
              </a:ext>
            </a:extLst>
          </p:cNvPr>
          <p:cNvSpPr txBox="1"/>
          <p:nvPr/>
        </p:nvSpPr>
        <p:spPr>
          <a:xfrm>
            <a:off x="1184444" y="12044942"/>
            <a:ext cx="4966949" cy="1938992"/>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 1: </a:t>
            </a:r>
            <a:r>
              <a:rPr lang="en-US" sz="2000" dirty="0">
                <a:latin typeface="Arial" panose="020B0604020202020204" pitchFamily="34" charset="0"/>
                <a:cs typeface="Arial" panose="020B0604020202020204" pitchFamily="34" charset="0"/>
              </a:rPr>
              <a:t>Image of </a:t>
            </a:r>
            <a:r>
              <a:rPr lang="en-US" sz="2000" i="1" dirty="0">
                <a:latin typeface="Arial" panose="020B0604020202020204" pitchFamily="34" charset="0"/>
                <a:cs typeface="Arial" panose="020B0604020202020204" pitchFamily="34" charset="0"/>
              </a:rPr>
              <a:t>A. </a:t>
            </a:r>
            <a:r>
              <a:rPr lang="en-US" sz="2000" i="1" dirty="0" err="1">
                <a:latin typeface="Arial" panose="020B0604020202020204" pitchFamily="34" charset="0"/>
                <a:cs typeface="Arial" panose="020B0604020202020204" pitchFamily="34" charset="0"/>
              </a:rPr>
              <a:t>crenulata</a:t>
            </a:r>
            <a:r>
              <a:rPr lang="en-US" sz="2000"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from the </a:t>
            </a:r>
            <a:r>
              <a:rPr lang="en-US" sz="2000" dirty="0" err="1">
                <a:latin typeface="Arial" panose="020B0604020202020204" pitchFamily="34" charset="0"/>
                <a:cs typeface="Arial" panose="020B0604020202020204" pitchFamily="34" charset="0"/>
              </a:rPr>
              <a:t>Garzacocha</a:t>
            </a:r>
            <a:r>
              <a:rPr lang="en-US" sz="2000" dirty="0">
                <a:latin typeface="Arial" panose="020B0604020202020204" pitchFamily="34" charset="0"/>
                <a:cs typeface="Arial" panose="020B0604020202020204" pitchFamily="34" charset="0"/>
              </a:rPr>
              <a:t> sediment sample. Both valves are visible, and the measured pores can be seen on each valve. The entire diatom will be referred to as a “frustule” in this poster. </a:t>
            </a:r>
            <a:endParaRPr lang="en-US" sz="2000" b="1" dirty="0">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C28D59EE-38F2-4646-A274-1CD957FC9B6B}"/>
              </a:ext>
            </a:extLst>
          </p:cNvPr>
          <p:cNvSpPr txBox="1"/>
          <p:nvPr/>
        </p:nvSpPr>
        <p:spPr>
          <a:xfrm>
            <a:off x="1315155" y="30762403"/>
            <a:ext cx="12554126" cy="1015663"/>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Figures 2 &amp; 3: </a:t>
            </a:r>
            <a:r>
              <a:rPr lang="en-US" sz="2000" dirty="0">
                <a:latin typeface="Arial" panose="020B0604020202020204" pitchFamily="34" charset="0"/>
                <a:cs typeface="Arial" panose="020B0604020202020204" pitchFamily="34" charset="0"/>
              </a:rPr>
              <a:t>Figure 2 ( above left) is a view of the study site, </a:t>
            </a:r>
            <a:r>
              <a:rPr lang="en-US" sz="2000" dirty="0" err="1">
                <a:latin typeface="Arial" panose="020B0604020202020204" pitchFamily="34" charset="0"/>
                <a:cs typeface="Arial" panose="020B0604020202020204" pitchFamily="34" charset="0"/>
              </a:rPr>
              <a:t>Garzacocha</a:t>
            </a:r>
            <a:r>
              <a:rPr lang="en-US" sz="2000" dirty="0">
                <a:latin typeface="Arial" panose="020B0604020202020204" pitchFamily="34" charset="0"/>
                <a:cs typeface="Arial" panose="020B0604020202020204" pitchFamily="34" charset="0"/>
              </a:rPr>
              <a:t> (N 0.583</a:t>
            </a:r>
            <a:r>
              <a:rPr lang="en-US" sz="2000" baseline="30000" dirty="0">
                <a:latin typeface="Arial" panose="020B0604020202020204" pitchFamily="34" charset="0"/>
                <a:cs typeface="Arial" panose="020B0604020202020204" pitchFamily="34" charset="0"/>
              </a:rPr>
              <a:t>o</a:t>
            </a:r>
            <a:r>
              <a:rPr lang="en-US" sz="2000" dirty="0">
                <a:latin typeface="Arial" panose="020B0604020202020204" pitchFamily="34" charset="0"/>
                <a:cs typeface="Arial" panose="020B0604020202020204" pitchFamily="34" charset="0"/>
              </a:rPr>
              <a:t> latitude, E 76.333</a:t>
            </a:r>
            <a:r>
              <a:rPr lang="en-US" sz="2000" baseline="30000" dirty="0">
                <a:latin typeface="Arial" panose="020B0604020202020204" pitchFamily="34" charset="0"/>
                <a:cs typeface="Arial" panose="020B0604020202020204" pitchFamily="34" charset="0"/>
              </a:rPr>
              <a:t>o</a:t>
            </a:r>
            <a:r>
              <a:rPr lang="en-US" sz="2000" dirty="0">
                <a:latin typeface="Arial" panose="020B0604020202020204" pitchFamily="34" charset="0"/>
                <a:cs typeface="Arial" panose="020B0604020202020204" pitchFamily="34" charset="0"/>
              </a:rPr>
              <a:t> longitude). </a:t>
            </a:r>
            <a:r>
              <a:rPr lang="en-US" sz="2000" dirty="0" err="1">
                <a:latin typeface="Arial" panose="020B0604020202020204" pitchFamily="34" charset="0"/>
                <a:cs typeface="Arial" panose="020B0604020202020204" pitchFamily="34" charset="0"/>
              </a:rPr>
              <a:t>Garzacocha</a:t>
            </a:r>
            <a:r>
              <a:rPr lang="en-US" sz="2000" dirty="0">
                <a:latin typeface="Arial" panose="020B0604020202020204" pitchFamily="34" charset="0"/>
                <a:cs typeface="Arial" panose="020B0604020202020204" pitchFamily="34" charset="0"/>
              </a:rPr>
              <a:t> has an area of 0.28 km</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and lies at elevation 300 meters.</a:t>
            </a:r>
            <a:r>
              <a:rPr lang="en-US" sz="2000" baseline="30000" dirty="0">
                <a:latin typeface="Arial" panose="020B0604020202020204" pitchFamily="34" charset="0"/>
                <a:cs typeface="Arial" panose="020B0604020202020204" pitchFamily="34" charset="0"/>
              </a:rPr>
              <a:t>[4] [9] </a:t>
            </a:r>
            <a:r>
              <a:rPr lang="en-US" sz="2000" dirty="0">
                <a:latin typeface="Arial" panose="020B0604020202020204" pitchFamily="34" charset="0"/>
                <a:cs typeface="Arial" panose="020B0604020202020204" pitchFamily="34" charset="0"/>
              </a:rPr>
              <a:t>Figure 3 (above right) shows sediment after being cored and allocated to 1 cm thick samples. </a:t>
            </a:r>
            <a:endParaRPr lang="en-US" sz="2000" b="1" dirty="0">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80E3FD68-26F0-684C-BF95-D32FCDEC27F7}"/>
              </a:ext>
            </a:extLst>
          </p:cNvPr>
          <p:cNvSpPr txBox="1"/>
          <p:nvPr/>
        </p:nvSpPr>
        <p:spPr>
          <a:xfrm>
            <a:off x="1184444" y="20657764"/>
            <a:ext cx="12705748" cy="4796185"/>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Field measurements from July 2017 are similar to prior research</a:t>
            </a:r>
            <a:r>
              <a:rPr lang="en-US" sz="2400" baseline="30000" dirty="0">
                <a:latin typeface="Arial" panose="020B0604020202020204" pitchFamily="34" charset="0"/>
                <a:cs typeface="Arial" panose="020B0604020202020204" pitchFamily="34" charset="0"/>
              </a:rPr>
              <a:t>[4] [9]</a:t>
            </a:r>
            <a:r>
              <a:rPr lang="en-US" sz="2400" dirty="0">
                <a:latin typeface="Arial" panose="020B0604020202020204" pitchFamily="34" charset="0"/>
                <a:cs typeface="Arial" panose="020B0604020202020204" pitchFamily="34" charset="0"/>
              </a:rPr>
              <a:t> and yielded:</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water depth 2.0 m, surface temperature 31</a:t>
            </a:r>
            <a:r>
              <a:rPr lang="en-US" sz="2400" baseline="30000" dirty="0">
                <a:latin typeface="Arial" panose="020B0604020202020204" pitchFamily="34" charset="0"/>
                <a:cs typeface="Arial" panose="020B0604020202020204" pitchFamily="34" charset="0"/>
              </a:rPr>
              <a:t>o</a:t>
            </a:r>
            <a:r>
              <a:rPr lang="en-US" sz="2400" dirty="0">
                <a:latin typeface="Arial" panose="020B0604020202020204" pitchFamily="34" charset="0"/>
                <a:cs typeface="Arial" panose="020B0604020202020204" pitchFamily="34" charset="0"/>
              </a:rPr>
              <a:t> C, </a:t>
            </a:r>
            <a:r>
              <a:rPr lang="en-US" sz="2400" dirty="0" err="1">
                <a:latin typeface="Arial" panose="020B0604020202020204" pitchFamily="34" charset="0"/>
                <a:cs typeface="Arial" panose="020B0604020202020204" pitchFamily="34" charset="0"/>
              </a:rPr>
              <a:t>secchi</a:t>
            </a:r>
            <a:r>
              <a:rPr lang="en-US" sz="2400" dirty="0">
                <a:latin typeface="Arial" panose="020B0604020202020204" pitchFamily="34" charset="0"/>
                <a:cs typeface="Arial" panose="020B0604020202020204" pitchFamily="34" charset="0"/>
              </a:rPr>
              <a:t> depth 80 cm, and total nitrogen 0.581 mg/L (indicating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is a lower nutrient lake). </a:t>
            </a:r>
          </a:p>
          <a:p>
            <a:pPr marL="914400" lvl="1"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Sediment samples to 51 cm were collected using a UWITEC gravity corer near the center of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Sediment samples were mounted on microscope slides using current best practices.</a:t>
            </a:r>
            <a:r>
              <a:rPr lang="en-US" sz="2400" baseline="30000" dirty="0">
                <a:latin typeface="Arial" panose="020B0604020202020204" pitchFamily="34" charset="0"/>
                <a:cs typeface="Arial" panose="020B0604020202020204" pitchFamily="34" charset="0"/>
              </a:rPr>
              <a:t>[10]</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 measured 30 diatoms per slide for 36 slides to a depth of 37 cm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dirty="0">
                <a:latin typeface="Arial" panose="020B0604020202020204" pitchFamily="34" charset="0"/>
                <a:cs typeface="Arial" panose="020B0604020202020204" pitchFamily="34" charset="0"/>
              </a:rPr>
              <a:t> was notably absent in 38-51 cm and slide 34 was omitted).</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 measured at least ~20 pores per frustule. I then took the average of all pore measurements (~600 per slide) to yield one average pore size for each depth. This was then displayed in Figure 4. </a:t>
            </a:r>
          </a:p>
        </p:txBody>
      </p:sp>
      <p:sp>
        <p:nvSpPr>
          <p:cNvPr id="4" name="TextBox 3">
            <a:extLst>
              <a:ext uri="{FF2B5EF4-FFF2-40B4-BE49-F238E27FC236}">
                <a16:creationId xmlns:a16="http://schemas.microsoft.com/office/drawing/2014/main" id="{7F383BA9-F992-DF47-B711-A9356D98C0D5}"/>
              </a:ext>
            </a:extLst>
          </p:cNvPr>
          <p:cNvSpPr txBox="1"/>
          <p:nvPr/>
        </p:nvSpPr>
        <p:spPr>
          <a:xfrm>
            <a:off x="23423500" y="14181490"/>
            <a:ext cx="4674919" cy="1015663"/>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 4: </a:t>
            </a:r>
            <a:r>
              <a:rPr lang="en-US" sz="2000" dirty="0">
                <a:latin typeface="Arial" panose="020B0604020202020204" pitchFamily="34" charset="0"/>
                <a:cs typeface="Arial" panose="020B0604020202020204" pitchFamily="34" charset="0"/>
              </a:rPr>
              <a:t>Graph displaying the relationship between depth (cm) and average pore size (</a:t>
            </a:r>
            <a:r>
              <a:rPr lang="el-GR" sz="2000" dirty="0">
                <a:latin typeface="Arial" panose="020B0604020202020204" pitchFamily="34" charset="0"/>
                <a:cs typeface="Arial" panose="020B0604020202020204" pitchFamily="34" charset="0"/>
              </a:rPr>
              <a:t>μ</a:t>
            </a:r>
            <a:r>
              <a:rPr lang="en-US" sz="2000" dirty="0">
                <a:latin typeface="Arial" panose="020B0604020202020204" pitchFamily="34" charset="0"/>
                <a:cs typeface="Arial" panose="020B0604020202020204" pitchFamily="34" charset="0"/>
              </a:rPr>
              <a:t>m) in </a:t>
            </a:r>
            <a:r>
              <a:rPr lang="en-US" sz="2000" i="1" dirty="0">
                <a:latin typeface="Arial" panose="020B0604020202020204" pitchFamily="34" charset="0"/>
                <a:cs typeface="Arial" panose="020B0604020202020204" pitchFamily="34" charset="0"/>
              </a:rPr>
              <a:t>A. </a:t>
            </a:r>
            <a:r>
              <a:rPr lang="en-US" sz="2000" i="1" dirty="0" err="1">
                <a:latin typeface="Arial" panose="020B0604020202020204" pitchFamily="34" charset="0"/>
                <a:cs typeface="Arial" panose="020B0604020202020204" pitchFamily="34" charset="0"/>
              </a:rPr>
              <a:t>crenulata</a:t>
            </a:r>
            <a:r>
              <a:rPr lang="en-US" sz="2000" i="1" dirty="0">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0614D8BC-87ED-604D-BDE7-CBB2C62DBA86}"/>
              </a:ext>
            </a:extLst>
          </p:cNvPr>
          <p:cNvSpPr txBox="1"/>
          <p:nvPr/>
        </p:nvSpPr>
        <p:spPr>
          <a:xfrm>
            <a:off x="15653579" y="18484887"/>
            <a:ext cx="7849610" cy="1015663"/>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Table 1: </a:t>
            </a:r>
            <a:r>
              <a:rPr lang="en-US" sz="2000" dirty="0">
                <a:latin typeface="Arial" panose="020B0604020202020204" pitchFamily="34" charset="0"/>
                <a:cs typeface="Arial" panose="020B0604020202020204" pitchFamily="34" charset="0"/>
              </a:rPr>
              <a:t>Age approximation for </a:t>
            </a:r>
            <a:r>
              <a:rPr lang="en-US" sz="2000" dirty="0" err="1">
                <a:latin typeface="Arial" panose="020B0604020202020204" pitchFamily="34" charset="0"/>
                <a:cs typeface="Arial" panose="020B0604020202020204" pitchFamily="34" charset="0"/>
              </a:rPr>
              <a:t>Garzacocha</a:t>
            </a:r>
            <a:r>
              <a:rPr lang="en-US" sz="2000" dirty="0">
                <a:latin typeface="Arial" panose="020B0604020202020204" pitchFamily="34" charset="0"/>
                <a:cs typeface="Arial" panose="020B0604020202020204" pitchFamily="34" charset="0"/>
              </a:rPr>
              <a:t> based on surrounding Amazon basin lakes. Includes both calibrated years BP (before 1950) and years AD to appeal to a wider audience. </a:t>
            </a:r>
          </a:p>
        </p:txBody>
      </p:sp>
      <p:sp>
        <p:nvSpPr>
          <p:cNvPr id="10" name="TextBox 9">
            <a:extLst>
              <a:ext uri="{FF2B5EF4-FFF2-40B4-BE49-F238E27FC236}">
                <a16:creationId xmlns:a16="http://schemas.microsoft.com/office/drawing/2014/main" id="{9177288A-3D77-784E-BAA3-FC236CE9017D}"/>
              </a:ext>
            </a:extLst>
          </p:cNvPr>
          <p:cNvSpPr txBox="1"/>
          <p:nvPr/>
        </p:nvSpPr>
        <p:spPr>
          <a:xfrm>
            <a:off x="20568033" y="28337315"/>
            <a:ext cx="7778366" cy="2246769"/>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 5:</a:t>
            </a:r>
            <a:r>
              <a:rPr lang="en-US" sz="2000" dirty="0">
                <a:latin typeface="Arial" panose="020B0604020202020204" pitchFamily="34" charset="0"/>
                <a:cs typeface="Arial" panose="020B0604020202020204" pitchFamily="34" charset="0"/>
              </a:rPr>
              <a:t> Location of </a:t>
            </a:r>
            <a:r>
              <a:rPr lang="en-US" sz="2000" dirty="0" err="1">
                <a:latin typeface="Arial" panose="020B0604020202020204" pitchFamily="34" charset="0"/>
                <a:cs typeface="Arial" panose="020B0604020202020204" pitchFamily="34" charset="0"/>
              </a:rPr>
              <a:t>Garzacocha</a:t>
            </a:r>
            <a:r>
              <a:rPr lang="en-US" sz="2000" dirty="0">
                <a:latin typeface="Arial" panose="020B0604020202020204" pitchFamily="34" charset="0"/>
                <a:cs typeface="Arial" panose="020B0604020202020204" pitchFamily="34" charset="0"/>
              </a:rPr>
              <a:t> in relation to Ecuadorian landscapes. All cities are indicated by squares apart from Quito, the capital city of Ecuador, which is distinguished with a star. Lakes are indicated by circles. The lakes </a:t>
            </a:r>
            <a:r>
              <a:rPr lang="en-US" sz="2000" dirty="0" err="1">
                <a:latin typeface="Arial" panose="020B0604020202020204" pitchFamily="34" charset="0"/>
                <a:cs typeface="Arial" panose="020B0604020202020204" pitchFamily="34" charset="0"/>
              </a:rPr>
              <a:t>Anañgucocha</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Limoncocha</a:t>
            </a:r>
            <a:r>
              <a:rPr lang="en-US" sz="2000" dirty="0">
                <a:latin typeface="Arial" panose="020B0604020202020204" pitchFamily="34" charset="0"/>
                <a:cs typeface="Arial" panose="020B0604020202020204" pitchFamily="34" charset="0"/>
              </a:rPr>
              <a:t> are included on this map to provide context for theories described in this thesis. Adapted from </a:t>
            </a:r>
            <a:r>
              <a:rPr lang="en-US" sz="2000" dirty="0" err="1">
                <a:latin typeface="Arial" panose="020B0604020202020204" pitchFamily="34" charset="0"/>
                <a:cs typeface="Arial" panose="020B0604020202020204" pitchFamily="34" charset="0"/>
              </a:rPr>
              <a:t>Luethje</a:t>
            </a:r>
            <a:r>
              <a:rPr lang="en-US" sz="2000" dirty="0">
                <a:latin typeface="Arial" panose="020B0604020202020204" pitchFamily="34" charset="0"/>
                <a:cs typeface="Arial" panose="020B0604020202020204" pitchFamily="34" charset="0"/>
              </a:rPr>
              <a:t> 2020.</a:t>
            </a:r>
            <a:r>
              <a:rPr lang="en-US" sz="2000" baseline="30000" dirty="0">
                <a:latin typeface="Arial" panose="020B0604020202020204" pitchFamily="34" charset="0"/>
                <a:cs typeface="Arial" panose="020B0604020202020204" pitchFamily="34" charset="0"/>
              </a:rPr>
              <a:t>[8]</a:t>
            </a:r>
            <a:r>
              <a:rPr lang="en-US" sz="2000" dirty="0">
                <a:latin typeface="Arial" panose="020B0604020202020204" pitchFamily="34" charset="0"/>
                <a:cs typeface="Arial" panose="020B0604020202020204" pitchFamily="34" charset="0"/>
              </a:rPr>
              <a:t> </a:t>
            </a:r>
          </a:p>
          <a:p>
            <a:endParaRPr lang="en-US" sz="20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B69B04E8-D5A6-0648-AC17-8D894BA89FBA}"/>
              </a:ext>
            </a:extLst>
          </p:cNvPr>
          <p:cNvSpPr txBox="1"/>
          <p:nvPr/>
        </p:nvSpPr>
        <p:spPr>
          <a:xfrm>
            <a:off x="23530842" y="15944398"/>
            <a:ext cx="4815557"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err="1">
                <a:latin typeface="Arial" panose="020B0604020202020204" pitchFamily="34" charset="0"/>
                <a:cs typeface="Arial" panose="020B0604020202020204" pitchFamily="34" charset="0"/>
              </a:rPr>
              <a:t>Añangucocha</a:t>
            </a:r>
            <a:r>
              <a:rPr lang="en-US" sz="2400" dirty="0">
                <a:latin typeface="Arial" panose="020B0604020202020204" pitchFamily="34" charset="0"/>
                <a:cs typeface="Arial" panose="020B0604020202020204" pitchFamily="34" charset="0"/>
              </a:rPr>
              <a:t> and </a:t>
            </a:r>
            <a:r>
              <a:rPr lang="en-US" sz="2400" dirty="0" err="1">
                <a:latin typeface="Arial" panose="020B0604020202020204" pitchFamily="34" charset="0"/>
                <a:cs typeface="Arial" panose="020B0604020202020204" pitchFamily="34" charset="0"/>
              </a:rPr>
              <a:t>Limoncocha</a:t>
            </a:r>
            <a:r>
              <a:rPr lang="en-US" sz="2400" dirty="0">
                <a:latin typeface="Arial" panose="020B0604020202020204" pitchFamily="34" charset="0"/>
                <a:cs typeface="Arial" panose="020B0604020202020204" pitchFamily="34" charset="0"/>
              </a:rPr>
              <a:t> are reasonable analogs as the three lakes are adjacent to Rio Napo. The three lakes likely originated due to the same flooding, or at least are affected by similar flooding events.</a:t>
            </a:r>
            <a:r>
              <a:rPr lang="en-US" sz="2400" baseline="30000" dirty="0">
                <a:latin typeface="Arial" panose="020B0604020202020204" pitchFamily="34" charset="0"/>
                <a:cs typeface="Arial" panose="020B0604020202020204" pitchFamily="34" charset="0"/>
              </a:rPr>
              <a:t>[4] [5]</a:t>
            </a: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54A2C94-BF40-734F-B1E9-73EDCE5850A9}"/>
              </a:ext>
            </a:extLst>
          </p:cNvPr>
          <p:cNvSpPr txBox="1"/>
          <p:nvPr/>
        </p:nvSpPr>
        <p:spPr>
          <a:xfrm>
            <a:off x="15541902" y="20111180"/>
            <a:ext cx="4883477" cy="11382603"/>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 used two methods to estimate sediment age at 37 cm in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t>
            </a:r>
          </a:p>
          <a:p>
            <a:pPr marL="342900" indent="-342900">
              <a:spcAft>
                <a:spcPts val="1000"/>
              </a:spcAft>
              <a:buFont typeface="Arial" panose="020B0604020202020204" pitchFamily="34" charset="0"/>
              <a:buChar char="•"/>
            </a:pPr>
            <a:r>
              <a:rPr lang="en-US" sz="2400" b="1" dirty="0">
                <a:latin typeface="Arial" panose="020B0604020202020204" pitchFamily="34" charset="0"/>
                <a:cs typeface="Arial" panose="020B0604020202020204" pitchFamily="34" charset="0"/>
              </a:rPr>
              <a:t>Method 1</a:t>
            </a:r>
            <a:r>
              <a:rPr lang="en-US" sz="2400" dirty="0">
                <a:latin typeface="Arial" panose="020B0604020202020204" pitchFamily="34" charset="0"/>
                <a:cs typeface="Arial" panose="020B0604020202020204" pitchFamily="34" charset="0"/>
              </a:rPr>
              <a:t>: I calculated the mean sediment accumulation rate (cm/</a:t>
            </a:r>
            <a:r>
              <a:rPr lang="en-US" sz="2400" dirty="0" err="1">
                <a:latin typeface="Arial" panose="020B0604020202020204" pitchFamily="34" charset="0"/>
                <a:cs typeface="Arial" panose="020B0604020202020204" pitchFamily="34" charset="0"/>
              </a:rPr>
              <a:t>yr</a:t>
            </a:r>
            <a:r>
              <a:rPr lang="en-US" sz="2400" dirty="0">
                <a:latin typeface="Arial" panose="020B0604020202020204" pitchFamily="34" charset="0"/>
                <a:cs typeface="Arial" panose="020B0604020202020204" pitchFamily="34" charset="0"/>
              </a:rPr>
              <a:t>) for </a:t>
            </a:r>
            <a:r>
              <a:rPr lang="en-US" sz="2400" dirty="0" err="1">
                <a:latin typeface="Arial" panose="020B0604020202020204" pitchFamily="34" charset="0"/>
                <a:cs typeface="Arial" panose="020B0604020202020204" pitchFamily="34" charset="0"/>
              </a:rPr>
              <a:t>Anañgucocha</a:t>
            </a:r>
            <a:r>
              <a:rPr lang="en-US" sz="2400" dirty="0">
                <a:latin typeface="Arial" panose="020B0604020202020204" pitchFamily="34" charset="0"/>
                <a:cs typeface="Arial" panose="020B0604020202020204" pitchFamily="34" charset="0"/>
              </a:rPr>
              <a:t> and </a:t>
            </a:r>
            <a:r>
              <a:rPr lang="en-US" sz="2400" dirty="0" err="1">
                <a:latin typeface="Arial" panose="020B0604020202020204" pitchFamily="34" charset="0"/>
                <a:cs typeface="Arial" panose="020B0604020202020204" pitchFamily="34" charset="0"/>
              </a:rPr>
              <a:t>Limoncocha</a:t>
            </a:r>
            <a:r>
              <a:rPr lang="en-US" sz="2400" dirty="0">
                <a:latin typeface="Arial" panose="020B0604020202020204" pitchFamily="34" charset="0"/>
                <a:cs typeface="Arial" panose="020B0604020202020204" pitchFamily="34" charset="0"/>
              </a:rPr>
              <a:t>. I then averaged the two rates to obtain one rate of 0.1796, which I applied to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t>
            </a:r>
          </a:p>
          <a:p>
            <a:pPr marL="342900" indent="-342900">
              <a:spcAft>
                <a:spcPts val="1000"/>
              </a:spcAft>
              <a:buFont typeface="Arial" panose="020B0604020202020204" pitchFamily="34" charset="0"/>
              <a:buChar char="•"/>
            </a:pPr>
            <a:r>
              <a:rPr lang="en-US" sz="2400" b="1" dirty="0">
                <a:latin typeface="Arial" panose="020B0604020202020204" pitchFamily="34" charset="0"/>
                <a:cs typeface="Arial" panose="020B0604020202020204" pitchFamily="34" charset="0"/>
              </a:rPr>
              <a:t>Method 2</a:t>
            </a:r>
            <a:r>
              <a:rPr lang="en-US" sz="2400" dirty="0">
                <a:latin typeface="Arial" panose="020B0604020202020204" pitchFamily="34" charset="0"/>
                <a:cs typeface="Arial" panose="020B0604020202020204" pitchFamily="34" charset="0"/>
              </a:rPr>
              <a:t>: I applied the calculated sediment accumulation rates for </a:t>
            </a:r>
            <a:r>
              <a:rPr lang="en-US" sz="2400" dirty="0" err="1">
                <a:latin typeface="Arial" panose="020B0604020202020204" pitchFamily="34" charset="0"/>
                <a:cs typeface="Arial" panose="020B0604020202020204" pitchFamily="34" charset="0"/>
              </a:rPr>
              <a:t>Anañgucocha</a:t>
            </a:r>
            <a:r>
              <a:rPr lang="en-US" sz="2400" dirty="0">
                <a:latin typeface="Arial" panose="020B0604020202020204" pitchFamily="34" charset="0"/>
                <a:cs typeface="Arial" panose="020B0604020202020204" pitchFamily="34" charset="0"/>
              </a:rPr>
              <a:t> and </a:t>
            </a:r>
            <a:r>
              <a:rPr lang="en-US" sz="2400" dirty="0" err="1">
                <a:latin typeface="Arial" panose="020B0604020202020204" pitchFamily="34" charset="0"/>
                <a:cs typeface="Arial" panose="020B0604020202020204" pitchFamily="34" charset="0"/>
              </a:rPr>
              <a:t>Limoncocha</a:t>
            </a:r>
            <a:r>
              <a:rPr lang="en-US" sz="2400" dirty="0">
                <a:latin typeface="Arial" panose="020B0604020202020204" pitchFamily="34" charset="0"/>
                <a:cs typeface="Arial" panose="020B0604020202020204" pitchFamily="34" charset="0"/>
              </a:rPr>
              <a:t> from Method 1 separately to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I then found the mean of these two years.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Method 1 yielded an age of 206 cal. yr. BP and Method 2 yielded an age of 217.4 cal. yr. BP.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Given that comparability of both methods, I determined the sample depth of 37 cm is indicative of ~210 cal. yr. BP / 1740 yr. AD. </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graphicFrame>
        <p:nvGraphicFramePr>
          <p:cNvPr id="30" name="Table 29">
            <a:extLst>
              <a:ext uri="{FF2B5EF4-FFF2-40B4-BE49-F238E27FC236}">
                <a16:creationId xmlns:a16="http://schemas.microsoft.com/office/drawing/2014/main" id="{2660E076-4B59-624F-9135-BE3BAAF5CC28}"/>
              </a:ext>
            </a:extLst>
          </p:cNvPr>
          <p:cNvGraphicFramePr>
            <a:graphicFrameLocks noGrp="1"/>
          </p:cNvGraphicFramePr>
          <p:nvPr>
            <p:extLst>
              <p:ext uri="{D42A27DB-BD31-4B8C-83A1-F6EECF244321}">
                <p14:modId xmlns:p14="http://schemas.microsoft.com/office/powerpoint/2010/main" val="2292729225"/>
              </p:ext>
            </p:extLst>
          </p:nvPr>
        </p:nvGraphicFramePr>
        <p:xfrm>
          <a:off x="15710645" y="15689934"/>
          <a:ext cx="7792544" cy="2704569"/>
        </p:xfrm>
        <a:graphic>
          <a:graphicData uri="http://schemas.openxmlformats.org/drawingml/2006/table">
            <a:tbl>
              <a:tblPr firstRow="1" bandRow="1">
                <a:tableStyleId>{5C22544A-7EE6-4342-B048-85BDC9FD1C3A}</a:tableStyleId>
              </a:tblPr>
              <a:tblGrid>
                <a:gridCol w="2294082">
                  <a:extLst>
                    <a:ext uri="{9D8B030D-6E8A-4147-A177-3AD203B41FA5}">
                      <a16:colId xmlns:a16="http://schemas.microsoft.com/office/drawing/2014/main" val="3228901340"/>
                    </a:ext>
                  </a:extLst>
                </a:gridCol>
                <a:gridCol w="1602188">
                  <a:extLst>
                    <a:ext uri="{9D8B030D-6E8A-4147-A177-3AD203B41FA5}">
                      <a16:colId xmlns:a16="http://schemas.microsoft.com/office/drawing/2014/main" val="547193359"/>
                    </a:ext>
                  </a:extLst>
                </a:gridCol>
                <a:gridCol w="1948137">
                  <a:extLst>
                    <a:ext uri="{9D8B030D-6E8A-4147-A177-3AD203B41FA5}">
                      <a16:colId xmlns:a16="http://schemas.microsoft.com/office/drawing/2014/main" val="2259581109"/>
                    </a:ext>
                  </a:extLst>
                </a:gridCol>
                <a:gridCol w="1948137">
                  <a:extLst>
                    <a:ext uri="{9D8B030D-6E8A-4147-A177-3AD203B41FA5}">
                      <a16:colId xmlns:a16="http://schemas.microsoft.com/office/drawing/2014/main" val="1635409347"/>
                    </a:ext>
                  </a:extLst>
                </a:gridCol>
              </a:tblGrid>
              <a:tr h="1155297">
                <a:tc>
                  <a:txBody>
                    <a:bodyPr/>
                    <a:lstStyle/>
                    <a:p>
                      <a:pPr algn="ctr"/>
                      <a:r>
                        <a:rPr lang="en-US" sz="2400" dirty="0">
                          <a:solidFill>
                            <a:schemeClr val="tx1"/>
                          </a:solidFill>
                          <a:latin typeface="Arial" panose="020B0604020202020204" pitchFamily="34" charset="0"/>
                          <a:cs typeface="Arial" panose="020B0604020202020204" pitchFamily="34" charset="0"/>
                        </a:rPr>
                        <a:t>Amazon basin lake </a:t>
                      </a:r>
                    </a:p>
                  </a:txBody>
                  <a:tcPr>
                    <a:solidFill>
                      <a:srgbClr val="A5BD74"/>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Average depth (cm)</a:t>
                      </a:r>
                    </a:p>
                  </a:txBody>
                  <a:tcPr>
                    <a:solidFill>
                      <a:srgbClr val="A5BD74"/>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Average age (cal. yr. BP)</a:t>
                      </a:r>
                    </a:p>
                  </a:txBody>
                  <a:tcPr>
                    <a:solidFill>
                      <a:srgbClr val="A5BD74"/>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Average age (yr. AD)</a:t>
                      </a:r>
                    </a:p>
                  </a:txBody>
                  <a:tcPr>
                    <a:solidFill>
                      <a:srgbClr val="A5BD74"/>
                    </a:solidFill>
                  </a:tcPr>
                </a:tc>
                <a:extLst>
                  <a:ext uri="{0D108BD9-81ED-4DB2-BD59-A6C34878D82A}">
                    <a16:rowId xmlns:a16="http://schemas.microsoft.com/office/drawing/2014/main" val="2852445885"/>
                  </a:ext>
                </a:extLst>
              </a:tr>
              <a:tr h="505283">
                <a:tc>
                  <a:txBody>
                    <a:bodyPr/>
                    <a:lstStyle/>
                    <a:p>
                      <a:pPr algn="ct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Añangucocha</a:t>
                      </a:r>
                      <a:r>
                        <a:rPr lang="en-US" sz="2400" dirty="0">
                          <a:latin typeface="Arial" panose="020B0604020202020204" pitchFamily="34" charset="0"/>
                          <a:cs typeface="Arial" panose="020B0604020202020204" pitchFamily="34" charset="0"/>
                        </a:rPr>
                        <a:t> </a:t>
                      </a: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115</a:t>
                      </a: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830</a:t>
                      </a: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1120</a:t>
                      </a:r>
                    </a:p>
                  </a:txBody>
                  <a:tcPr>
                    <a:solidFill>
                      <a:schemeClr val="accent3">
                        <a:lumMod val="40000"/>
                        <a:lumOff val="60000"/>
                      </a:schemeClr>
                    </a:solidFill>
                  </a:tcPr>
                </a:tc>
                <a:extLst>
                  <a:ext uri="{0D108BD9-81ED-4DB2-BD59-A6C34878D82A}">
                    <a16:rowId xmlns:a16="http://schemas.microsoft.com/office/drawing/2014/main" val="3933973503"/>
                  </a:ext>
                </a:extLst>
              </a:tr>
              <a:tr h="505283">
                <a:tc>
                  <a:txBody>
                    <a:bodyPr/>
                    <a:lstStyle/>
                    <a:p>
                      <a:pPr algn="ctr"/>
                      <a:r>
                        <a:rPr lang="en-US" sz="2400" dirty="0" err="1">
                          <a:latin typeface="Arial" panose="020B0604020202020204" pitchFamily="34" charset="0"/>
                          <a:cs typeface="Arial" panose="020B0604020202020204" pitchFamily="34" charset="0"/>
                        </a:rPr>
                        <a:t>Limoncocha</a:t>
                      </a:r>
                      <a:endParaRPr lang="en-US" sz="2400" dirty="0">
                        <a:latin typeface="Arial" panose="020B0604020202020204" pitchFamily="34" charset="0"/>
                        <a:cs typeface="Arial" panose="020B0604020202020204" pitchFamily="34" charset="0"/>
                      </a:endParaRPr>
                    </a:p>
                  </a:txBody>
                  <a:tcPr>
                    <a:solidFill>
                      <a:schemeClr val="accent3">
                        <a:lumMod val="20000"/>
                        <a:lumOff val="80000"/>
                      </a:schemeClr>
                    </a:solidFill>
                  </a:tcPr>
                </a:tc>
                <a:tc>
                  <a:txBody>
                    <a:bodyPr/>
                    <a:lstStyle/>
                    <a:p>
                      <a:pPr algn="ctr"/>
                      <a:r>
                        <a:rPr lang="en-US" sz="2400" dirty="0">
                          <a:latin typeface="Arial" panose="020B0604020202020204" pitchFamily="34" charset="0"/>
                          <a:cs typeface="Arial" panose="020B0604020202020204" pitchFamily="34" charset="0"/>
                        </a:rPr>
                        <a:t>166.5</a:t>
                      </a:r>
                    </a:p>
                  </a:txBody>
                  <a:tcPr>
                    <a:solidFill>
                      <a:schemeClr val="accent3">
                        <a:lumMod val="20000"/>
                        <a:lumOff val="80000"/>
                      </a:schemeClr>
                    </a:solidFill>
                  </a:tcPr>
                </a:tc>
                <a:tc>
                  <a:txBody>
                    <a:bodyPr/>
                    <a:lstStyle/>
                    <a:p>
                      <a:pPr algn="ctr"/>
                      <a:r>
                        <a:rPr lang="en-US" sz="2400" dirty="0">
                          <a:latin typeface="Arial" panose="020B0604020202020204" pitchFamily="34" charset="0"/>
                          <a:cs typeface="Arial" panose="020B0604020202020204" pitchFamily="34" charset="0"/>
                        </a:rPr>
                        <a:t>755</a:t>
                      </a:r>
                    </a:p>
                  </a:txBody>
                  <a:tcPr>
                    <a:solidFill>
                      <a:schemeClr val="accent3">
                        <a:lumMod val="20000"/>
                        <a:lumOff val="80000"/>
                      </a:schemeClr>
                    </a:solidFill>
                  </a:tcPr>
                </a:tc>
                <a:tc>
                  <a:txBody>
                    <a:bodyPr/>
                    <a:lstStyle/>
                    <a:p>
                      <a:pPr algn="ctr"/>
                      <a:r>
                        <a:rPr lang="en-US" sz="2400" dirty="0">
                          <a:latin typeface="Arial" panose="020B0604020202020204" pitchFamily="34" charset="0"/>
                          <a:cs typeface="Arial" panose="020B0604020202020204" pitchFamily="34" charset="0"/>
                        </a:rPr>
                        <a:t>1195</a:t>
                      </a:r>
                    </a:p>
                  </a:txBody>
                  <a:tcPr>
                    <a:solidFill>
                      <a:schemeClr val="accent3">
                        <a:lumMod val="20000"/>
                        <a:lumOff val="80000"/>
                      </a:schemeClr>
                    </a:solidFill>
                  </a:tcPr>
                </a:tc>
                <a:extLst>
                  <a:ext uri="{0D108BD9-81ED-4DB2-BD59-A6C34878D82A}">
                    <a16:rowId xmlns:a16="http://schemas.microsoft.com/office/drawing/2014/main" val="4101244531"/>
                  </a:ext>
                </a:extLst>
              </a:tr>
              <a:tr h="505283">
                <a:tc>
                  <a:txBody>
                    <a:bodyPr/>
                    <a:lstStyle/>
                    <a:p>
                      <a:pPr algn="ctr"/>
                      <a:r>
                        <a:rPr lang="en-US" sz="2400" dirty="0" err="1">
                          <a:latin typeface="Arial" panose="020B0604020202020204" pitchFamily="34" charset="0"/>
                          <a:cs typeface="Arial" panose="020B0604020202020204" pitchFamily="34" charset="0"/>
                        </a:rPr>
                        <a:t>Garzacocha</a:t>
                      </a:r>
                      <a:endParaRPr lang="en-US" sz="2400" dirty="0">
                        <a:latin typeface="Arial" panose="020B0604020202020204" pitchFamily="34" charset="0"/>
                        <a:cs typeface="Arial" panose="020B0604020202020204" pitchFamily="34" charset="0"/>
                      </a:endParaRP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37</a:t>
                      </a: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210</a:t>
                      </a:r>
                    </a:p>
                  </a:txBody>
                  <a:tcPr>
                    <a:solidFill>
                      <a:schemeClr val="accent3">
                        <a:lumMod val="40000"/>
                        <a:lumOff val="60000"/>
                      </a:schemeClr>
                    </a:solidFill>
                  </a:tcPr>
                </a:tc>
                <a:tc>
                  <a:txBody>
                    <a:bodyPr/>
                    <a:lstStyle/>
                    <a:p>
                      <a:pPr algn="ctr"/>
                      <a:r>
                        <a:rPr lang="en-US" sz="2400" dirty="0">
                          <a:latin typeface="Arial" panose="020B0604020202020204" pitchFamily="34" charset="0"/>
                          <a:cs typeface="Arial" panose="020B0604020202020204" pitchFamily="34" charset="0"/>
                        </a:rPr>
                        <a:t>1740</a:t>
                      </a:r>
                    </a:p>
                  </a:txBody>
                  <a:tcPr>
                    <a:solidFill>
                      <a:schemeClr val="accent3">
                        <a:lumMod val="40000"/>
                        <a:lumOff val="60000"/>
                      </a:schemeClr>
                    </a:solidFill>
                  </a:tcPr>
                </a:tc>
                <a:extLst>
                  <a:ext uri="{0D108BD9-81ED-4DB2-BD59-A6C34878D82A}">
                    <a16:rowId xmlns:a16="http://schemas.microsoft.com/office/drawing/2014/main" val="873867812"/>
                  </a:ext>
                </a:extLst>
              </a:tr>
            </a:tbl>
          </a:graphicData>
        </a:graphic>
      </p:graphicFrame>
      <p:sp>
        <p:nvSpPr>
          <p:cNvPr id="42" name="TextBox 41">
            <a:extLst>
              <a:ext uri="{FF2B5EF4-FFF2-40B4-BE49-F238E27FC236}">
                <a16:creationId xmlns:a16="http://schemas.microsoft.com/office/drawing/2014/main" id="{B8D353AB-C061-BF44-883E-052DDDCA0571}"/>
              </a:ext>
            </a:extLst>
          </p:cNvPr>
          <p:cNvSpPr txBox="1"/>
          <p:nvPr/>
        </p:nvSpPr>
        <p:spPr>
          <a:xfrm>
            <a:off x="29851314" y="6158848"/>
            <a:ext cx="6428471" cy="12182822"/>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Based on the hypothesis that</a:t>
            </a:r>
            <a:r>
              <a:rPr lang="en-US" sz="2400" i="1" dirty="0">
                <a:latin typeface="Arial" panose="020B0604020202020204" pitchFamily="34" charset="0"/>
                <a:cs typeface="Arial" panose="020B0604020202020204" pitchFamily="34" charset="0"/>
              </a:rPr>
              <a:t> 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pore size reflects light availability, smaller pore size in the uppermost sediments suggests a reduction in light availability occurred ~44 years BP (Figure 4).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I hypothesized that solar activity influenced light availability in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Solar activity generally follows 11 year cycles that are characterized in part by sunspot occurrences</a:t>
            </a:r>
            <a:r>
              <a:rPr lang="en-US" sz="2400" baseline="30000" dirty="0">
                <a:latin typeface="Arial" panose="020B0604020202020204" pitchFamily="34" charset="0"/>
                <a:cs typeface="Arial" panose="020B0604020202020204" pitchFamily="34" charset="0"/>
              </a:rPr>
              <a:t>[6]</a:t>
            </a:r>
            <a:r>
              <a:rPr lang="en-US" sz="2400" dirty="0">
                <a:latin typeface="Arial" panose="020B0604020202020204" pitchFamily="34" charset="0"/>
                <a:cs typeface="Arial" panose="020B0604020202020204" pitchFamily="34" charset="0"/>
              </a:rPr>
              <a:t> (Figure 6,7,8).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The sunspot data suggest increased sunspot activity during the 20th century and an increase of sunspot occurrences near 1960 that somewhat aligns with trends in </a:t>
            </a:r>
            <a:r>
              <a:rPr lang="en-US" sz="2400" dirty="0" err="1">
                <a:latin typeface="Arial" panose="020B0604020202020204" pitchFamily="34" charset="0"/>
                <a:cs typeface="Arial" panose="020B0604020202020204" pitchFamily="34" charset="0"/>
              </a:rPr>
              <a:t>Garzacocha</a:t>
            </a:r>
            <a:r>
              <a:rPr lang="en-US" sz="2400" dirty="0">
                <a:latin typeface="Arial" panose="020B0604020202020204" pitchFamily="34" charset="0"/>
                <a:cs typeface="Arial" panose="020B0604020202020204" pitchFamily="34" charset="0"/>
              </a:rPr>
              <a:t>. This could partially suggest a reasoning behind the sharp increase in average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pore size in recent years (Figure 6). </a:t>
            </a:r>
          </a:p>
          <a:p>
            <a:pPr marL="342900" indent="-342900">
              <a:spcAft>
                <a:spcPts val="1000"/>
              </a:spcAft>
              <a:buFont typeface="Arial" panose="020B0604020202020204" pitchFamily="34" charset="0"/>
              <a:buChar char="•"/>
            </a:pPr>
            <a:r>
              <a:rPr lang="en-US" sz="2400" dirty="0">
                <a:latin typeface="Arial" panose="020B0604020202020204" pitchFamily="34" charset="0"/>
                <a:cs typeface="Arial" panose="020B0604020202020204" pitchFamily="34" charset="0"/>
              </a:rPr>
              <a:t>The absence of </a:t>
            </a:r>
            <a:r>
              <a:rPr lang="en-US" sz="2400" i="1" dirty="0">
                <a:latin typeface="Arial" panose="020B0604020202020204" pitchFamily="34" charset="0"/>
                <a:cs typeface="Arial" panose="020B0604020202020204" pitchFamily="34" charset="0"/>
              </a:rPr>
              <a:t>A. </a:t>
            </a:r>
            <a:r>
              <a:rPr lang="en-US" sz="2400" i="1" dirty="0" err="1">
                <a:latin typeface="Arial" panose="020B0604020202020204" pitchFamily="34" charset="0"/>
                <a:cs typeface="Arial" panose="020B0604020202020204" pitchFamily="34" charset="0"/>
              </a:rPr>
              <a:t>crenulata</a:t>
            </a:r>
            <a:r>
              <a:rPr lang="en-US" sz="2400" dirty="0">
                <a:latin typeface="Arial" panose="020B0604020202020204" pitchFamily="34" charset="0"/>
                <a:cs typeface="Arial" panose="020B0604020202020204" pitchFamily="34" charset="0"/>
              </a:rPr>
              <a:t> at 51 cm occurs ~1666 years AD. This is especially interesting to note, as there is a documented interruption (the Maunder Minimum) in the sunspot cycle between 1645 AD and 1715 AD</a:t>
            </a:r>
            <a:r>
              <a:rPr lang="en-US" sz="2400" baseline="30000" dirty="0">
                <a:latin typeface="Arial" panose="020B0604020202020204" pitchFamily="34" charset="0"/>
                <a:cs typeface="Arial" panose="020B0604020202020204" pitchFamily="34" charset="0"/>
              </a:rPr>
              <a:t>[6]</a:t>
            </a:r>
            <a:r>
              <a:rPr lang="en-US" sz="2400" dirty="0">
                <a:latin typeface="Arial" panose="020B0604020202020204" pitchFamily="34" charset="0"/>
                <a:cs typeface="Arial" panose="020B0604020202020204" pitchFamily="34" charset="0"/>
              </a:rPr>
              <a:t> (Figure 7). </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If the sunspot data and age estimations of </a:t>
            </a:r>
            <a:r>
              <a:rPr lang="en-US" sz="2400" b="1" dirty="0" err="1">
                <a:latin typeface="Arial" panose="020B0604020202020204" pitchFamily="34" charset="0"/>
                <a:cs typeface="Arial" panose="020B0604020202020204" pitchFamily="34" charset="0"/>
              </a:rPr>
              <a:t>Garzacocha</a:t>
            </a:r>
            <a:r>
              <a:rPr lang="en-US" sz="2400" b="1" dirty="0">
                <a:latin typeface="Arial" panose="020B0604020202020204" pitchFamily="34" charset="0"/>
                <a:cs typeface="Arial" panose="020B0604020202020204" pitchFamily="34" charset="0"/>
              </a:rPr>
              <a:t> can be regarded with relative confidence, there is a relationship between historic sunspot activity and </a:t>
            </a:r>
            <a:r>
              <a:rPr lang="en-US" sz="2400" b="1" i="1" dirty="0">
                <a:latin typeface="Arial" panose="020B0604020202020204" pitchFamily="34" charset="0"/>
                <a:cs typeface="Arial" panose="020B0604020202020204" pitchFamily="34" charset="0"/>
              </a:rPr>
              <a:t>A. </a:t>
            </a:r>
            <a:r>
              <a:rPr lang="en-US" sz="2400" b="1" i="1" dirty="0" err="1">
                <a:latin typeface="Arial" panose="020B0604020202020204" pitchFamily="34" charset="0"/>
                <a:cs typeface="Arial" panose="020B0604020202020204" pitchFamily="34" charset="0"/>
              </a:rPr>
              <a:t>crenulata</a:t>
            </a:r>
            <a:r>
              <a:rPr lang="en-US" sz="2400" b="1" i="1"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pore size. </a:t>
            </a: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0B8FBB84-ADB8-3546-8C9E-69ED361A0791}"/>
              </a:ext>
            </a:extLst>
          </p:cNvPr>
          <p:cNvSpPr txBox="1"/>
          <p:nvPr/>
        </p:nvSpPr>
        <p:spPr>
          <a:xfrm>
            <a:off x="15607212" y="30935712"/>
            <a:ext cx="12739187" cy="1077218"/>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*Future research should include sedimentation rates. Additional efforts to identify the existence of a relationship between light availability and alternate diatom communities and geographic locations is suggested. </a:t>
            </a: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cxnSp>
        <p:nvCxnSpPr>
          <p:cNvPr id="46" name="Straight Connector 45">
            <a:extLst>
              <a:ext uri="{FF2B5EF4-FFF2-40B4-BE49-F238E27FC236}">
                <a16:creationId xmlns:a16="http://schemas.microsoft.com/office/drawing/2014/main" id="{0B3866F6-5770-F44C-B03A-EC813106886F}"/>
              </a:ext>
            </a:extLst>
          </p:cNvPr>
          <p:cNvCxnSpPr>
            <a:cxnSpLocks/>
          </p:cNvCxnSpPr>
          <p:nvPr/>
        </p:nvCxnSpPr>
        <p:spPr>
          <a:xfrm>
            <a:off x="15298737" y="30750940"/>
            <a:ext cx="13217526" cy="22926"/>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9CAA29CC-020B-2144-B08F-9E1266740E47}"/>
              </a:ext>
            </a:extLst>
          </p:cNvPr>
          <p:cNvSpPr txBox="1"/>
          <p:nvPr/>
        </p:nvSpPr>
        <p:spPr>
          <a:xfrm>
            <a:off x="36481249" y="7751946"/>
            <a:ext cx="6103337" cy="16723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 6: </a:t>
            </a:r>
            <a:r>
              <a:rPr lang="en-US" sz="2000" dirty="0">
                <a:latin typeface="Arial" panose="020B0604020202020204" pitchFamily="34" charset="0"/>
                <a:cs typeface="Arial" panose="020B0604020202020204" pitchFamily="34" charset="0"/>
              </a:rPr>
              <a:t>Graph obtained from </a:t>
            </a:r>
            <a:r>
              <a:rPr lang="en-US" sz="2000" dirty="0" err="1">
                <a:latin typeface="Arial" panose="020B0604020202020204" pitchFamily="34" charset="0"/>
                <a:cs typeface="Arial" panose="020B0604020202020204" pitchFamily="34" charset="0"/>
              </a:rPr>
              <a:t>Clette</a:t>
            </a:r>
            <a:r>
              <a:rPr lang="en-US" sz="2000" dirty="0">
                <a:latin typeface="Arial" panose="020B0604020202020204" pitchFamily="34" charset="0"/>
                <a:cs typeface="Arial" panose="020B0604020202020204" pitchFamily="34" charset="0"/>
              </a:rPr>
              <a:t> et al. 2014.</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Depicts a ratio of the sunspot number (SN) and the group number (GN) in blue.</a:t>
            </a:r>
            <a:r>
              <a:rPr lang="en-US" sz="2000" baseline="30000" dirty="0">
                <a:latin typeface="Arial" panose="020B0604020202020204" pitchFamily="34" charset="0"/>
                <a:cs typeface="Arial" panose="020B0604020202020204" pitchFamily="34" charset="0"/>
              </a:rPr>
              <a:t>[2] </a:t>
            </a:r>
            <a:r>
              <a:rPr lang="en-US" sz="2000" dirty="0">
                <a:latin typeface="Arial" panose="020B0604020202020204" pitchFamily="34" charset="0"/>
                <a:cs typeface="Arial" panose="020B0604020202020204" pitchFamily="34" charset="0"/>
              </a:rPr>
              <a:t>The red line is a smoothed version of this SN/GN ratio, and confidence intervals are depicted in black.</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a:t>
            </a:r>
          </a:p>
        </p:txBody>
      </p:sp>
      <p:sp>
        <p:nvSpPr>
          <p:cNvPr id="49" name="TextBox 48">
            <a:extLst>
              <a:ext uri="{FF2B5EF4-FFF2-40B4-BE49-F238E27FC236}">
                <a16:creationId xmlns:a16="http://schemas.microsoft.com/office/drawing/2014/main" id="{860DE7A1-941F-F745-93CF-88384AC2CF99}"/>
              </a:ext>
            </a:extLst>
          </p:cNvPr>
          <p:cNvSpPr txBox="1"/>
          <p:nvPr/>
        </p:nvSpPr>
        <p:spPr>
          <a:xfrm>
            <a:off x="36480227" y="11772027"/>
            <a:ext cx="6103337" cy="1323439"/>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Figure 7: </a:t>
            </a:r>
            <a:r>
              <a:rPr lang="en-US" sz="2000" dirty="0">
                <a:latin typeface="Arial" panose="020B0604020202020204" pitchFamily="34" charset="0"/>
                <a:cs typeface="Arial" panose="020B0604020202020204" pitchFamily="34" charset="0"/>
              </a:rPr>
              <a:t>Graph obtained from Hathaway 2015.</a:t>
            </a:r>
            <a:r>
              <a:rPr lang="en-US" sz="2000" baseline="30000" dirty="0">
                <a:latin typeface="Arial" panose="020B0604020202020204" pitchFamily="34" charset="0"/>
                <a:cs typeface="Arial" panose="020B0604020202020204" pitchFamily="34" charset="0"/>
              </a:rPr>
              <a:t>[6]</a:t>
            </a:r>
            <a:r>
              <a:rPr lang="en-US" sz="2000" dirty="0">
                <a:latin typeface="Arial" panose="020B0604020202020204" pitchFamily="34" charset="0"/>
                <a:cs typeface="Arial" panose="020B0604020202020204" pitchFamily="34" charset="0"/>
              </a:rPr>
              <a:t> The Maunder Minimum offers a possible explanation for the absence of </a:t>
            </a:r>
            <a:r>
              <a:rPr lang="en-US" sz="2000" i="1" dirty="0">
                <a:latin typeface="Arial" panose="020B0604020202020204" pitchFamily="34" charset="0"/>
                <a:cs typeface="Arial" panose="020B0604020202020204" pitchFamily="34" charset="0"/>
              </a:rPr>
              <a:t>A. </a:t>
            </a:r>
            <a:r>
              <a:rPr lang="en-US" sz="2000" i="1" dirty="0" err="1">
                <a:latin typeface="Arial" panose="020B0604020202020204" pitchFamily="34" charset="0"/>
                <a:cs typeface="Arial" panose="020B0604020202020204" pitchFamily="34" charset="0"/>
              </a:rPr>
              <a:t>crenulata</a:t>
            </a:r>
            <a:r>
              <a:rPr lang="en-US" sz="2000"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between depths of 38-51 cm, or ~1738 AD to ~1666 AD. </a:t>
            </a:r>
          </a:p>
        </p:txBody>
      </p:sp>
      <p:sp>
        <p:nvSpPr>
          <p:cNvPr id="50" name="TextBox 49">
            <a:extLst>
              <a:ext uri="{FF2B5EF4-FFF2-40B4-BE49-F238E27FC236}">
                <a16:creationId xmlns:a16="http://schemas.microsoft.com/office/drawing/2014/main" id="{A3ABB6FD-F451-EB44-AE28-1829A0DABF80}"/>
              </a:ext>
            </a:extLst>
          </p:cNvPr>
          <p:cNvSpPr txBox="1"/>
          <p:nvPr/>
        </p:nvSpPr>
        <p:spPr>
          <a:xfrm>
            <a:off x="36478595" y="17762070"/>
            <a:ext cx="6103338" cy="1554272"/>
          </a:xfrm>
          <a:prstGeom prst="rect">
            <a:avLst/>
          </a:prstGeom>
          <a:noFill/>
        </p:spPr>
        <p:txBody>
          <a:bodyPr wrap="square" rtlCol="0">
            <a:spAutoFit/>
          </a:bodyPr>
          <a:lstStyle/>
          <a:p>
            <a:r>
              <a:rPr lang="en-US" sz="1900" b="1" dirty="0">
                <a:latin typeface="Arial" panose="020B0604020202020204" pitchFamily="34" charset="0"/>
                <a:cs typeface="Arial" panose="020B0604020202020204" pitchFamily="34" charset="0"/>
              </a:rPr>
              <a:t>Figure 8: </a:t>
            </a:r>
            <a:r>
              <a:rPr lang="en-US" sz="1900" dirty="0">
                <a:latin typeface="Arial" panose="020B0604020202020204" pitchFamily="34" charset="0"/>
                <a:cs typeface="Arial" panose="020B0604020202020204" pitchFamily="34" charset="0"/>
              </a:rPr>
              <a:t>Graph detailing the solar cycle obtained from Hathaway 2015.</a:t>
            </a:r>
            <a:r>
              <a:rPr lang="en-US" sz="1900" baseline="30000" dirty="0">
                <a:latin typeface="Arial" panose="020B0604020202020204" pitchFamily="34" charset="0"/>
                <a:cs typeface="Arial" panose="020B0604020202020204" pitchFamily="34" charset="0"/>
              </a:rPr>
              <a:t>[6] </a:t>
            </a:r>
            <a:r>
              <a:rPr lang="en-US" sz="1900" dirty="0">
                <a:latin typeface="Arial" panose="020B0604020202020204" pitchFamily="34" charset="0"/>
                <a:cs typeface="Arial" panose="020B0604020202020204" pitchFamily="34" charset="0"/>
              </a:rPr>
              <a:t>Colors indicate months with varying days of observation (black= observation each day, to red= more than 20 missing days; missing days acquired from international databases).</a:t>
            </a:r>
            <a:r>
              <a:rPr lang="en-US" sz="1900" baseline="30000" dirty="0">
                <a:latin typeface="Arial" panose="020B0604020202020204" pitchFamily="34" charset="0"/>
                <a:cs typeface="Arial" panose="020B0604020202020204" pitchFamily="34" charset="0"/>
              </a:rPr>
              <a:t>[6]</a:t>
            </a:r>
            <a:endParaRPr lang="en-US" sz="1900" dirty="0">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6202CC0D-B4AF-D046-81D2-81A227A0EC8B}"/>
              </a:ext>
            </a:extLst>
          </p:cNvPr>
          <p:cNvSpPr txBox="1"/>
          <p:nvPr/>
        </p:nvSpPr>
        <p:spPr>
          <a:xfrm>
            <a:off x="29698427" y="19307628"/>
            <a:ext cx="12941287" cy="2246769"/>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*Solar activity has a minor impact on Earth’s climate, but to some extent there are connections.</a:t>
            </a:r>
            <a:r>
              <a:rPr lang="en-US" sz="2000" baseline="30000" dirty="0">
                <a:latin typeface="Arial" panose="020B0604020202020204" pitchFamily="34" charset="0"/>
                <a:cs typeface="Arial" panose="020B0604020202020204" pitchFamily="34" charset="0"/>
              </a:rPr>
              <a:t>[2] [6]  </a:t>
            </a:r>
            <a:r>
              <a:rPr lang="en-US" sz="2000" dirty="0">
                <a:latin typeface="Arial" panose="020B0604020202020204" pitchFamily="34" charset="0"/>
                <a:cs typeface="Arial" panose="020B0604020202020204" pitchFamily="34" charset="0"/>
              </a:rPr>
              <a:t>Additional research is suggested to further analyze the alignment of the Maunder Minimum and the lack of </a:t>
            </a:r>
            <a:r>
              <a:rPr lang="en-US" sz="2000" i="1" dirty="0">
                <a:latin typeface="Arial" panose="020B0604020202020204" pitchFamily="34" charset="0"/>
                <a:cs typeface="Arial" panose="020B0604020202020204" pitchFamily="34" charset="0"/>
              </a:rPr>
              <a:t>A. </a:t>
            </a:r>
            <a:r>
              <a:rPr lang="en-US" sz="2000" i="1" dirty="0" err="1">
                <a:latin typeface="Arial" panose="020B0604020202020204" pitchFamily="34" charset="0"/>
                <a:cs typeface="Arial" panose="020B0604020202020204" pitchFamily="34" charset="0"/>
              </a:rPr>
              <a:t>crenulata</a:t>
            </a:r>
            <a:r>
              <a:rPr lang="en-US" sz="2000" dirty="0">
                <a:latin typeface="Arial" panose="020B0604020202020204" pitchFamily="34" charset="0"/>
                <a:cs typeface="Arial" panose="020B0604020202020204" pitchFamily="34" charset="0"/>
              </a:rPr>
              <a:t>, a photophilic species, as well as to determine other sources of variation in light availability</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cxnSp>
        <p:nvCxnSpPr>
          <p:cNvPr id="52" name="Straight Connector 51">
            <a:extLst>
              <a:ext uri="{FF2B5EF4-FFF2-40B4-BE49-F238E27FC236}">
                <a16:creationId xmlns:a16="http://schemas.microsoft.com/office/drawing/2014/main" id="{5CB133E1-86CD-C64D-9F16-C93EAFFADC57}"/>
              </a:ext>
            </a:extLst>
          </p:cNvPr>
          <p:cNvCxnSpPr>
            <a:cxnSpLocks/>
          </p:cNvCxnSpPr>
          <p:nvPr/>
        </p:nvCxnSpPr>
        <p:spPr>
          <a:xfrm>
            <a:off x="29626197" y="19329695"/>
            <a:ext cx="13170147" cy="3801"/>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1329</TotalTime>
  <Words>2051</Words>
  <Application>Microsoft Macintosh PowerPoint</Application>
  <PresentationFormat>Custom</PresentationFormat>
  <Paragraphs>96</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SNR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debbeka1</dc:creator>
  <cp:lastModifiedBy>Brighid Welchans</cp:lastModifiedBy>
  <cp:revision>104</cp:revision>
  <dcterms:created xsi:type="dcterms:W3CDTF">2011-02-15T14:47:44Z</dcterms:created>
  <dcterms:modified xsi:type="dcterms:W3CDTF">2020-04-29T21:23:03Z</dcterms:modified>
</cp:coreProperties>
</file>