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3"/>
  </p:notesMasterIdLst>
  <p:sldIdLst>
    <p:sldId id="256" r:id="rId2"/>
  </p:sldIdLst>
  <p:sldSz cx="43891200" cy="32918400"/>
  <p:notesSz cx="7010400" cy="9296400"/>
  <p:defaultTextStyle>
    <a:defPPr>
      <a:defRPr lang="en-US"/>
    </a:defPPr>
    <a:lvl1pPr marL="0" algn="l" defTabSz="4178175" rtl="0" eaLnBrk="1" latinLnBrk="0" hangingPunct="1">
      <a:defRPr sz="8224" kern="1200">
        <a:solidFill>
          <a:schemeClr val="tx1"/>
        </a:solidFill>
        <a:latin typeface="+mn-lt"/>
        <a:ea typeface="+mn-ea"/>
        <a:cs typeface="+mn-cs"/>
      </a:defRPr>
    </a:lvl1pPr>
    <a:lvl2pPr marL="2089088" algn="l" defTabSz="4178175" rtl="0" eaLnBrk="1" latinLnBrk="0" hangingPunct="1">
      <a:defRPr sz="8224" kern="1200">
        <a:solidFill>
          <a:schemeClr val="tx1"/>
        </a:solidFill>
        <a:latin typeface="+mn-lt"/>
        <a:ea typeface="+mn-ea"/>
        <a:cs typeface="+mn-cs"/>
      </a:defRPr>
    </a:lvl2pPr>
    <a:lvl3pPr marL="4178175" algn="l" defTabSz="4178175" rtl="0" eaLnBrk="1" latinLnBrk="0" hangingPunct="1">
      <a:defRPr sz="8224" kern="1200">
        <a:solidFill>
          <a:schemeClr val="tx1"/>
        </a:solidFill>
        <a:latin typeface="+mn-lt"/>
        <a:ea typeface="+mn-ea"/>
        <a:cs typeface="+mn-cs"/>
      </a:defRPr>
    </a:lvl3pPr>
    <a:lvl4pPr marL="6267262" algn="l" defTabSz="4178175" rtl="0" eaLnBrk="1" latinLnBrk="0" hangingPunct="1">
      <a:defRPr sz="8224" kern="1200">
        <a:solidFill>
          <a:schemeClr val="tx1"/>
        </a:solidFill>
        <a:latin typeface="+mn-lt"/>
        <a:ea typeface="+mn-ea"/>
        <a:cs typeface="+mn-cs"/>
      </a:defRPr>
    </a:lvl4pPr>
    <a:lvl5pPr marL="8356349" algn="l" defTabSz="4178175" rtl="0" eaLnBrk="1" latinLnBrk="0" hangingPunct="1">
      <a:defRPr sz="8224" kern="1200">
        <a:solidFill>
          <a:schemeClr val="tx1"/>
        </a:solidFill>
        <a:latin typeface="+mn-lt"/>
        <a:ea typeface="+mn-ea"/>
        <a:cs typeface="+mn-cs"/>
      </a:defRPr>
    </a:lvl5pPr>
    <a:lvl6pPr marL="10445437" algn="l" defTabSz="4178175" rtl="0" eaLnBrk="1" latinLnBrk="0" hangingPunct="1">
      <a:defRPr sz="8224" kern="1200">
        <a:solidFill>
          <a:schemeClr val="tx1"/>
        </a:solidFill>
        <a:latin typeface="+mn-lt"/>
        <a:ea typeface="+mn-ea"/>
        <a:cs typeface="+mn-cs"/>
      </a:defRPr>
    </a:lvl6pPr>
    <a:lvl7pPr marL="12534525" algn="l" defTabSz="4178175" rtl="0" eaLnBrk="1" latinLnBrk="0" hangingPunct="1">
      <a:defRPr sz="8224" kern="1200">
        <a:solidFill>
          <a:schemeClr val="tx1"/>
        </a:solidFill>
        <a:latin typeface="+mn-lt"/>
        <a:ea typeface="+mn-ea"/>
        <a:cs typeface="+mn-cs"/>
      </a:defRPr>
    </a:lvl7pPr>
    <a:lvl8pPr marL="14623612" algn="l" defTabSz="4178175" rtl="0" eaLnBrk="1" latinLnBrk="0" hangingPunct="1">
      <a:defRPr sz="8224" kern="1200">
        <a:solidFill>
          <a:schemeClr val="tx1"/>
        </a:solidFill>
        <a:latin typeface="+mn-lt"/>
        <a:ea typeface="+mn-ea"/>
        <a:cs typeface="+mn-cs"/>
      </a:defRPr>
    </a:lvl8pPr>
    <a:lvl9pPr marL="16712699" algn="l" defTabSz="4178175" rtl="0" eaLnBrk="1" latinLnBrk="0" hangingPunct="1">
      <a:defRPr sz="8224"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amak nejati" initials="sn" lastIdx="2" clrIdx="0">
    <p:extLst>
      <p:ext uri="{19B8F6BF-5375-455C-9EA6-DF929625EA0E}">
        <p15:presenceInfo xmlns:p15="http://schemas.microsoft.com/office/powerpoint/2012/main" userId="55c60e9a58e4b33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E0D4"/>
    <a:srgbClr val="520000"/>
    <a:srgbClr val="B5B8B3"/>
    <a:srgbClr val="FFCCFF"/>
    <a:srgbClr val="F70000"/>
    <a:srgbClr val="FFFFFF"/>
    <a:srgbClr val="D00000"/>
    <a:srgbClr val="FEFDFA"/>
    <a:srgbClr val="F5F1E7"/>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5224" autoAdjust="0"/>
  </p:normalViewPr>
  <p:slideViewPr>
    <p:cSldViewPr snapToGrid="0">
      <p:cViewPr varScale="1">
        <p:scale>
          <a:sx n="17" d="100"/>
          <a:sy n="17" d="100"/>
        </p:scale>
        <p:origin x="366" y="90"/>
      </p:cViewPr>
      <p:guideLst/>
    </p:cSldViewPr>
  </p:slideViewPr>
  <p:notesTextViewPr>
    <p:cViewPr>
      <p:scale>
        <a:sx n="20" d="100"/>
        <a:sy n="2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3037840" cy="466972"/>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1344" y="1"/>
            <a:ext cx="3037840" cy="466972"/>
          </a:xfrm>
          <a:prstGeom prst="rect">
            <a:avLst/>
          </a:prstGeom>
        </p:spPr>
        <p:txBody>
          <a:bodyPr vert="horz" lIns="93177" tIns="46589" rIns="93177" bIns="46589" rtlCol="0"/>
          <a:lstStyle>
            <a:lvl1pPr algn="r">
              <a:defRPr sz="1200"/>
            </a:lvl1pPr>
          </a:lstStyle>
          <a:p>
            <a:fld id="{E0D903A7-9C3C-4495-8D03-6E1C25C3313F}" type="datetimeFigureOut">
              <a:rPr lang="en-US" smtClean="0"/>
              <a:t>9/5/2021</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1" y="4473895"/>
            <a:ext cx="5608320" cy="3660456"/>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8829434"/>
            <a:ext cx="3037840" cy="466971"/>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1344" y="8829434"/>
            <a:ext cx="3037840" cy="466971"/>
          </a:xfrm>
          <a:prstGeom prst="rect">
            <a:avLst/>
          </a:prstGeom>
        </p:spPr>
        <p:txBody>
          <a:bodyPr vert="horz" lIns="93177" tIns="46589" rIns="93177" bIns="46589" rtlCol="0" anchor="b"/>
          <a:lstStyle>
            <a:lvl1pPr algn="r">
              <a:defRPr sz="1200"/>
            </a:lvl1pPr>
          </a:lstStyle>
          <a:p>
            <a:fld id="{175964ED-638F-4872-B8C0-A1113C409158}" type="slidenum">
              <a:rPr lang="en-US" smtClean="0"/>
              <a:t>‹#›</a:t>
            </a:fld>
            <a:endParaRPr lang="en-US"/>
          </a:p>
        </p:txBody>
      </p:sp>
    </p:spTree>
    <p:extLst>
      <p:ext uri="{BB962C8B-B14F-4D97-AF65-F5344CB8AC3E}">
        <p14:creationId xmlns:p14="http://schemas.microsoft.com/office/powerpoint/2010/main" val="4254551416"/>
      </p:ext>
    </p:extLst>
  </p:cSld>
  <p:clrMap bg1="lt1" tx1="dk1" bg2="lt2" tx2="dk2" accent1="accent1" accent2="accent2" accent3="accent3" accent4="accent4" accent5="accent5" accent6="accent6" hlink="hlink" folHlink="folHlink"/>
  <p:notesStyle>
    <a:lvl1pPr marL="0" algn="l" defTabSz="4178175" rtl="0" eaLnBrk="1" latinLnBrk="0" hangingPunct="1">
      <a:defRPr sz="5484" kern="1200">
        <a:solidFill>
          <a:schemeClr val="tx1"/>
        </a:solidFill>
        <a:latin typeface="+mn-lt"/>
        <a:ea typeface="+mn-ea"/>
        <a:cs typeface="+mn-cs"/>
      </a:defRPr>
    </a:lvl1pPr>
    <a:lvl2pPr marL="2089088" algn="l" defTabSz="4178175" rtl="0" eaLnBrk="1" latinLnBrk="0" hangingPunct="1">
      <a:defRPr sz="5484" kern="1200">
        <a:solidFill>
          <a:schemeClr val="tx1"/>
        </a:solidFill>
        <a:latin typeface="+mn-lt"/>
        <a:ea typeface="+mn-ea"/>
        <a:cs typeface="+mn-cs"/>
      </a:defRPr>
    </a:lvl2pPr>
    <a:lvl3pPr marL="4178175" algn="l" defTabSz="4178175" rtl="0" eaLnBrk="1" latinLnBrk="0" hangingPunct="1">
      <a:defRPr sz="5484" kern="1200">
        <a:solidFill>
          <a:schemeClr val="tx1"/>
        </a:solidFill>
        <a:latin typeface="+mn-lt"/>
        <a:ea typeface="+mn-ea"/>
        <a:cs typeface="+mn-cs"/>
      </a:defRPr>
    </a:lvl3pPr>
    <a:lvl4pPr marL="6267262" algn="l" defTabSz="4178175" rtl="0" eaLnBrk="1" latinLnBrk="0" hangingPunct="1">
      <a:defRPr sz="5484" kern="1200">
        <a:solidFill>
          <a:schemeClr val="tx1"/>
        </a:solidFill>
        <a:latin typeface="+mn-lt"/>
        <a:ea typeface="+mn-ea"/>
        <a:cs typeface="+mn-cs"/>
      </a:defRPr>
    </a:lvl4pPr>
    <a:lvl5pPr marL="8356349" algn="l" defTabSz="4178175" rtl="0" eaLnBrk="1" latinLnBrk="0" hangingPunct="1">
      <a:defRPr sz="5484" kern="1200">
        <a:solidFill>
          <a:schemeClr val="tx1"/>
        </a:solidFill>
        <a:latin typeface="+mn-lt"/>
        <a:ea typeface="+mn-ea"/>
        <a:cs typeface="+mn-cs"/>
      </a:defRPr>
    </a:lvl5pPr>
    <a:lvl6pPr marL="10445437" algn="l" defTabSz="4178175" rtl="0" eaLnBrk="1" latinLnBrk="0" hangingPunct="1">
      <a:defRPr sz="5484" kern="1200">
        <a:solidFill>
          <a:schemeClr val="tx1"/>
        </a:solidFill>
        <a:latin typeface="+mn-lt"/>
        <a:ea typeface="+mn-ea"/>
        <a:cs typeface="+mn-cs"/>
      </a:defRPr>
    </a:lvl6pPr>
    <a:lvl7pPr marL="12534525" algn="l" defTabSz="4178175" rtl="0" eaLnBrk="1" latinLnBrk="0" hangingPunct="1">
      <a:defRPr sz="5484" kern="1200">
        <a:solidFill>
          <a:schemeClr val="tx1"/>
        </a:solidFill>
        <a:latin typeface="+mn-lt"/>
        <a:ea typeface="+mn-ea"/>
        <a:cs typeface="+mn-cs"/>
      </a:defRPr>
    </a:lvl7pPr>
    <a:lvl8pPr marL="14623612" algn="l" defTabSz="4178175" rtl="0" eaLnBrk="1" latinLnBrk="0" hangingPunct="1">
      <a:defRPr sz="5484" kern="1200">
        <a:solidFill>
          <a:schemeClr val="tx1"/>
        </a:solidFill>
        <a:latin typeface="+mn-lt"/>
        <a:ea typeface="+mn-ea"/>
        <a:cs typeface="+mn-cs"/>
      </a:defRPr>
    </a:lvl8pPr>
    <a:lvl9pPr marL="16712699" algn="l" defTabSz="4178175" rtl="0" eaLnBrk="1" latinLnBrk="0" hangingPunct="1">
      <a:defRPr sz="548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5964ED-638F-4872-B8C0-A1113C409158}" type="slidenum">
              <a:rPr lang="en-US" smtClean="0"/>
              <a:t>1</a:t>
            </a:fld>
            <a:endParaRPr lang="en-US"/>
          </a:p>
        </p:txBody>
      </p:sp>
    </p:spTree>
    <p:extLst>
      <p:ext uri="{BB962C8B-B14F-4D97-AF65-F5344CB8AC3E}">
        <p14:creationId xmlns:p14="http://schemas.microsoft.com/office/powerpoint/2010/main" val="3466029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DB396E7-55DF-4018-90E6-2DEACC8CC7A2}" type="datetimeFigureOut">
              <a:rPr lang="en-US" smtClean="0"/>
              <a:t>9/5/2021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F1A34A-EB01-46B7-AEBD-155E76EF8585}" type="slidenum">
              <a:rPr lang="en-US" smtClean="0"/>
              <a:t>‹#›</a:t>
            </a:fld>
            <a:endParaRPr lang="en-US"/>
          </a:p>
        </p:txBody>
      </p:sp>
    </p:spTree>
    <p:extLst>
      <p:ext uri="{BB962C8B-B14F-4D97-AF65-F5344CB8AC3E}">
        <p14:creationId xmlns:p14="http://schemas.microsoft.com/office/powerpoint/2010/main" val="1144050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B396E7-55DF-4018-90E6-2DEACC8CC7A2}" type="datetimeFigureOut">
              <a:rPr lang="en-US" smtClean="0"/>
              <a:t>9/5/2021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F1A34A-EB01-46B7-AEBD-155E76EF8585}" type="slidenum">
              <a:rPr lang="en-US" smtClean="0"/>
              <a:t>‹#›</a:t>
            </a:fld>
            <a:endParaRPr lang="en-US"/>
          </a:p>
        </p:txBody>
      </p:sp>
    </p:spTree>
    <p:extLst>
      <p:ext uri="{BB962C8B-B14F-4D97-AF65-F5344CB8AC3E}">
        <p14:creationId xmlns:p14="http://schemas.microsoft.com/office/powerpoint/2010/main" val="4199443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B396E7-55DF-4018-90E6-2DEACC8CC7A2}" type="datetimeFigureOut">
              <a:rPr lang="en-US" smtClean="0"/>
              <a:t>9/5/2021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F1A34A-EB01-46B7-AEBD-155E76EF8585}" type="slidenum">
              <a:rPr lang="en-US" smtClean="0"/>
              <a:t>‹#›</a:t>
            </a:fld>
            <a:endParaRPr lang="en-US"/>
          </a:p>
        </p:txBody>
      </p:sp>
    </p:spTree>
    <p:extLst>
      <p:ext uri="{BB962C8B-B14F-4D97-AF65-F5344CB8AC3E}">
        <p14:creationId xmlns:p14="http://schemas.microsoft.com/office/powerpoint/2010/main" val="391113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B396E7-55DF-4018-90E6-2DEACC8CC7A2}" type="datetimeFigureOut">
              <a:rPr lang="en-US" smtClean="0"/>
              <a:t>9/5/2021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F1A34A-EB01-46B7-AEBD-155E76EF8585}" type="slidenum">
              <a:rPr lang="en-US" smtClean="0"/>
              <a:t>‹#›</a:t>
            </a:fld>
            <a:endParaRPr lang="en-US"/>
          </a:p>
        </p:txBody>
      </p:sp>
    </p:spTree>
    <p:extLst>
      <p:ext uri="{BB962C8B-B14F-4D97-AF65-F5344CB8AC3E}">
        <p14:creationId xmlns:p14="http://schemas.microsoft.com/office/powerpoint/2010/main" val="1474178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DB396E7-55DF-4018-90E6-2DEACC8CC7A2}" type="datetimeFigureOut">
              <a:rPr lang="en-US" smtClean="0"/>
              <a:t>9/5/2021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F1A34A-EB01-46B7-AEBD-155E76EF8585}" type="slidenum">
              <a:rPr lang="en-US" smtClean="0"/>
              <a:t>‹#›</a:t>
            </a:fld>
            <a:endParaRPr lang="en-US"/>
          </a:p>
        </p:txBody>
      </p:sp>
    </p:spTree>
    <p:extLst>
      <p:ext uri="{BB962C8B-B14F-4D97-AF65-F5344CB8AC3E}">
        <p14:creationId xmlns:p14="http://schemas.microsoft.com/office/powerpoint/2010/main" val="1372056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DB396E7-55DF-4018-90E6-2DEACC8CC7A2}" type="datetimeFigureOut">
              <a:rPr lang="en-US" smtClean="0"/>
              <a:t>9/5/2021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F1A34A-EB01-46B7-AEBD-155E76EF8585}" type="slidenum">
              <a:rPr lang="en-US" smtClean="0"/>
              <a:t>‹#›</a:t>
            </a:fld>
            <a:endParaRPr lang="en-US"/>
          </a:p>
        </p:txBody>
      </p:sp>
    </p:spTree>
    <p:extLst>
      <p:ext uri="{BB962C8B-B14F-4D97-AF65-F5344CB8AC3E}">
        <p14:creationId xmlns:p14="http://schemas.microsoft.com/office/powerpoint/2010/main" val="3884764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DB396E7-55DF-4018-90E6-2DEACC8CC7A2}" type="datetimeFigureOut">
              <a:rPr lang="en-US" smtClean="0"/>
              <a:t>9/5/2021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F1A34A-EB01-46B7-AEBD-155E76EF8585}" type="slidenum">
              <a:rPr lang="en-US" smtClean="0"/>
              <a:t>‹#›</a:t>
            </a:fld>
            <a:endParaRPr lang="en-US"/>
          </a:p>
        </p:txBody>
      </p:sp>
    </p:spTree>
    <p:extLst>
      <p:ext uri="{BB962C8B-B14F-4D97-AF65-F5344CB8AC3E}">
        <p14:creationId xmlns:p14="http://schemas.microsoft.com/office/powerpoint/2010/main" val="3672190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DB396E7-55DF-4018-90E6-2DEACC8CC7A2}" type="datetimeFigureOut">
              <a:rPr lang="en-US" smtClean="0"/>
              <a:t>9/5/2021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F1A34A-EB01-46B7-AEBD-155E76EF8585}" type="slidenum">
              <a:rPr lang="en-US" smtClean="0"/>
              <a:t>‹#›</a:t>
            </a:fld>
            <a:endParaRPr lang="en-US"/>
          </a:p>
        </p:txBody>
      </p:sp>
    </p:spTree>
    <p:extLst>
      <p:ext uri="{BB962C8B-B14F-4D97-AF65-F5344CB8AC3E}">
        <p14:creationId xmlns:p14="http://schemas.microsoft.com/office/powerpoint/2010/main" val="1407103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B396E7-55DF-4018-90E6-2DEACC8CC7A2}" type="datetimeFigureOut">
              <a:rPr lang="en-US" smtClean="0"/>
              <a:t>9/5/2021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F1A34A-EB01-46B7-AEBD-155E76EF8585}" type="slidenum">
              <a:rPr lang="en-US" smtClean="0"/>
              <a:t>‹#›</a:t>
            </a:fld>
            <a:endParaRPr lang="en-US"/>
          </a:p>
        </p:txBody>
      </p:sp>
    </p:spTree>
    <p:extLst>
      <p:ext uri="{BB962C8B-B14F-4D97-AF65-F5344CB8AC3E}">
        <p14:creationId xmlns:p14="http://schemas.microsoft.com/office/powerpoint/2010/main" val="560483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EDB396E7-55DF-4018-90E6-2DEACC8CC7A2}" type="datetimeFigureOut">
              <a:rPr lang="en-US" smtClean="0"/>
              <a:t>9/5/2021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F1A34A-EB01-46B7-AEBD-155E76EF8585}" type="slidenum">
              <a:rPr lang="en-US" smtClean="0"/>
              <a:t>‹#›</a:t>
            </a:fld>
            <a:endParaRPr lang="en-US"/>
          </a:p>
        </p:txBody>
      </p:sp>
    </p:spTree>
    <p:extLst>
      <p:ext uri="{BB962C8B-B14F-4D97-AF65-F5344CB8AC3E}">
        <p14:creationId xmlns:p14="http://schemas.microsoft.com/office/powerpoint/2010/main" val="2570750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EDB396E7-55DF-4018-90E6-2DEACC8CC7A2}" type="datetimeFigureOut">
              <a:rPr lang="en-US" smtClean="0"/>
              <a:t>9/5/2021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F1A34A-EB01-46B7-AEBD-155E76EF8585}" type="slidenum">
              <a:rPr lang="en-US" smtClean="0"/>
              <a:t>‹#›</a:t>
            </a:fld>
            <a:endParaRPr lang="en-US"/>
          </a:p>
        </p:txBody>
      </p:sp>
    </p:spTree>
    <p:extLst>
      <p:ext uri="{BB962C8B-B14F-4D97-AF65-F5344CB8AC3E}">
        <p14:creationId xmlns:p14="http://schemas.microsoft.com/office/powerpoint/2010/main" val="3117320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EDB396E7-55DF-4018-90E6-2DEACC8CC7A2}" type="datetimeFigureOut">
              <a:rPr lang="en-US" smtClean="0"/>
              <a:t>9/5/2021</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B2F1A34A-EB01-46B7-AEBD-155E76EF8585}" type="slidenum">
              <a:rPr lang="en-US" smtClean="0"/>
              <a:t>‹#›</a:t>
            </a:fld>
            <a:endParaRPr lang="en-US"/>
          </a:p>
        </p:txBody>
      </p:sp>
    </p:spTree>
    <p:extLst>
      <p:ext uri="{BB962C8B-B14F-4D97-AF65-F5344CB8AC3E}">
        <p14:creationId xmlns:p14="http://schemas.microsoft.com/office/powerpoint/2010/main" val="346163394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jpg"/><Relationship Id="rId7" Type="http://schemas.openxmlformats.org/officeDocument/2006/relationships/hyperlink" Target="http://www.impact-structures.com/impact-rocks-impactites/"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gfoundit-mars.com/MeteoriteListADiscussions.html" TargetMode="External"/><Relationship Id="rId11" Type="http://schemas.openxmlformats.org/officeDocument/2006/relationships/image" Target="../media/image5.png"/><Relationship Id="rId5" Type="http://schemas.openxmlformats.org/officeDocument/2006/relationships/hyperlink" Target="https://www.encyclopedia.com/earth-and-environment/minerals-mining-and-metallurgy/metallurgy-and-mining-terms-and-concepts/shock" TargetMode="External"/><Relationship Id="rId10" Type="http://schemas.openxmlformats.org/officeDocument/2006/relationships/image" Target="../media/image4.png"/><Relationship Id="rId4" Type="http://schemas.openxmlformats.org/officeDocument/2006/relationships/hyperlink" Target="https://www.space.com/16105-asteroid-belt.html" TargetMode="External"/><Relationship Id="rId9" Type="http://schemas.openxmlformats.org/officeDocument/2006/relationships/image" Target="../media/image3.gif"/></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blipFill dpi="0" rotWithShape="1">
          <a:blip r:embed="rId3">
            <a:alphaModFix amt="52000"/>
            <a:lum/>
          </a:blip>
          <a:srcRect/>
          <a:stretch>
            <a:fillRect/>
          </a:stretch>
        </a:blipFill>
        <a:effectLst/>
      </p:bgPr>
    </p:bg>
    <p:spTree>
      <p:nvGrpSpPr>
        <p:cNvPr id="1" name=""/>
        <p:cNvGrpSpPr/>
        <p:nvPr/>
      </p:nvGrpSpPr>
      <p:grpSpPr>
        <a:xfrm>
          <a:off x="0" y="0"/>
          <a:ext cx="0" cy="0"/>
          <a:chOff x="0" y="0"/>
          <a:chExt cx="0" cy="0"/>
        </a:xfrm>
      </p:grpSpPr>
      <p:sp>
        <p:nvSpPr>
          <p:cNvPr id="53" name="Rounded Rectangle 52"/>
          <p:cNvSpPr/>
          <p:nvPr/>
        </p:nvSpPr>
        <p:spPr>
          <a:xfrm>
            <a:off x="373627" y="9540240"/>
            <a:ext cx="13948819" cy="905835"/>
          </a:xfrm>
          <a:prstGeom prst="roundRect">
            <a:avLst/>
          </a:prstGeom>
          <a:solidFill>
            <a:srgbClr val="D0000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chemeClr val="bg1"/>
                </a:solidFill>
                <a:latin typeface="Times New Roman" panose="02020603050405020304" pitchFamily="18" charset="0"/>
                <a:cs typeface="Times New Roman" panose="02020603050405020304" pitchFamily="18" charset="0"/>
              </a:rPr>
              <a:t>Conditions of Formation</a:t>
            </a:r>
          </a:p>
        </p:txBody>
      </p:sp>
      <p:sp>
        <p:nvSpPr>
          <p:cNvPr id="16" name="Rounded Rectangle 15"/>
          <p:cNvSpPr/>
          <p:nvPr/>
        </p:nvSpPr>
        <p:spPr>
          <a:xfrm>
            <a:off x="310101" y="4655782"/>
            <a:ext cx="14298449" cy="914400"/>
          </a:xfrm>
          <a:prstGeom prst="roundRect">
            <a:avLst/>
          </a:prstGeom>
          <a:solidFill>
            <a:srgbClr val="D00000"/>
          </a:solidFill>
          <a:ln>
            <a:noFill/>
          </a:ln>
          <a:effectLst/>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4800" b="1" dirty="0">
                <a:solidFill>
                  <a:schemeClr val="bg1"/>
                </a:solidFill>
                <a:latin typeface="Times New Roman" panose="02020603050405020304" pitchFamily="18" charset="0"/>
                <a:cs typeface="Times New Roman" panose="02020603050405020304" pitchFamily="18" charset="0"/>
              </a:rPr>
              <a:t>SUMMARY</a:t>
            </a:r>
          </a:p>
        </p:txBody>
      </p:sp>
      <p:sp>
        <p:nvSpPr>
          <p:cNvPr id="9" name="TextBox 8"/>
          <p:cNvSpPr txBox="1"/>
          <p:nvPr/>
        </p:nvSpPr>
        <p:spPr>
          <a:xfrm>
            <a:off x="3893510" y="922080"/>
            <a:ext cx="37557075" cy="2923877"/>
          </a:xfrm>
          <a:prstGeom prst="rect">
            <a:avLst/>
          </a:prstGeom>
          <a:noFill/>
        </p:spPr>
        <p:txBody>
          <a:bodyPr wrap="square" rtlCol="0">
            <a:spAutoFit/>
          </a:bodyPr>
          <a:lstStyle/>
          <a:p>
            <a:pPr algn="ctr"/>
            <a:r>
              <a:rPr lang="en-US" sz="8800" b="1" dirty="0">
                <a:latin typeface="Times New Roman" panose="02020603050405020304" pitchFamily="18" charset="0"/>
                <a:cs typeface="Times New Roman" panose="02020603050405020304" pitchFamily="18" charset="0"/>
              </a:rPr>
              <a:t>Investigation of Shocked Quartz</a:t>
            </a:r>
            <a:endParaRPr lang="en-US" sz="8800" dirty="0">
              <a:latin typeface="Times New Roman" panose="02020603050405020304" pitchFamily="18" charset="0"/>
              <a:cs typeface="Times New Roman" panose="02020603050405020304" pitchFamily="18" charset="0"/>
            </a:endParaRPr>
          </a:p>
          <a:p>
            <a:pPr algn="ctr"/>
            <a:r>
              <a:rPr lang="en-US" sz="4800" dirty="0">
                <a:latin typeface="Times New Roman" panose="02020603050405020304" pitchFamily="18" charset="0"/>
                <a:cs typeface="Times New Roman" panose="02020603050405020304" pitchFamily="18" charset="0"/>
              </a:rPr>
              <a:t>Andrew Mason,  David </a:t>
            </a:r>
            <a:r>
              <a:rPr lang="en-US" sz="4800" dirty="0" err="1">
                <a:latin typeface="Times New Roman" panose="02020603050405020304" pitchFamily="18" charset="0"/>
                <a:cs typeface="Times New Roman" panose="02020603050405020304" pitchFamily="18" charset="0"/>
              </a:rPr>
              <a:t>Loope</a:t>
            </a:r>
            <a:endParaRPr lang="en-US" sz="4800" dirty="0">
              <a:latin typeface="Times New Roman" panose="02020603050405020304" pitchFamily="18" charset="0"/>
              <a:cs typeface="Times New Roman" panose="02020603050405020304" pitchFamily="18" charset="0"/>
            </a:endParaRPr>
          </a:p>
          <a:p>
            <a:pPr algn="ctr"/>
            <a:r>
              <a:rPr lang="en-US" sz="4800" dirty="0">
                <a:latin typeface="Times New Roman" panose="02020603050405020304" pitchFamily="18" charset="0"/>
                <a:cs typeface="Times New Roman" panose="02020603050405020304" pitchFamily="18" charset="0"/>
              </a:rPr>
              <a:t>Department of Earth and Atmospheric Sciences, University of Nebraska-Lincoln</a:t>
            </a:r>
          </a:p>
        </p:txBody>
      </p:sp>
      <p:sp>
        <p:nvSpPr>
          <p:cNvPr id="60" name="Rounded Rectangle 59"/>
          <p:cNvSpPr/>
          <p:nvPr/>
        </p:nvSpPr>
        <p:spPr>
          <a:xfrm>
            <a:off x="29468633" y="12396972"/>
            <a:ext cx="14075237" cy="914400"/>
          </a:xfrm>
          <a:prstGeom prst="roundRect">
            <a:avLst/>
          </a:prstGeom>
          <a:solidFill>
            <a:srgbClr val="D0000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chemeClr val="bg1"/>
                </a:solidFill>
                <a:latin typeface="Times New Roman" panose="02020603050405020304" pitchFamily="18" charset="0"/>
                <a:cs typeface="Times New Roman" panose="02020603050405020304" pitchFamily="18" charset="0"/>
              </a:rPr>
              <a:t>CONCLUSION</a:t>
            </a:r>
          </a:p>
        </p:txBody>
      </p:sp>
      <p:sp>
        <p:nvSpPr>
          <p:cNvPr id="61" name="Rounded Rectangle 60"/>
          <p:cNvSpPr/>
          <p:nvPr/>
        </p:nvSpPr>
        <p:spPr>
          <a:xfrm>
            <a:off x="29468634" y="21005499"/>
            <a:ext cx="13921532" cy="914400"/>
          </a:xfrm>
          <a:prstGeom prst="roundRect">
            <a:avLst>
              <a:gd name="adj" fmla="val 26667"/>
            </a:avLst>
          </a:prstGeom>
          <a:solidFill>
            <a:srgbClr val="D0000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chemeClr val="bg1"/>
                </a:solidFill>
                <a:latin typeface="Times New Roman" panose="02020603050405020304" pitchFamily="18" charset="0"/>
                <a:cs typeface="Times New Roman" panose="02020603050405020304" pitchFamily="18" charset="0"/>
              </a:rPr>
              <a:t>REFERENCES</a:t>
            </a:r>
          </a:p>
        </p:txBody>
      </p:sp>
      <p:sp>
        <p:nvSpPr>
          <p:cNvPr id="107" name="TextBox 106"/>
          <p:cNvSpPr txBox="1"/>
          <p:nvPr/>
        </p:nvSpPr>
        <p:spPr>
          <a:xfrm>
            <a:off x="29667124" y="13982630"/>
            <a:ext cx="13723040" cy="6863417"/>
          </a:xfrm>
          <a:prstGeom prst="rect">
            <a:avLst/>
          </a:prstGeom>
          <a:noFill/>
        </p:spPr>
        <p:txBody>
          <a:bodyPr wrap="square" rtlCol="0">
            <a:spAutoFit/>
          </a:bodyPr>
          <a:lstStyle/>
          <a:p>
            <a:pPr algn="just"/>
            <a:r>
              <a:rPr lang="en-US" sz="4000" b="1" dirty="0">
                <a:cs typeface="Times New Roman" panose="02020603050405020304" pitchFamily="18" charset="0"/>
              </a:rPr>
              <a:t>Shocked quartz has a variety of different depositional environments and a variety of properties that help geologists determine the conditions present during their formation. The presence of shocked quartz should not be a definitive sign of meteorite impacts but used as a tool to show that the area had been effected by extraterrestrial or high explosive activity in the past. Moreover, the different features present in the shocked quartz show their true origin and even help to give them luminescent properties. Shocked quartz is a very interesting phenomenon in geology that deserves more scientific exploration in the future. </a:t>
            </a:r>
          </a:p>
        </p:txBody>
      </p:sp>
      <p:sp>
        <p:nvSpPr>
          <p:cNvPr id="108" name="TextBox 107"/>
          <p:cNvSpPr txBox="1"/>
          <p:nvPr/>
        </p:nvSpPr>
        <p:spPr>
          <a:xfrm>
            <a:off x="29612375" y="22432171"/>
            <a:ext cx="13867180" cy="9864239"/>
          </a:xfrm>
          <a:prstGeom prst="rect">
            <a:avLst/>
          </a:prstGeom>
          <a:noFill/>
        </p:spPr>
        <p:txBody>
          <a:bodyPr wrap="square" rtlCol="0">
            <a:spAutoFit/>
          </a:bodyPr>
          <a:lstStyle/>
          <a:p>
            <a:pPr algn="just"/>
            <a:r>
              <a:rPr lang="en-US" sz="4000" dirty="0">
                <a:latin typeface="Times New Roman" panose="02020603050405020304" pitchFamily="18" charset="0"/>
                <a:cs typeface="Times New Roman" panose="02020603050405020304" pitchFamily="18" charset="0"/>
              </a:rPr>
              <a:t>[1] </a:t>
            </a:r>
            <a:r>
              <a:rPr lang="en-US" sz="4000" dirty="0">
                <a:solidFill>
                  <a:srgbClr val="333333"/>
                </a:solidFill>
                <a:latin typeface="TimesNewRoman"/>
              </a:rPr>
              <a:t>Redd, N. T. (2017, May 05). Asteroid Belt: Facts &amp; Formation. Retrieved from </a:t>
            </a:r>
            <a:r>
              <a:rPr lang="en-US" sz="4000" dirty="0">
                <a:solidFill>
                  <a:srgbClr val="333333"/>
                </a:solidFill>
                <a:latin typeface="TimesNewRoman"/>
                <a:hlinkClick r:id="rId4"/>
              </a:rPr>
              <a:t>https://www.space.com/16105-asteroid-belt.html</a:t>
            </a:r>
            <a:endParaRPr lang="en-US" sz="4000" dirty="0">
              <a:solidFill>
                <a:srgbClr val="333333"/>
              </a:solidFill>
              <a:latin typeface="TimesNewRoman"/>
            </a:endParaRPr>
          </a:p>
          <a:p>
            <a:pPr algn="just"/>
            <a:r>
              <a:rPr lang="en-US" sz="4000" dirty="0">
                <a:solidFill>
                  <a:srgbClr val="333333"/>
                </a:solidFill>
                <a:latin typeface="Times New Roman" panose="02020603050405020304" pitchFamily="18" charset="0"/>
              </a:rPr>
              <a:t>[2] Metamorphism.", ". (2018). Shock Metamorphism. Retrieved from </a:t>
            </a:r>
            <a:r>
              <a:rPr lang="en-US" sz="4000" dirty="0">
                <a:solidFill>
                  <a:srgbClr val="333333"/>
                </a:solidFill>
                <a:latin typeface="Times New Roman" panose="02020603050405020304" pitchFamily="18" charset="0"/>
                <a:hlinkClick r:id="rId5"/>
              </a:rPr>
              <a:t>https://www.encyclopedia.com/earth-and-environment/minerals-mining-and-metallurgy/metallurgy-and-mining-terms-and-concepts/shock</a:t>
            </a:r>
            <a:endParaRPr lang="en-US" sz="4000" dirty="0">
              <a:solidFill>
                <a:srgbClr val="333333"/>
              </a:solidFill>
              <a:latin typeface="Times New Roman" panose="02020603050405020304" pitchFamily="18" charset="0"/>
            </a:endParaRPr>
          </a:p>
          <a:p>
            <a:pPr algn="just"/>
            <a:r>
              <a:rPr lang="en-US" sz="4000" dirty="0">
                <a:solidFill>
                  <a:srgbClr val="333333"/>
                </a:solidFill>
                <a:latin typeface="Times New Roman" panose="02020603050405020304" pitchFamily="18" charset="0"/>
              </a:rPr>
              <a:t>[3] (n.d.). Retrieved from </a:t>
            </a:r>
            <a:r>
              <a:rPr lang="en-US" sz="4000" dirty="0">
                <a:solidFill>
                  <a:srgbClr val="333333"/>
                </a:solidFill>
                <a:latin typeface="Times New Roman" panose="02020603050405020304" pitchFamily="18" charset="0"/>
                <a:hlinkClick r:id="rId6"/>
              </a:rPr>
              <a:t>http://gfoundit-mars.com/MeteoriteListADiscussions.html</a:t>
            </a:r>
            <a:endParaRPr lang="en-US" sz="4000" dirty="0">
              <a:solidFill>
                <a:srgbClr val="333333"/>
              </a:solidFill>
              <a:latin typeface="Times New Roman" panose="02020603050405020304" pitchFamily="18" charset="0"/>
            </a:endParaRPr>
          </a:p>
          <a:p>
            <a:pPr algn="just"/>
            <a:r>
              <a:rPr lang="en-US" sz="4000" dirty="0">
                <a:solidFill>
                  <a:srgbClr val="333333"/>
                </a:solidFill>
                <a:latin typeface="Times New Roman" panose="02020603050405020304" pitchFamily="18" charset="0"/>
              </a:rPr>
              <a:t>[4] (n.d.). Retrieved from </a:t>
            </a:r>
            <a:r>
              <a:rPr lang="en-US" sz="4000" dirty="0">
                <a:solidFill>
                  <a:srgbClr val="333333"/>
                </a:solidFill>
                <a:latin typeface="Times New Roman" panose="02020603050405020304" pitchFamily="18" charset="0"/>
                <a:hlinkClick r:id="rId7"/>
              </a:rPr>
              <a:t>http://www.impact-structures.com/impact-rocks-impactites/</a:t>
            </a:r>
            <a:r>
              <a:rPr lang="en-US" sz="4000" dirty="0">
                <a:solidFill>
                  <a:srgbClr val="333333"/>
                </a:solidFill>
                <a:latin typeface="Times New Roman" panose="02020603050405020304" pitchFamily="18" charset="0"/>
              </a:rPr>
              <a:t> </a:t>
            </a:r>
          </a:p>
          <a:p>
            <a:pPr algn="just"/>
            <a:r>
              <a:rPr lang="en-US" sz="4000" dirty="0">
                <a:solidFill>
                  <a:srgbClr val="333333"/>
                </a:solidFill>
                <a:latin typeface="Times New Roman" panose="02020603050405020304" pitchFamily="18" charset="0"/>
              </a:rPr>
              <a:t>[5] </a:t>
            </a:r>
            <a:r>
              <a:rPr lang="en-US" sz="4000" dirty="0" err="1">
                <a:solidFill>
                  <a:srgbClr val="333333"/>
                </a:solidFill>
                <a:latin typeface="Times New Roman" panose="02020603050405020304" pitchFamily="18" charset="0"/>
              </a:rPr>
              <a:t>Cavosie</a:t>
            </a:r>
            <a:r>
              <a:rPr lang="en-US" sz="4000" dirty="0">
                <a:solidFill>
                  <a:srgbClr val="333333"/>
                </a:solidFill>
                <a:latin typeface="Times New Roman" panose="02020603050405020304" pitchFamily="18" charset="0"/>
              </a:rPr>
              <a:t>, A. J., Quintero, R. R., Radovan, H. A., &amp; Moser, D. E. (2010). A record of ancient cataclysm in modern sand: Shock microstructures in detrital minerals from the Vaal River, </a:t>
            </a:r>
            <a:r>
              <a:rPr lang="en-US" sz="4000" dirty="0" err="1">
                <a:solidFill>
                  <a:srgbClr val="333333"/>
                </a:solidFill>
                <a:latin typeface="Times New Roman" panose="02020603050405020304" pitchFamily="18" charset="0"/>
              </a:rPr>
              <a:t>Vredefort</a:t>
            </a:r>
            <a:r>
              <a:rPr lang="en-US" sz="4000" dirty="0">
                <a:solidFill>
                  <a:srgbClr val="333333"/>
                </a:solidFill>
                <a:latin typeface="Times New Roman" panose="02020603050405020304" pitchFamily="18" charset="0"/>
              </a:rPr>
              <a:t> Dome, South Africa. Geological Society of America Bulletin, 122(11-12), 1968-1980. doi:10.1130/b30187.1</a:t>
            </a:r>
          </a:p>
          <a:p>
            <a:pPr algn="just">
              <a:lnSpc>
                <a:spcPts val="2100"/>
              </a:lnSpc>
            </a:pPr>
            <a:endParaRPr lang="en-US" sz="4000" dirty="0">
              <a:solidFill>
                <a:srgbClr val="333333"/>
              </a:solidFill>
              <a:latin typeface="Times New Roman" panose="02020603050405020304" pitchFamily="18" charset="0"/>
            </a:endParaRPr>
          </a:p>
          <a:p>
            <a:pPr algn="just">
              <a:lnSpc>
                <a:spcPts val="2100"/>
              </a:lnSpc>
            </a:pPr>
            <a:endParaRPr lang="en-US" sz="2100" dirty="0">
              <a:latin typeface="Times New Roman" panose="02020603050405020304" pitchFamily="18" charset="0"/>
              <a:cs typeface="Times New Roman" panose="02020603050405020304" pitchFamily="18" charset="0"/>
            </a:endParaRPr>
          </a:p>
        </p:txBody>
      </p:sp>
      <p:sp>
        <p:nvSpPr>
          <p:cNvPr id="141" name="TextBox 140"/>
          <p:cNvSpPr txBox="1"/>
          <p:nvPr/>
        </p:nvSpPr>
        <p:spPr>
          <a:xfrm>
            <a:off x="14691924" y="5749420"/>
            <a:ext cx="14677392" cy="20405586"/>
          </a:xfrm>
          <a:prstGeom prst="rect">
            <a:avLst/>
          </a:prstGeom>
          <a:noFill/>
        </p:spPr>
        <p:txBody>
          <a:bodyPr wrap="square" rtlCol="0">
            <a:spAutoFit/>
          </a:bodyPr>
          <a:lstStyle/>
          <a:p>
            <a:pPr algn="just"/>
            <a:r>
              <a:rPr lang="en-US" sz="4000" b="1" dirty="0">
                <a:solidFill>
                  <a:srgbClr val="000000"/>
                </a:solidFill>
              </a:rPr>
              <a:t>5 Stages of Deformation</a:t>
            </a:r>
          </a:p>
          <a:p>
            <a:pPr marL="857250" indent="-857250" algn="just">
              <a:buFont typeface="Arial" panose="020B0604020202020204" pitchFamily="34" charset="0"/>
              <a:buChar char="•"/>
            </a:pPr>
            <a:r>
              <a:rPr lang="en-US" sz="4000" b="1" dirty="0">
                <a:solidFill>
                  <a:srgbClr val="000000"/>
                </a:solidFill>
              </a:rPr>
              <a:t> Stages 0, </a:t>
            </a:r>
            <a:r>
              <a:rPr lang="en-US" sz="4000" b="1" dirty="0" err="1">
                <a:solidFill>
                  <a:srgbClr val="000000"/>
                </a:solidFill>
              </a:rPr>
              <a:t>Ia</a:t>
            </a:r>
            <a:r>
              <a:rPr lang="en-US" sz="4000" b="1" dirty="0">
                <a:solidFill>
                  <a:srgbClr val="000000"/>
                </a:solidFill>
              </a:rPr>
              <a:t>, and </a:t>
            </a:r>
            <a:r>
              <a:rPr lang="en-US" sz="4000" b="1" dirty="0" err="1">
                <a:solidFill>
                  <a:srgbClr val="000000"/>
                </a:solidFill>
              </a:rPr>
              <a:t>Ib</a:t>
            </a:r>
            <a:r>
              <a:rPr lang="en-US" sz="4000" b="1" dirty="0">
                <a:solidFill>
                  <a:srgbClr val="000000"/>
                </a:solidFill>
              </a:rPr>
              <a:t>, quartz display progressively greater numbers of PFs, numbers of planar deformation features PDFs, and extent of mosaicism</a:t>
            </a:r>
          </a:p>
          <a:p>
            <a:pPr marL="857250" indent="-857250" algn="just">
              <a:buFont typeface="Arial" panose="020B0604020202020204" pitchFamily="34" charset="0"/>
              <a:buChar char="•"/>
            </a:pPr>
            <a:r>
              <a:rPr lang="en-US" sz="4000" b="1" dirty="0">
                <a:solidFill>
                  <a:srgbClr val="000000"/>
                </a:solidFill>
              </a:rPr>
              <a:t>stages II and III have high-pressure polymorph forms of pre-existing minerals where shock-produced melts can form</a:t>
            </a:r>
          </a:p>
          <a:p>
            <a:pPr marL="2946338" lvl="1" indent="-857250" algn="just">
              <a:buFont typeface="Arial" panose="020B0604020202020204" pitchFamily="34" charset="0"/>
              <a:buChar char="•"/>
            </a:pPr>
            <a:r>
              <a:rPr lang="en-US" sz="4000" b="1" dirty="0">
                <a:solidFill>
                  <a:srgbClr val="000000"/>
                </a:solidFill>
              </a:rPr>
              <a:t>Polymorphs include </a:t>
            </a:r>
            <a:r>
              <a:rPr lang="en-US" sz="4000" b="1" dirty="0" err="1">
                <a:solidFill>
                  <a:srgbClr val="000000"/>
                </a:solidFill>
              </a:rPr>
              <a:t>stishovite</a:t>
            </a:r>
            <a:r>
              <a:rPr lang="en-US" sz="4000" b="1" dirty="0">
                <a:solidFill>
                  <a:srgbClr val="000000"/>
                </a:solidFill>
              </a:rPr>
              <a:t> and </a:t>
            </a:r>
            <a:r>
              <a:rPr lang="en-US" sz="4000" b="1" dirty="0" err="1">
                <a:solidFill>
                  <a:srgbClr val="000000"/>
                </a:solidFill>
              </a:rPr>
              <a:t>coesite</a:t>
            </a:r>
            <a:r>
              <a:rPr lang="en-US" sz="4000" b="1" dirty="0">
                <a:solidFill>
                  <a:srgbClr val="000000"/>
                </a:solidFill>
              </a:rPr>
              <a:t>, which have same SiO2 formula but different, more dense,  internal atomic structures</a:t>
            </a:r>
          </a:p>
          <a:p>
            <a:pPr marL="2946338" lvl="1" indent="-857250" algn="just">
              <a:buFont typeface="Arial" panose="020B0604020202020204" pitchFamily="34" charset="0"/>
              <a:buChar char="•"/>
            </a:pPr>
            <a:endParaRPr lang="en-US" sz="4000" b="1" dirty="0">
              <a:solidFill>
                <a:srgbClr val="000000"/>
              </a:solidFill>
            </a:endParaRPr>
          </a:p>
          <a:p>
            <a:pPr marL="2946338" lvl="1" indent="-857250" algn="just">
              <a:buFont typeface="Arial" panose="020B0604020202020204" pitchFamily="34" charset="0"/>
              <a:buChar char="•"/>
            </a:pPr>
            <a:endParaRPr lang="en-US" sz="4000" b="1" dirty="0">
              <a:solidFill>
                <a:srgbClr val="000000"/>
              </a:solidFill>
            </a:endParaRPr>
          </a:p>
          <a:p>
            <a:pPr marL="2946338" lvl="1" indent="-857250" algn="just">
              <a:buFont typeface="Arial" panose="020B0604020202020204" pitchFamily="34" charset="0"/>
              <a:buChar char="•"/>
            </a:pPr>
            <a:endParaRPr lang="en-US" sz="4000" b="1" dirty="0">
              <a:solidFill>
                <a:srgbClr val="000000"/>
              </a:solidFill>
            </a:endParaRPr>
          </a:p>
          <a:p>
            <a:pPr marL="2946338" lvl="1" indent="-857250" algn="just">
              <a:buFont typeface="Arial" panose="020B0604020202020204" pitchFamily="34" charset="0"/>
              <a:buChar char="•"/>
            </a:pPr>
            <a:endParaRPr lang="en-US" sz="4000" b="1" dirty="0">
              <a:solidFill>
                <a:srgbClr val="000000"/>
              </a:solidFill>
            </a:endParaRPr>
          </a:p>
          <a:p>
            <a:pPr marL="2946338" lvl="1" indent="-857250" algn="just">
              <a:buFont typeface="Arial" panose="020B0604020202020204" pitchFamily="34" charset="0"/>
              <a:buChar char="•"/>
            </a:pPr>
            <a:endParaRPr lang="en-US" sz="4000" b="1" dirty="0">
              <a:solidFill>
                <a:srgbClr val="000000"/>
              </a:solidFill>
            </a:endParaRPr>
          </a:p>
          <a:p>
            <a:pPr marL="2946338" lvl="1" indent="-857250" algn="just">
              <a:buFont typeface="Arial" panose="020B0604020202020204" pitchFamily="34" charset="0"/>
              <a:buChar char="•"/>
            </a:pPr>
            <a:endParaRPr lang="en-US" sz="4000" b="1" dirty="0">
              <a:solidFill>
                <a:srgbClr val="000000"/>
              </a:solidFill>
            </a:endParaRPr>
          </a:p>
          <a:p>
            <a:pPr marL="2946338" lvl="1" indent="-857250" algn="just">
              <a:buFont typeface="Arial" panose="020B0604020202020204" pitchFamily="34" charset="0"/>
              <a:buChar char="•"/>
            </a:pPr>
            <a:endParaRPr lang="en-US" sz="4000" b="1" dirty="0">
              <a:solidFill>
                <a:srgbClr val="000000"/>
              </a:solidFill>
            </a:endParaRPr>
          </a:p>
          <a:p>
            <a:pPr algn="just"/>
            <a:endParaRPr lang="en-US" sz="4000" b="1" dirty="0">
              <a:solidFill>
                <a:srgbClr val="000000"/>
              </a:solidFill>
            </a:endParaRPr>
          </a:p>
          <a:p>
            <a:pPr algn="just"/>
            <a:endParaRPr lang="en-US" sz="4000" b="1" dirty="0">
              <a:solidFill>
                <a:srgbClr val="000000"/>
              </a:solidFill>
            </a:endParaRPr>
          </a:p>
          <a:p>
            <a:pPr algn="just"/>
            <a:r>
              <a:rPr lang="en-US" sz="4000" dirty="0">
                <a:solidFill>
                  <a:srgbClr val="000000"/>
                </a:solidFill>
              </a:rPr>
              <a:t>     </a:t>
            </a:r>
            <a:r>
              <a:rPr lang="en-US" sz="4000" u="sng" dirty="0">
                <a:solidFill>
                  <a:srgbClr val="000000"/>
                </a:solidFill>
              </a:rPr>
              <a:t>Figure 2 </a:t>
            </a:r>
            <a:r>
              <a:rPr lang="en-US" sz="4000" dirty="0">
                <a:solidFill>
                  <a:srgbClr val="000000"/>
                </a:solidFill>
              </a:rPr>
              <a:t>Images of Different Shocked Quartz Structures{4}</a:t>
            </a:r>
          </a:p>
          <a:p>
            <a:pPr algn="just"/>
            <a:endParaRPr lang="en-US" sz="4000" b="1" dirty="0">
              <a:solidFill>
                <a:srgbClr val="000000"/>
              </a:solidFill>
            </a:endParaRPr>
          </a:p>
          <a:p>
            <a:pPr algn="just"/>
            <a:r>
              <a:rPr lang="en-US" sz="4000" b="1" dirty="0">
                <a:solidFill>
                  <a:srgbClr val="000000"/>
                </a:solidFill>
              </a:rPr>
              <a:t>Luminescence </a:t>
            </a:r>
          </a:p>
          <a:p>
            <a:pPr marL="857250" indent="-857250" algn="just">
              <a:buFont typeface="Arial" panose="020B0604020202020204" pitchFamily="34" charset="0"/>
              <a:buChar char="•"/>
            </a:pPr>
            <a:r>
              <a:rPr lang="en-US" sz="4000" b="1" dirty="0">
                <a:solidFill>
                  <a:srgbClr val="000000"/>
                </a:solidFill>
              </a:rPr>
              <a:t>Crystalline </a:t>
            </a:r>
            <a:r>
              <a:rPr lang="en-US" sz="4000" b="1" dirty="0"/>
              <a:t>quartz</a:t>
            </a:r>
            <a:r>
              <a:rPr lang="en-US" sz="4000" b="1" dirty="0">
                <a:solidFill>
                  <a:srgbClr val="000000"/>
                </a:solidFill>
              </a:rPr>
              <a:t> shocked parallel to the </a:t>
            </a:r>
            <a:r>
              <a:rPr lang="en-US" sz="4000" b="1" i="1" dirty="0">
                <a:solidFill>
                  <a:srgbClr val="000000"/>
                </a:solidFill>
              </a:rPr>
              <a:t>X</a:t>
            </a:r>
            <a:r>
              <a:rPr lang="en-US" sz="4000" b="1" dirty="0">
                <a:solidFill>
                  <a:srgbClr val="000000"/>
                </a:solidFill>
              </a:rPr>
              <a:t> axis is luminescent at pressures greater than 40 </a:t>
            </a:r>
            <a:r>
              <a:rPr lang="en-US" sz="4000" b="1" dirty="0" err="1">
                <a:solidFill>
                  <a:srgbClr val="000000"/>
                </a:solidFill>
              </a:rPr>
              <a:t>kbar</a:t>
            </a:r>
            <a:r>
              <a:rPr lang="en-US" sz="4000" b="1" dirty="0">
                <a:solidFill>
                  <a:srgbClr val="000000"/>
                </a:solidFill>
              </a:rPr>
              <a:t> in the X orientation</a:t>
            </a:r>
          </a:p>
          <a:p>
            <a:pPr marL="857250" indent="-857250" algn="just">
              <a:buFont typeface="Arial" panose="020B0604020202020204" pitchFamily="34" charset="0"/>
              <a:buChar char="•"/>
            </a:pPr>
            <a:r>
              <a:rPr lang="en-US" sz="4000" b="1" dirty="0">
                <a:solidFill>
                  <a:srgbClr val="000000"/>
                </a:solidFill>
              </a:rPr>
              <a:t>Fused </a:t>
            </a:r>
            <a:r>
              <a:rPr lang="en-US" sz="4000" b="1" dirty="0"/>
              <a:t>quartz </a:t>
            </a:r>
            <a:r>
              <a:rPr lang="en-US" sz="4000" b="1" dirty="0">
                <a:solidFill>
                  <a:srgbClr val="000000"/>
                </a:solidFill>
              </a:rPr>
              <a:t>and crystalline </a:t>
            </a:r>
            <a:r>
              <a:rPr lang="en-US" sz="4000" b="1" dirty="0"/>
              <a:t>quartz</a:t>
            </a:r>
            <a:r>
              <a:rPr lang="en-US" sz="4000" b="1" dirty="0">
                <a:solidFill>
                  <a:srgbClr val="000000"/>
                </a:solidFill>
              </a:rPr>
              <a:t> </a:t>
            </a:r>
          </a:p>
          <a:p>
            <a:pPr algn="just"/>
            <a:r>
              <a:rPr lang="en-US" sz="4000" b="1" dirty="0">
                <a:solidFill>
                  <a:srgbClr val="000000"/>
                </a:solidFill>
              </a:rPr>
              <a:t>     shocked parallel to the </a:t>
            </a:r>
            <a:r>
              <a:rPr lang="en-US" sz="4000" b="1" i="1" dirty="0">
                <a:solidFill>
                  <a:srgbClr val="000000"/>
                </a:solidFill>
              </a:rPr>
              <a:t>Y</a:t>
            </a:r>
            <a:r>
              <a:rPr lang="en-US" sz="4000" b="1" dirty="0">
                <a:solidFill>
                  <a:srgbClr val="000000"/>
                </a:solidFill>
              </a:rPr>
              <a:t> and </a:t>
            </a:r>
            <a:r>
              <a:rPr lang="en-US" sz="4000" b="1" i="1" dirty="0">
                <a:solidFill>
                  <a:srgbClr val="000000"/>
                </a:solidFill>
              </a:rPr>
              <a:t>Z</a:t>
            </a:r>
            <a:r>
              <a:rPr lang="en-US" sz="4000" b="1" dirty="0">
                <a:solidFill>
                  <a:srgbClr val="000000"/>
                </a:solidFill>
              </a:rPr>
              <a:t> axes</a:t>
            </a:r>
          </a:p>
          <a:p>
            <a:pPr algn="just"/>
            <a:r>
              <a:rPr lang="en-US" sz="4000" b="1" dirty="0">
                <a:solidFill>
                  <a:srgbClr val="000000"/>
                </a:solidFill>
              </a:rPr>
              <a:t>     exhibited no </a:t>
            </a:r>
            <a:r>
              <a:rPr lang="en-US" sz="4000" b="1" dirty="0"/>
              <a:t>luminescence</a:t>
            </a:r>
            <a:r>
              <a:rPr lang="en-US" sz="4000" b="1" dirty="0">
                <a:solidFill>
                  <a:srgbClr val="000000"/>
                </a:solidFill>
              </a:rPr>
              <a:t> at pressures</a:t>
            </a:r>
          </a:p>
          <a:p>
            <a:pPr algn="just"/>
            <a:r>
              <a:rPr lang="en-US" sz="4000" b="1" dirty="0">
                <a:solidFill>
                  <a:srgbClr val="000000"/>
                </a:solidFill>
              </a:rPr>
              <a:t>     below 120 </a:t>
            </a:r>
            <a:r>
              <a:rPr lang="en-US" sz="4000" b="1" dirty="0" err="1">
                <a:solidFill>
                  <a:srgbClr val="000000"/>
                </a:solidFill>
              </a:rPr>
              <a:t>kbar</a:t>
            </a:r>
            <a:r>
              <a:rPr lang="en-US" sz="4000" b="1" dirty="0">
                <a:solidFill>
                  <a:srgbClr val="000000"/>
                </a:solidFill>
                <a:cs typeface="Times New Roman" panose="02020603050405020304" pitchFamily="18" charset="0"/>
              </a:rPr>
              <a:t>   </a:t>
            </a:r>
          </a:p>
          <a:p>
            <a:pPr marL="857250" indent="-857250" algn="just">
              <a:buFont typeface="Arial" panose="020B0604020202020204" pitchFamily="34" charset="0"/>
              <a:buChar char="•"/>
            </a:pPr>
            <a:r>
              <a:rPr lang="en-US" sz="4000" b="1" dirty="0">
                <a:solidFill>
                  <a:srgbClr val="000000"/>
                </a:solidFill>
                <a:cs typeface="Times New Roman" panose="02020603050405020304" pitchFamily="18" charset="0"/>
              </a:rPr>
              <a:t>Alpha </a:t>
            </a:r>
            <a:r>
              <a:rPr lang="en-US" sz="4000" b="1" dirty="0"/>
              <a:t>quartz, a piezoelectric material, shocked with high-explosive systems become intensely luminescent </a:t>
            </a:r>
          </a:p>
          <a:p>
            <a:pPr marL="857250" indent="-857250" algn="just">
              <a:buFont typeface="Arial" panose="020B0604020202020204" pitchFamily="34" charset="0"/>
              <a:buChar char="•"/>
            </a:pPr>
            <a:r>
              <a:rPr lang="en-US" sz="4000" b="1" dirty="0"/>
              <a:t>Luminescence appears in various patterns determined both by the pressure wave and orientation of the quartz </a:t>
            </a:r>
          </a:p>
          <a:p>
            <a:pPr marL="857250" indent="-857250" algn="just">
              <a:buFont typeface="Arial" panose="020B0604020202020204" pitchFamily="34" charset="0"/>
              <a:buChar char="•"/>
            </a:pPr>
            <a:r>
              <a:rPr lang="en-US" sz="4000" b="1" dirty="0"/>
              <a:t>Fused quartz shows weaker luminescence compared to crystalline quartz </a:t>
            </a:r>
            <a:endParaRPr lang="en-US" sz="4000" b="1" dirty="0">
              <a:cs typeface="Times New Roman" panose="02020603050405020304" pitchFamily="18" charset="0"/>
            </a:endParaRPr>
          </a:p>
        </p:txBody>
      </p:sp>
      <p:pic>
        <p:nvPicPr>
          <p:cNvPr id="14" name="Pictur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18180" y="1382967"/>
            <a:ext cx="2746377" cy="2560320"/>
          </a:xfrm>
          <a:prstGeom prst="rect">
            <a:avLst/>
          </a:prstGeom>
        </p:spPr>
      </p:pic>
      <p:pic>
        <p:nvPicPr>
          <p:cNvPr id="75" name="Picture 74">
            <a:extLst>
              <a:ext uri="{FF2B5EF4-FFF2-40B4-BE49-F238E27FC236}">
                <a16:creationId xmlns:a16="http://schemas.microsoft.com/office/drawing/2014/main" id="{59674EF8-B39D-49F5-AFED-AC16FA39D6F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563517" y="1169314"/>
            <a:ext cx="2746377" cy="2560320"/>
          </a:xfrm>
          <a:prstGeom prst="rect">
            <a:avLst/>
          </a:prstGeom>
        </p:spPr>
      </p:pic>
      <p:sp>
        <p:nvSpPr>
          <p:cNvPr id="95" name="Rounded Rectangle 57">
            <a:extLst>
              <a:ext uri="{FF2B5EF4-FFF2-40B4-BE49-F238E27FC236}">
                <a16:creationId xmlns:a16="http://schemas.microsoft.com/office/drawing/2014/main" id="{9260BCDF-DC13-44CB-BE57-495EBAF815F6}"/>
              </a:ext>
            </a:extLst>
          </p:cNvPr>
          <p:cNvSpPr/>
          <p:nvPr/>
        </p:nvSpPr>
        <p:spPr>
          <a:xfrm>
            <a:off x="14849323" y="4662940"/>
            <a:ext cx="14326756" cy="914400"/>
          </a:xfrm>
          <a:prstGeom prst="roundRect">
            <a:avLst/>
          </a:prstGeom>
          <a:solidFill>
            <a:srgbClr val="D0000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chemeClr val="bg1"/>
                </a:solidFill>
                <a:latin typeface="Times New Roman" panose="02020603050405020304" pitchFamily="18" charset="0"/>
                <a:cs typeface="Times New Roman" panose="02020603050405020304" pitchFamily="18" charset="0"/>
              </a:rPr>
              <a:t>Characterizations and Special Properties</a:t>
            </a:r>
          </a:p>
        </p:txBody>
      </p:sp>
      <p:sp>
        <p:nvSpPr>
          <p:cNvPr id="7" name="Rectangle 3">
            <a:extLst>
              <a:ext uri="{FF2B5EF4-FFF2-40B4-BE49-F238E27FC236}">
                <a16:creationId xmlns:a16="http://schemas.microsoft.com/office/drawing/2014/main" id="{42167435-DF85-4913-922E-0BFDF315E333}"/>
              </a:ext>
            </a:extLst>
          </p:cNvPr>
          <p:cNvSpPr>
            <a:spLocks noChangeArrowheads="1"/>
          </p:cNvSpPr>
          <p:nvPr/>
        </p:nvSpPr>
        <p:spPr bwMode="auto">
          <a:xfrm>
            <a:off x="0" y="-138499"/>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2" name="Rounded Rectangle 58">
            <a:extLst>
              <a:ext uri="{FF2B5EF4-FFF2-40B4-BE49-F238E27FC236}">
                <a16:creationId xmlns:a16="http://schemas.microsoft.com/office/drawing/2014/main" id="{EC5A2191-F199-4BC7-AD16-DB3BC066F0BE}"/>
              </a:ext>
            </a:extLst>
          </p:cNvPr>
          <p:cNvSpPr/>
          <p:nvPr/>
        </p:nvSpPr>
        <p:spPr>
          <a:xfrm>
            <a:off x="29468633" y="4631278"/>
            <a:ext cx="13921531" cy="910781"/>
          </a:xfrm>
          <a:prstGeom prst="roundRect">
            <a:avLst/>
          </a:prstGeom>
          <a:solidFill>
            <a:srgbClr val="D0000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chemeClr val="bg1"/>
                </a:solidFill>
                <a:latin typeface="Times New Roman" panose="02020603050405020304" pitchFamily="18" charset="0"/>
                <a:cs typeface="Times New Roman" panose="02020603050405020304" pitchFamily="18" charset="0"/>
              </a:rPr>
              <a:t>Deposits</a:t>
            </a:r>
          </a:p>
        </p:txBody>
      </p:sp>
      <p:sp>
        <p:nvSpPr>
          <p:cNvPr id="45" name="TextBox 44">
            <a:extLst>
              <a:ext uri="{FF2B5EF4-FFF2-40B4-BE49-F238E27FC236}">
                <a16:creationId xmlns:a16="http://schemas.microsoft.com/office/drawing/2014/main" id="{AAB33ACE-D3FB-4057-9882-C0F02F0B574D}"/>
              </a:ext>
            </a:extLst>
          </p:cNvPr>
          <p:cNvSpPr txBox="1"/>
          <p:nvPr/>
        </p:nvSpPr>
        <p:spPr>
          <a:xfrm>
            <a:off x="373627" y="5672121"/>
            <a:ext cx="14075238" cy="3785652"/>
          </a:xfrm>
          <a:prstGeom prst="rect">
            <a:avLst/>
          </a:prstGeom>
          <a:noFill/>
        </p:spPr>
        <p:txBody>
          <a:bodyPr wrap="square" rtlCol="0">
            <a:spAutoFit/>
          </a:bodyPr>
          <a:lstStyle/>
          <a:p>
            <a:r>
              <a:rPr lang="en-US" sz="4000" b="1" dirty="0">
                <a:cs typeface="Times New Roman" panose="02020603050405020304" pitchFamily="18" charset="0"/>
              </a:rPr>
              <a:t>Shocked quartz is typically used to test if sites experienced a meteorite impact in the past, however, sediment is readily transported by both earthly and extraterrestrial processes that blur the lines of where impact sites are on earth. The specific deformations in the clasts themselves reveal much about their origin and present location. </a:t>
            </a:r>
          </a:p>
        </p:txBody>
      </p:sp>
      <p:pic>
        <p:nvPicPr>
          <p:cNvPr id="19" name="Picture 2" descr="Microscopic view of shocked quartz grain.">
            <a:extLst>
              <a:ext uri="{FF2B5EF4-FFF2-40B4-BE49-F238E27FC236}">
                <a16:creationId xmlns:a16="http://schemas.microsoft.com/office/drawing/2014/main" id="{FF8508F4-11D7-41AB-9E11-95353CFD5A7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02001" y="24556767"/>
            <a:ext cx="10920445" cy="7439553"/>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D60ADE6E-BEBB-4958-862D-FB2DA56444C1}"/>
              </a:ext>
            </a:extLst>
          </p:cNvPr>
          <p:cNvSpPr txBox="1"/>
          <p:nvPr/>
        </p:nvSpPr>
        <p:spPr>
          <a:xfrm>
            <a:off x="174508" y="10625313"/>
            <a:ext cx="14517415" cy="13634502"/>
          </a:xfrm>
          <a:prstGeom prst="rect">
            <a:avLst/>
          </a:prstGeom>
          <a:noFill/>
        </p:spPr>
        <p:txBody>
          <a:bodyPr wrap="square" rtlCol="0">
            <a:spAutoFit/>
          </a:bodyPr>
          <a:lstStyle/>
          <a:p>
            <a:pPr marL="457200" indent="-457200">
              <a:buFont typeface="Arial" panose="020B0604020202020204" pitchFamily="34" charset="0"/>
              <a:buChar char="•"/>
            </a:pPr>
            <a:r>
              <a:rPr lang="en-US" sz="4000" b="1" dirty="0">
                <a:solidFill>
                  <a:srgbClr val="000000"/>
                </a:solidFill>
                <a:cs typeface="Times New Roman" panose="02020603050405020304" pitchFamily="18" charset="0"/>
              </a:rPr>
              <a:t>Meteorite Impacts</a:t>
            </a:r>
          </a:p>
          <a:p>
            <a:pPr marL="457200" indent="-457200">
              <a:buFont typeface="Arial" panose="020B0604020202020204" pitchFamily="34" charset="0"/>
              <a:buChar char="•"/>
            </a:pPr>
            <a:r>
              <a:rPr lang="en-US" sz="4000" b="1" dirty="0">
                <a:solidFill>
                  <a:srgbClr val="000000"/>
                </a:solidFill>
                <a:cs typeface="Times New Roman" panose="02020603050405020304" pitchFamily="18" charset="0"/>
              </a:rPr>
              <a:t>Interplanetary Collisions</a:t>
            </a:r>
          </a:p>
          <a:p>
            <a:pPr marL="457200" indent="-457200">
              <a:buFont typeface="Arial" panose="020B0604020202020204" pitchFamily="34" charset="0"/>
              <a:buChar char="•"/>
            </a:pPr>
            <a:r>
              <a:rPr lang="en-US" sz="4000" b="1" dirty="0">
                <a:solidFill>
                  <a:srgbClr val="000000"/>
                </a:solidFill>
                <a:cs typeface="Times New Roman" panose="02020603050405020304" pitchFamily="18" charset="0"/>
              </a:rPr>
              <a:t>Nuclear Blasts</a:t>
            </a:r>
          </a:p>
          <a:p>
            <a:pPr marL="457200" indent="-457200">
              <a:buFont typeface="Arial" panose="020B0604020202020204" pitchFamily="34" charset="0"/>
              <a:buChar char="•"/>
            </a:pPr>
            <a:r>
              <a:rPr lang="en-US" sz="4000" b="1" dirty="0">
                <a:solidFill>
                  <a:srgbClr val="000000"/>
                </a:solidFill>
                <a:cs typeface="Times New Roman" panose="02020603050405020304" pitchFamily="18" charset="0"/>
              </a:rPr>
              <a:t>High Impact Fault zones (Theorized)</a:t>
            </a:r>
          </a:p>
          <a:p>
            <a:pPr marL="2546288" lvl="1" indent="-457200">
              <a:buFont typeface="Arial" panose="020B0604020202020204" pitchFamily="34" charset="0"/>
              <a:buChar char="•"/>
            </a:pPr>
            <a:r>
              <a:rPr lang="en-US" sz="4000" b="1" dirty="0">
                <a:solidFill>
                  <a:srgbClr val="000000"/>
                </a:solidFill>
                <a:cs typeface="Times New Roman" panose="02020603050405020304" pitchFamily="18" charset="0"/>
              </a:rPr>
              <a:t>High Pressure/Extreme Strain</a:t>
            </a:r>
          </a:p>
          <a:p>
            <a:pPr marL="4635375" lvl="2" indent="-457200">
              <a:buFont typeface="Arial" panose="020B0604020202020204" pitchFamily="34" charset="0"/>
              <a:buChar char="•"/>
            </a:pPr>
            <a:r>
              <a:rPr lang="en-US" sz="4000" b="1" dirty="0">
                <a:solidFill>
                  <a:srgbClr val="000000"/>
                </a:solidFill>
                <a:cs typeface="Times New Roman" panose="02020603050405020304" pitchFamily="18" charset="0"/>
              </a:rPr>
              <a:t>Above 40 </a:t>
            </a:r>
            <a:r>
              <a:rPr lang="en-US" sz="4000" b="1" dirty="0" err="1">
                <a:solidFill>
                  <a:srgbClr val="000000"/>
                </a:solidFill>
                <a:cs typeface="Times New Roman" panose="02020603050405020304" pitchFamily="18" charset="0"/>
              </a:rPr>
              <a:t>kbar</a:t>
            </a:r>
            <a:endParaRPr lang="en-US" sz="4000" b="1" dirty="0">
              <a:solidFill>
                <a:srgbClr val="000000"/>
              </a:solidFill>
              <a:cs typeface="Times New Roman" panose="02020603050405020304" pitchFamily="18" charset="0"/>
            </a:endParaRPr>
          </a:p>
          <a:p>
            <a:pPr marL="2546288" lvl="1" indent="-457200">
              <a:buFont typeface="Arial" panose="020B0604020202020204" pitchFamily="34" charset="0"/>
              <a:buChar char="•"/>
            </a:pPr>
            <a:r>
              <a:rPr lang="en-US" sz="4000" b="1" dirty="0">
                <a:solidFill>
                  <a:srgbClr val="000000"/>
                </a:solidFill>
                <a:cs typeface="Times New Roman" panose="02020603050405020304" pitchFamily="18" charset="0"/>
              </a:rPr>
              <a:t>Low Temperature</a:t>
            </a:r>
          </a:p>
          <a:p>
            <a:pPr marL="4635375" lvl="2" indent="-457200">
              <a:buFont typeface="Arial" panose="020B0604020202020204" pitchFamily="34" charset="0"/>
              <a:buChar char="•"/>
            </a:pPr>
            <a:r>
              <a:rPr lang="en-US" sz="4000" b="1" dirty="0">
                <a:solidFill>
                  <a:srgbClr val="000000"/>
                </a:solidFill>
                <a:cs typeface="Times New Roman" panose="02020603050405020304" pitchFamily="18" charset="0"/>
              </a:rPr>
              <a:t>Below 600 C</a:t>
            </a:r>
          </a:p>
          <a:p>
            <a:pPr marL="2546288" lvl="1" indent="-457200">
              <a:buFont typeface="Arial" panose="020B0604020202020204" pitchFamily="34" charset="0"/>
              <a:buChar char="•"/>
            </a:pPr>
            <a:r>
              <a:rPr lang="en-US" sz="4000" b="1" dirty="0">
                <a:solidFill>
                  <a:srgbClr val="000000"/>
                </a:solidFill>
                <a:cs typeface="Times New Roman" panose="02020603050405020304" pitchFamily="18" charset="0"/>
              </a:rPr>
              <a:t>Low Water Content</a:t>
            </a:r>
          </a:p>
          <a:p>
            <a:pPr marL="4635375" lvl="2" indent="-457200">
              <a:buFont typeface="Arial" panose="020B0604020202020204" pitchFamily="34" charset="0"/>
              <a:buChar char="•"/>
            </a:pPr>
            <a:r>
              <a:rPr lang="en-US" sz="4000" b="1" dirty="0">
                <a:solidFill>
                  <a:srgbClr val="000000"/>
                </a:solidFill>
                <a:cs typeface="Times New Roman" panose="02020603050405020304" pitchFamily="18" charset="0"/>
              </a:rPr>
              <a:t>Raises Melting Point</a:t>
            </a:r>
          </a:p>
          <a:p>
            <a:pPr marL="457200" indent="-457200">
              <a:buFont typeface="Arial" panose="020B0604020202020204" pitchFamily="34" charset="0"/>
              <a:buChar char="•"/>
            </a:pPr>
            <a:r>
              <a:rPr lang="en-US" sz="4000" b="1" dirty="0"/>
              <a:t>Planar Features (PFs) are microscopically thin fissures spaced around 20 microns apart</a:t>
            </a:r>
          </a:p>
          <a:p>
            <a:pPr marL="457200" indent="-457200">
              <a:buFont typeface="Arial" panose="020B0604020202020204" pitchFamily="34" charset="0"/>
              <a:buChar char="•"/>
            </a:pPr>
            <a:r>
              <a:rPr lang="en-US" sz="4000" b="1" dirty="0"/>
              <a:t>At higher temperatures and pressures planar  deformation features (PDFs) and mosaicism predominate </a:t>
            </a:r>
          </a:p>
          <a:p>
            <a:pPr marL="457200" indent="-457200">
              <a:buFont typeface="Arial" panose="020B0604020202020204" pitchFamily="34" charset="0"/>
              <a:buChar char="•"/>
            </a:pPr>
            <a:r>
              <a:rPr lang="en-US" sz="4000" b="1" dirty="0"/>
              <a:t>PDFs are microscopic, parallel zones within the quartz crystal, spaced at 2–10 microns apart and are arranged in specific crystallographic orientations based on shock pressure</a:t>
            </a:r>
          </a:p>
          <a:p>
            <a:pPr marL="457200" indent="-457200">
              <a:buFont typeface="Arial" panose="020B0604020202020204" pitchFamily="34" charset="0"/>
              <a:buChar char="•"/>
            </a:pPr>
            <a:r>
              <a:rPr lang="en-US" sz="4000" b="1" dirty="0"/>
              <a:t>Mosaicism is shock-induced expansion of crystal volume that results in multiple crystal development within the original crystal</a:t>
            </a:r>
          </a:p>
          <a:p>
            <a:pPr marL="457200" indent="-457200">
              <a:buFont typeface="Arial" panose="020B0604020202020204" pitchFamily="34" charset="0"/>
              <a:buChar char="•"/>
            </a:pPr>
            <a:r>
              <a:rPr lang="en-US" sz="4000" b="1" dirty="0"/>
              <a:t>These features are typically viewable under high powered electron beam microscopes, TEM, and FIB tomography that use cross polarized light to reveal small defects</a:t>
            </a:r>
          </a:p>
        </p:txBody>
      </p:sp>
      <p:sp>
        <p:nvSpPr>
          <p:cNvPr id="27" name="TextBox 26">
            <a:extLst>
              <a:ext uri="{FF2B5EF4-FFF2-40B4-BE49-F238E27FC236}">
                <a16:creationId xmlns:a16="http://schemas.microsoft.com/office/drawing/2014/main" id="{00839736-3ABB-40B7-B9FA-E00FFB9C20F6}"/>
              </a:ext>
            </a:extLst>
          </p:cNvPr>
          <p:cNvSpPr txBox="1"/>
          <p:nvPr/>
        </p:nvSpPr>
        <p:spPr>
          <a:xfrm>
            <a:off x="29468633" y="5749420"/>
            <a:ext cx="14291997" cy="6247864"/>
          </a:xfrm>
          <a:prstGeom prst="rect">
            <a:avLst/>
          </a:prstGeom>
          <a:noFill/>
        </p:spPr>
        <p:txBody>
          <a:bodyPr wrap="square" rtlCol="0">
            <a:spAutoFit/>
          </a:bodyPr>
          <a:lstStyle/>
          <a:p>
            <a:pPr marL="457200" indent="-457200">
              <a:buFont typeface="Arial" panose="020B0604020202020204" pitchFamily="34" charset="0"/>
              <a:buChar char="•"/>
            </a:pPr>
            <a:r>
              <a:rPr lang="en-US" sz="4000" b="1" dirty="0">
                <a:solidFill>
                  <a:srgbClr val="000000"/>
                </a:solidFill>
                <a:cs typeface="Times New Roman" panose="02020603050405020304" pitchFamily="18" charset="0"/>
              </a:rPr>
              <a:t>Breccia around Impact sites</a:t>
            </a:r>
          </a:p>
          <a:p>
            <a:pPr marL="2546288" lvl="1" indent="-457200">
              <a:buFont typeface="Arial" panose="020B0604020202020204" pitchFamily="34" charset="0"/>
              <a:buChar char="•"/>
            </a:pPr>
            <a:r>
              <a:rPr lang="en-US" sz="4000" b="1" dirty="0">
                <a:solidFill>
                  <a:srgbClr val="000000"/>
                </a:solidFill>
                <a:cs typeface="Times New Roman" panose="02020603050405020304" pitchFamily="18" charset="0"/>
              </a:rPr>
              <a:t>Alamo Basin, Central Nevada</a:t>
            </a:r>
          </a:p>
          <a:p>
            <a:pPr marL="457200" indent="-457200">
              <a:buFont typeface="Arial" panose="020B0604020202020204" pitchFamily="34" charset="0"/>
              <a:buChar char="•"/>
            </a:pPr>
            <a:r>
              <a:rPr lang="en-US" sz="4000" b="1" dirty="0">
                <a:solidFill>
                  <a:srgbClr val="000000"/>
                </a:solidFill>
                <a:cs typeface="Times New Roman" panose="02020603050405020304" pitchFamily="18" charset="0"/>
              </a:rPr>
              <a:t>Reworked Fluvial Gravel</a:t>
            </a:r>
          </a:p>
          <a:p>
            <a:pPr marL="2546288" lvl="1" indent="-457200">
              <a:buFont typeface="Arial" panose="020B0604020202020204" pitchFamily="34" charset="0"/>
              <a:buChar char="•"/>
            </a:pPr>
            <a:r>
              <a:rPr lang="en-US" sz="4000" b="1" dirty="0">
                <a:solidFill>
                  <a:srgbClr val="000000"/>
                </a:solidFill>
                <a:cs typeface="Times New Roman" panose="02020603050405020304" pitchFamily="18" charset="0"/>
              </a:rPr>
              <a:t>Sites around the Colorado River</a:t>
            </a:r>
          </a:p>
          <a:p>
            <a:pPr marL="457200" indent="-457200">
              <a:buFont typeface="Arial" panose="020B0604020202020204" pitchFamily="34" charset="0"/>
              <a:buChar char="•"/>
            </a:pPr>
            <a:r>
              <a:rPr lang="en-US" sz="4000" b="1" dirty="0">
                <a:solidFill>
                  <a:srgbClr val="000000"/>
                </a:solidFill>
                <a:cs typeface="Times New Roman" panose="02020603050405020304" pitchFamily="18" charset="0"/>
              </a:rPr>
              <a:t>Global blanketing ash</a:t>
            </a:r>
          </a:p>
          <a:p>
            <a:pPr marL="2546288" lvl="1" indent="-457200">
              <a:buFont typeface="Arial" panose="020B0604020202020204" pitchFamily="34" charset="0"/>
              <a:buChar char="•"/>
            </a:pPr>
            <a:r>
              <a:rPr lang="en-US" sz="4000" b="1" dirty="0">
                <a:solidFill>
                  <a:srgbClr val="000000"/>
                </a:solidFill>
                <a:cs typeface="Times New Roman" panose="02020603050405020304" pitchFamily="18" charset="0"/>
              </a:rPr>
              <a:t>KT Boundary</a:t>
            </a:r>
          </a:p>
          <a:p>
            <a:pPr marL="457200" indent="-457200">
              <a:buFont typeface="Arial" panose="020B0604020202020204" pitchFamily="34" charset="0"/>
              <a:buChar char="•"/>
            </a:pPr>
            <a:r>
              <a:rPr lang="en-US" sz="4000" b="1" dirty="0">
                <a:solidFill>
                  <a:srgbClr val="000000"/>
                </a:solidFill>
                <a:cs typeface="Times New Roman" panose="02020603050405020304" pitchFamily="18" charset="0"/>
              </a:rPr>
              <a:t>Asteroid Blast Shrouds</a:t>
            </a:r>
          </a:p>
          <a:p>
            <a:pPr marL="2546288" lvl="1" indent="-457200">
              <a:buFont typeface="Arial" panose="020B0604020202020204" pitchFamily="34" charset="0"/>
              <a:buChar char="•"/>
            </a:pPr>
            <a:r>
              <a:rPr lang="en-US" sz="4000" b="1" dirty="0">
                <a:solidFill>
                  <a:srgbClr val="000000"/>
                </a:solidFill>
                <a:cs typeface="Times New Roman" panose="02020603050405020304" pitchFamily="18" charset="0"/>
              </a:rPr>
              <a:t>Shocked Quartz developed from meteorite collisions in the Asteroid Belt and Oort cloud and then deposited on Earth’s surface during upper atmosphere break up  </a:t>
            </a:r>
          </a:p>
        </p:txBody>
      </p:sp>
      <p:sp>
        <p:nvSpPr>
          <p:cNvPr id="2" name="TextBox 1">
            <a:extLst>
              <a:ext uri="{FF2B5EF4-FFF2-40B4-BE49-F238E27FC236}">
                <a16:creationId xmlns:a16="http://schemas.microsoft.com/office/drawing/2014/main" id="{B51D6437-D5CB-476F-A18A-19934BFEB6E6}"/>
              </a:ext>
            </a:extLst>
          </p:cNvPr>
          <p:cNvSpPr txBox="1"/>
          <p:nvPr/>
        </p:nvSpPr>
        <p:spPr>
          <a:xfrm>
            <a:off x="373627" y="24855912"/>
            <a:ext cx="3028374" cy="5016758"/>
          </a:xfrm>
          <a:prstGeom prst="rect">
            <a:avLst/>
          </a:prstGeom>
          <a:noFill/>
        </p:spPr>
        <p:txBody>
          <a:bodyPr wrap="square" rtlCol="0">
            <a:spAutoFit/>
          </a:bodyPr>
          <a:lstStyle/>
          <a:p>
            <a:r>
              <a:rPr lang="en-US" sz="4000" u="sng" dirty="0"/>
              <a:t>Figure 1</a:t>
            </a:r>
          </a:p>
          <a:p>
            <a:r>
              <a:rPr lang="en-US" sz="4000" dirty="0"/>
              <a:t>TEM Image of stage 1b shocked quartz under cross polarized light [3] </a:t>
            </a:r>
          </a:p>
        </p:txBody>
      </p:sp>
      <p:pic>
        <p:nvPicPr>
          <p:cNvPr id="1026" name="Picture 2" descr="Image result for stages of shocked quartz">
            <a:extLst>
              <a:ext uri="{FF2B5EF4-FFF2-40B4-BE49-F238E27FC236}">
                <a16:creationId xmlns:a16="http://schemas.microsoft.com/office/drawing/2014/main" id="{1AE22A5E-208E-43D1-8976-22EBDE97AAEB}"/>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38418"/>
          <a:stretch/>
        </p:blipFill>
        <p:spPr bwMode="auto">
          <a:xfrm>
            <a:off x="15061401" y="11600554"/>
            <a:ext cx="14010821" cy="5095469"/>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4" descr="Image result for luminescence of shocked quartz">
            <a:extLst>
              <a:ext uri="{FF2B5EF4-FFF2-40B4-BE49-F238E27FC236}">
                <a16:creationId xmlns:a16="http://schemas.microsoft.com/office/drawing/2014/main" id="{676B65C0-EB2D-48C9-AB32-BE0231EE2E60}"/>
              </a:ext>
            </a:extLst>
          </p:cNvPr>
          <p:cNvSpPr>
            <a:spLocks noChangeAspect="1" noChangeArrowheads="1"/>
          </p:cNvSpPr>
          <p:nvPr/>
        </p:nvSpPr>
        <p:spPr bwMode="auto">
          <a:xfrm>
            <a:off x="21793200" y="163068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6" descr="Image result for luminescence of shocked quartz">
            <a:extLst>
              <a:ext uri="{FF2B5EF4-FFF2-40B4-BE49-F238E27FC236}">
                <a16:creationId xmlns:a16="http://schemas.microsoft.com/office/drawing/2014/main" id="{C7293673-ABB2-413F-921A-135293B6C6FC}"/>
              </a:ext>
            </a:extLst>
          </p:cNvPr>
          <p:cNvSpPr>
            <a:spLocks noChangeAspect="1" noChangeArrowheads="1"/>
          </p:cNvSpPr>
          <p:nvPr/>
        </p:nvSpPr>
        <p:spPr bwMode="auto">
          <a:xfrm>
            <a:off x="21945600" y="164592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2" name="Picture 8" descr="Cathodoluminescence (CL) images of detrital shocked quartz grains from Vaal River channel samples 07VD01 and 07VD08. (AâD) Detrital quartz grains from sample 07VD01. (EâF) Detrital quartz grains from sample 07VD08. The arrow in F indicates a subgrain boundary leading to a triple junction. Â ">
            <a:extLst>
              <a:ext uri="{FF2B5EF4-FFF2-40B4-BE49-F238E27FC236}">
                <a16:creationId xmlns:a16="http://schemas.microsoft.com/office/drawing/2014/main" id="{DB818569-6127-4B6F-838E-FAE48891DCC4}"/>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b="73141"/>
          <a:stretch/>
        </p:blipFill>
        <p:spPr bwMode="auto">
          <a:xfrm>
            <a:off x="15933288" y="26327086"/>
            <a:ext cx="12634224" cy="4223850"/>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2">
            <a:extLst>
              <a:ext uri="{FF2B5EF4-FFF2-40B4-BE49-F238E27FC236}">
                <a16:creationId xmlns:a16="http://schemas.microsoft.com/office/drawing/2014/main" id="{5D594713-6CAF-40B1-AD43-AF80A96D2A40}"/>
              </a:ext>
            </a:extLst>
          </p:cNvPr>
          <p:cNvSpPr txBox="1"/>
          <p:nvPr/>
        </p:nvSpPr>
        <p:spPr>
          <a:xfrm>
            <a:off x="15933288" y="30723016"/>
            <a:ext cx="9777027" cy="1323439"/>
          </a:xfrm>
          <a:prstGeom prst="rect">
            <a:avLst/>
          </a:prstGeom>
          <a:noFill/>
        </p:spPr>
        <p:txBody>
          <a:bodyPr wrap="square" rtlCol="0">
            <a:spAutoFit/>
          </a:bodyPr>
          <a:lstStyle/>
          <a:p>
            <a:r>
              <a:rPr lang="en-US" sz="4000" u="sng" dirty="0"/>
              <a:t>Figure 3</a:t>
            </a:r>
          </a:p>
          <a:p>
            <a:r>
              <a:rPr lang="en-US" sz="4000" dirty="0"/>
              <a:t>FIB image </a:t>
            </a:r>
            <a:r>
              <a:rPr lang="en-US" sz="4000" dirty="0" err="1"/>
              <a:t>fo</a:t>
            </a:r>
            <a:r>
              <a:rPr lang="en-US" sz="4000" dirty="0"/>
              <a:t> luminescent shocked quartz [5] </a:t>
            </a:r>
          </a:p>
        </p:txBody>
      </p:sp>
    </p:spTree>
    <p:extLst>
      <p:ext uri="{BB962C8B-B14F-4D97-AF65-F5344CB8AC3E}">
        <p14:creationId xmlns:p14="http://schemas.microsoft.com/office/powerpoint/2010/main" val="183221739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101787</TotalTime>
  <Words>704</Words>
  <Application>Microsoft Office PowerPoint</Application>
  <PresentationFormat>Custom</PresentationFormat>
  <Paragraphs>68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Times New Roman</vt:lpstr>
      <vt:lpstr>TimesNewRoman</vt:lpstr>
      <vt:lpstr>Office Theme</vt:lpstr>
      <vt:lpstr>PowerPoint Presentation</vt:lpstr>
    </vt:vector>
  </TitlesOfParts>
  <Company>Missouri University of Science and Technology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Mohammadighaleni, Mahdi (S&amp;T-Student)</dc:creator>
  <cp:lastModifiedBy>Paul Royster</cp:lastModifiedBy>
  <cp:revision>569</cp:revision>
  <cp:lastPrinted>2016-11-01T00:59:20Z</cp:lastPrinted>
  <dcterms:created xsi:type="dcterms:W3CDTF">2016-05-09T21:22:47Z</dcterms:created>
  <dcterms:modified xsi:type="dcterms:W3CDTF">2021-09-05T15:25:10Z</dcterms:modified>
</cp:coreProperties>
</file>