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42976800" cy="36576000"/>
  <p:notesSz cx="6858000" cy="9144000"/>
  <p:defaultTextStyle>
    <a:defPPr>
      <a:defRPr lang="en-US"/>
    </a:defPPr>
    <a:lvl1pPr marL="0" algn="l" defTabSz="4545665" rtl="0" eaLnBrk="1" latinLnBrk="0" hangingPunct="1">
      <a:defRPr sz="8900" kern="1200">
        <a:solidFill>
          <a:schemeClr val="tx1"/>
        </a:solidFill>
        <a:latin typeface="+mn-lt"/>
        <a:ea typeface="+mn-ea"/>
        <a:cs typeface="+mn-cs"/>
      </a:defRPr>
    </a:lvl1pPr>
    <a:lvl2pPr marL="2272833" algn="l" defTabSz="4545665" rtl="0" eaLnBrk="1" latinLnBrk="0" hangingPunct="1">
      <a:defRPr sz="8900" kern="1200">
        <a:solidFill>
          <a:schemeClr val="tx1"/>
        </a:solidFill>
        <a:latin typeface="+mn-lt"/>
        <a:ea typeface="+mn-ea"/>
        <a:cs typeface="+mn-cs"/>
      </a:defRPr>
    </a:lvl2pPr>
    <a:lvl3pPr marL="4545665" algn="l" defTabSz="4545665" rtl="0" eaLnBrk="1" latinLnBrk="0" hangingPunct="1">
      <a:defRPr sz="8900" kern="1200">
        <a:solidFill>
          <a:schemeClr val="tx1"/>
        </a:solidFill>
        <a:latin typeface="+mn-lt"/>
        <a:ea typeface="+mn-ea"/>
        <a:cs typeface="+mn-cs"/>
      </a:defRPr>
    </a:lvl3pPr>
    <a:lvl4pPr marL="6818498" algn="l" defTabSz="4545665" rtl="0" eaLnBrk="1" latinLnBrk="0" hangingPunct="1">
      <a:defRPr sz="8900" kern="1200">
        <a:solidFill>
          <a:schemeClr val="tx1"/>
        </a:solidFill>
        <a:latin typeface="+mn-lt"/>
        <a:ea typeface="+mn-ea"/>
        <a:cs typeface="+mn-cs"/>
      </a:defRPr>
    </a:lvl4pPr>
    <a:lvl5pPr marL="9091331" algn="l" defTabSz="4545665" rtl="0" eaLnBrk="1" latinLnBrk="0" hangingPunct="1">
      <a:defRPr sz="8900" kern="1200">
        <a:solidFill>
          <a:schemeClr val="tx1"/>
        </a:solidFill>
        <a:latin typeface="+mn-lt"/>
        <a:ea typeface="+mn-ea"/>
        <a:cs typeface="+mn-cs"/>
      </a:defRPr>
    </a:lvl5pPr>
    <a:lvl6pPr marL="11364163" algn="l" defTabSz="4545665" rtl="0" eaLnBrk="1" latinLnBrk="0" hangingPunct="1">
      <a:defRPr sz="8900" kern="1200">
        <a:solidFill>
          <a:schemeClr val="tx1"/>
        </a:solidFill>
        <a:latin typeface="+mn-lt"/>
        <a:ea typeface="+mn-ea"/>
        <a:cs typeface="+mn-cs"/>
      </a:defRPr>
    </a:lvl6pPr>
    <a:lvl7pPr marL="13636996" algn="l" defTabSz="4545665" rtl="0" eaLnBrk="1" latinLnBrk="0" hangingPunct="1">
      <a:defRPr sz="8900" kern="1200">
        <a:solidFill>
          <a:schemeClr val="tx1"/>
        </a:solidFill>
        <a:latin typeface="+mn-lt"/>
        <a:ea typeface="+mn-ea"/>
        <a:cs typeface="+mn-cs"/>
      </a:defRPr>
    </a:lvl7pPr>
    <a:lvl8pPr marL="15909828" algn="l" defTabSz="4545665" rtl="0" eaLnBrk="1" latinLnBrk="0" hangingPunct="1">
      <a:defRPr sz="8900" kern="1200">
        <a:solidFill>
          <a:schemeClr val="tx1"/>
        </a:solidFill>
        <a:latin typeface="+mn-lt"/>
        <a:ea typeface="+mn-ea"/>
        <a:cs typeface="+mn-cs"/>
      </a:defRPr>
    </a:lvl8pPr>
    <a:lvl9pPr marL="18182661" algn="l" defTabSz="4545665" rtl="0" eaLnBrk="1" latinLnBrk="0" hangingPunct="1">
      <a:defRPr sz="8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520">
          <p15:clr>
            <a:srgbClr val="A4A3A4"/>
          </p15:clr>
        </p15:guide>
        <p15:guide id="2" pos="13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93" autoAdjust="0"/>
    <p:restoredTop sz="97026" autoAdjust="0"/>
  </p:normalViewPr>
  <p:slideViewPr>
    <p:cSldViewPr>
      <p:cViewPr>
        <p:scale>
          <a:sx n="20" d="100"/>
          <a:sy n="20" d="100"/>
        </p:scale>
        <p:origin x="1330" y="34"/>
      </p:cViewPr>
      <p:guideLst>
        <p:guide orient="horz" pos="11520"/>
        <p:guide pos="135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image" Target="../media/image1.emf"/><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63FD1A-2FB6-4A8C-8695-E96DD69DD879}" type="datetimeFigureOut">
              <a:rPr lang="en-US" smtClean="0"/>
              <a:t>4/10/2018</a:t>
            </a:fld>
            <a:endParaRPr lang="en-US"/>
          </a:p>
        </p:txBody>
      </p:sp>
      <p:sp>
        <p:nvSpPr>
          <p:cNvPr id="4" name="Slide Image Placeholder 3"/>
          <p:cNvSpPr>
            <a:spLocks noGrp="1" noRot="1" noChangeAspect="1"/>
          </p:cNvSpPr>
          <p:nvPr>
            <p:ph type="sldImg" idx="2"/>
          </p:nvPr>
        </p:nvSpPr>
        <p:spPr>
          <a:xfrm>
            <a:off x="1414463" y="685800"/>
            <a:ext cx="40290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0C5BA2-944C-4698-9C57-323B6EA3CF79}" type="slidenum">
              <a:rPr lang="en-US" smtClean="0"/>
              <a:t>‹#›</a:t>
            </a:fld>
            <a:endParaRPr lang="en-US"/>
          </a:p>
        </p:txBody>
      </p:sp>
    </p:spTree>
    <p:extLst>
      <p:ext uri="{BB962C8B-B14F-4D97-AF65-F5344CB8AC3E}">
        <p14:creationId xmlns:p14="http://schemas.microsoft.com/office/powerpoint/2010/main" val="2429067359"/>
      </p:ext>
    </p:extLst>
  </p:cSld>
  <p:clrMap bg1="lt1" tx1="dk1" bg2="lt2" tx2="dk2" accent1="accent1" accent2="accent2" accent3="accent3" accent4="accent4" accent5="accent5" accent6="accent6" hlink="hlink" folHlink="folHlink"/>
  <p:notesStyle>
    <a:lvl1pPr marL="0" algn="l" defTabSz="1136416" rtl="0" eaLnBrk="1" latinLnBrk="0" hangingPunct="1">
      <a:defRPr sz="1500" kern="1200">
        <a:solidFill>
          <a:schemeClr val="tx1"/>
        </a:solidFill>
        <a:latin typeface="+mn-lt"/>
        <a:ea typeface="+mn-ea"/>
        <a:cs typeface="+mn-cs"/>
      </a:defRPr>
    </a:lvl1pPr>
    <a:lvl2pPr marL="568208" algn="l" defTabSz="1136416" rtl="0" eaLnBrk="1" latinLnBrk="0" hangingPunct="1">
      <a:defRPr sz="1500" kern="1200">
        <a:solidFill>
          <a:schemeClr val="tx1"/>
        </a:solidFill>
        <a:latin typeface="+mn-lt"/>
        <a:ea typeface="+mn-ea"/>
        <a:cs typeface="+mn-cs"/>
      </a:defRPr>
    </a:lvl2pPr>
    <a:lvl3pPr marL="1136416" algn="l" defTabSz="1136416" rtl="0" eaLnBrk="1" latinLnBrk="0" hangingPunct="1">
      <a:defRPr sz="1500" kern="1200">
        <a:solidFill>
          <a:schemeClr val="tx1"/>
        </a:solidFill>
        <a:latin typeface="+mn-lt"/>
        <a:ea typeface="+mn-ea"/>
        <a:cs typeface="+mn-cs"/>
      </a:defRPr>
    </a:lvl3pPr>
    <a:lvl4pPr marL="1704624" algn="l" defTabSz="1136416" rtl="0" eaLnBrk="1" latinLnBrk="0" hangingPunct="1">
      <a:defRPr sz="1500" kern="1200">
        <a:solidFill>
          <a:schemeClr val="tx1"/>
        </a:solidFill>
        <a:latin typeface="+mn-lt"/>
        <a:ea typeface="+mn-ea"/>
        <a:cs typeface="+mn-cs"/>
      </a:defRPr>
    </a:lvl4pPr>
    <a:lvl5pPr marL="2272833" algn="l" defTabSz="1136416" rtl="0" eaLnBrk="1" latinLnBrk="0" hangingPunct="1">
      <a:defRPr sz="1500" kern="1200">
        <a:solidFill>
          <a:schemeClr val="tx1"/>
        </a:solidFill>
        <a:latin typeface="+mn-lt"/>
        <a:ea typeface="+mn-ea"/>
        <a:cs typeface="+mn-cs"/>
      </a:defRPr>
    </a:lvl5pPr>
    <a:lvl6pPr marL="2841041" algn="l" defTabSz="1136416" rtl="0" eaLnBrk="1" latinLnBrk="0" hangingPunct="1">
      <a:defRPr sz="1500" kern="1200">
        <a:solidFill>
          <a:schemeClr val="tx1"/>
        </a:solidFill>
        <a:latin typeface="+mn-lt"/>
        <a:ea typeface="+mn-ea"/>
        <a:cs typeface="+mn-cs"/>
      </a:defRPr>
    </a:lvl6pPr>
    <a:lvl7pPr marL="3409249" algn="l" defTabSz="1136416" rtl="0" eaLnBrk="1" latinLnBrk="0" hangingPunct="1">
      <a:defRPr sz="1500" kern="1200">
        <a:solidFill>
          <a:schemeClr val="tx1"/>
        </a:solidFill>
        <a:latin typeface="+mn-lt"/>
        <a:ea typeface="+mn-ea"/>
        <a:cs typeface="+mn-cs"/>
      </a:defRPr>
    </a:lvl7pPr>
    <a:lvl8pPr marL="3977457" algn="l" defTabSz="1136416" rtl="0" eaLnBrk="1" latinLnBrk="0" hangingPunct="1">
      <a:defRPr sz="1500" kern="1200">
        <a:solidFill>
          <a:schemeClr val="tx1"/>
        </a:solidFill>
        <a:latin typeface="+mn-lt"/>
        <a:ea typeface="+mn-ea"/>
        <a:cs typeface="+mn-cs"/>
      </a:defRPr>
    </a:lvl8pPr>
    <a:lvl9pPr marL="4545665" algn="l" defTabSz="1136416"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23260" y="11362270"/>
            <a:ext cx="36530280" cy="7840133"/>
          </a:xfrm>
        </p:spPr>
        <p:txBody>
          <a:bodyPr/>
          <a:lstStyle/>
          <a:p>
            <a:r>
              <a:rPr lang="en-US"/>
              <a:t>Click to edit Master title style</a:t>
            </a:r>
          </a:p>
        </p:txBody>
      </p:sp>
      <p:sp>
        <p:nvSpPr>
          <p:cNvPr id="3" name="Subtitle 2"/>
          <p:cNvSpPr>
            <a:spLocks noGrp="1"/>
          </p:cNvSpPr>
          <p:nvPr>
            <p:ph type="subTitle" idx="1"/>
          </p:nvPr>
        </p:nvSpPr>
        <p:spPr>
          <a:xfrm>
            <a:off x="6446520" y="20726400"/>
            <a:ext cx="30083760" cy="9347200"/>
          </a:xfrm>
        </p:spPr>
        <p:txBody>
          <a:bodyPr/>
          <a:lstStyle>
            <a:lvl1pPr marL="0" indent="0" algn="ctr">
              <a:buNone/>
              <a:defRPr>
                <a:solidFill>
                  <a:schemeClr val="tx1">
                    <a:tint val="75000"/>
                  </a:schemeClr>
                </a:solidFill>
              </a:defRPr>
            </a:lvl1pPr>
            <a:lvl2pPr marL="2272833" indent="0" algn="ctr">
              <a:buNone/>
              <a:defRPr>
                <a:solidFill>
                  <a:schemeClr val="tx1">
                    <a:tint val="75000"/>
                  </a:schemeClr>
                </a:solidFill>
              </a:defRPr>
            </a:lvl2pPr>
            <a:lvl3pPr marL="4545665" indent="0" algn="ctr">
              <a:buNone/>
              <a:defRPr>
                <a:solidFill>
                  <a:schemeClr val="tx1">
                    <a:tint val="75000"/>
                  </a:schemeClr>
                </a:solidFill>
              </a:defRPr>
            </a:lvl3pPr>
            <a:lvl4pPr marL="6818498" indent="0" algn="ctr">
              <a:buNone/>
              <a:defRPr>
                <a:solidFill>
                  <a:schemeClr val="tx1">
                    <a:tint val="75000"/>
                  </a:schemeClr>
                </a:solidFill>
              </a:defRPr>
            </a:lvl4pPr>
            <a:lvl5pPr marL="9091331" indent="0" algn="ctr">
              <a:buNone/>
              <a:defRPr>
                <a:solidFill>
                  <a:schemeClr val="tx1">
                    <a:tint val="75000"/>
                  </a:schemeClr>
                </a:solidFill>
              </a:defRPr>
            </a:lvl5pPr>
            <a:lvl6pPr marL="11364163" indent="0" algn="ctr">
              <a:buNone/>
              <a:defRPr>
                <a:solidFill>
                  <a:schemeClr val="tx1">
                    <a:tint val="75000"/>
                  </a:schemeClr>
                </a:solidFill>
              </a:defRPr>
            </a:lvl6pPr>
            <a:lvl7pPr marL="13636996" indent="0" algn="ctr">
              <a:buNone/>
              <a:defRPr>
                <a:solidFill>
                  <a:schemeClr val="tx1">
                    <a:tint val="75000"/>
                  </a:schemeClr>
                </a:solidFill>
              </a:defRPr>
            </a:lvl7pPr>
            <a:lvl8pPr marL="15909828" indent="0" algn="ctr">
              <a:buNone/>
              <a:defRPr>
                <a:solidFill>
                  <a:schemeClr val="tx1">
                    <a:tint val="75000"/>
                  </a:schemeClr>
                </a:solidFill>
              </a:defRPr>
            </a:lvl8pPr>
            <a:lvl9pPr marL="1818266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49CC847-EE92-4D96-A98B-31843FC21F2A}"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047D35-0FEB-440A-8DFA-0502DA7C457D}" type="slidenum">
              <a:rPr lang="en-US" smtClean="0"/>
              <a:t>‹#›</a:t>
            </a:fld>
            <a:endParaRPr lang="en-US"/>
          </a:p>
        </p:txBody>
      </p:sp>
    </p:spTree>
    <p:extLst>
      <p:ext uri="{BB962C8B-B14F-4D97-AF65-F5344CB8AC3E}">
        <p14:creationId xmlns:p14="http://schemas.microsoft.com/office/powerpoint/2010/main" val="1894276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9CC847-EE92-4D96-A98B-31843FC21F2A}"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047D35-0FEB-440A-8DFA-0502DA7C457D}" type="slidenum">
              <a:rPr lang="en-US" smtClean="0"/>
              <a:t>‹#›</a:t>
            </a:fld>
            <a:endParaRPr lang="en-US"/>
          </a:p>
        </p:txBody>
      </p:sp>
    </p:spTree>
    <p:extLst>
      <p:ext uri="{BB962C8B-B14F-4D97-AF65-F5344CB8AC3E}">
        <p14:creationId xmlns:p14="http://schemas.microsoft.com/office/powerpoint/2010/main" val="1093734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4632720" y="5858934"/>
            <a:ext cx="38679120" cy="1248325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595360" y="5858934"/>
            <a:ext cx="115321080" cy="1248325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9CC847-EE92-4D96-A98B-31843FC21F2A}"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047D35-0FEB-440A-8DFA-0502DA7C457D}" type="slidenum">
              <a:rPr lang="en-US" smtClean="0"/>
              <a:t>‹#›</a:t>
            </a:fld>
            <a:endParaRPr lang="en-US"/>
          </a:p>
        </p:txBody>
      </p:sp>
    </p:spTree>
    <p:extLst>
      <p:ext uri="{BB962C8B-B14F-4D97-AF65-F5344CB8AC3E}">
        <p14:creationId xmlns:p14="http://schemas.microsoft.com/office/powerpoint/2010/main" val="3243977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9CC847-EE92-4D96-A98B-31843FC21F2A}"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047D35-0FEB-440A-8DFA-0502DA7C457D}" type="slidenum">
              <a:rPr lang="en-US" smtClean="0"/>
              <a:t>‹#›</a:t>
            </a:fld>
            <a:endParaRPr lang="en-US"/>
          </a:p>
        </p:txBody>
      </p:sp>
    </p:spTree>
    <p:extLst>
      <p:ext uri="{BB962C8B-B14F-4D97-AF65-F5344CB8AC3E}">
        <p14:creationId xmlns:p14="http://schemas.microsoft.com/office/powerpoint/2010/main" val="3237257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94871" y="23503469"/>
            <a:ext cx="36530280" cy="7264400"/>
          </a:xfrm>
        </p:spPr>
        <p:txBody>
          <a:bodyPr anchor="t"/>
          <a:lstStyle>
            <a:lvl1pPr algn="l">
              <a:defRPr sz="19900" b="1" cap="all"/>
            </a:lvl1pPr>
          </a:lstStyle>
          <a:p>
            <a:r>
              <a:rPr lang="en-US"/>
              <a:t>Click to edit Master title style</a:t>
            </a:r>
          </a:p>
        </p:txBody>
      </p:sp>
      <p:sp>
        <p:nvSpPr>
          <p:cNvPr id="3" name="Text Placeholder 2"/>
          <p:cNvSpPr>
            <a:spLocks noGrp="1"/>
          </p:cNvSpPr>
          <p:nvPr>
            <p:ph type="body" idx="1"/>
          </p:nvPr>
        </p:nvSpPr>
        <p:spPr>
          <a:xfrm>
            <a:off x="3394871" y="15502472"/>
            <a:ext cx="36530280" cy="8000997"/>
          </a:xfrm>
        </p:spPr>
        <p:txBody>
          <a:bodyPr anchor="b"/>
          <a:lstStyle>
            <a:lvl1pPr marL="0" indent="0">
              <a:buNone/>
              <a:defRPr sz="9900">
                <a:solidFill>
                  <a:schemeClr val="tx1">
                    <a:tint val="75000"/>
                  </a:schemeClr>
                </a:solidFill>
              </a:defRPr>
            </a:lvl1pPr>
            <a:lvl2pPr marL="2272833" indent="0">
              <a:buNone/>
              <a:defRPr sz="8900">
                <a:solidFill>
                  <a:schemeClr val="tx1">
                    <a:tint val="75000"/>
                  </a:schemeClr>
                </a:solidFill>
              </a:defRPr>
            </a:lvl2pPr>
            <a:lvl3pPr marL="4545665" indent="0">
              <a:buNone/>
              <a:defRPr sz="8000">
                <a:solidFill>
                  <a:schemeClr val="tx1">
                    <a:tint val="75000"/>
                  </a:schemeClr>
                </a:solidFill>
              </a:defRPr>
            </a:lvl3pPr>
            <a:lvl4pPr marL="6818498" indent="0">
              <a:buNone/>
              <a:defRPr sz="7000">
                <a:solidFill>
                  <a:schemeClr val="tx1">
                    <a:tint val="75000"/>
                  </a:schemeClr>
                </a:solidFill>
              </a:defRPr>
            </a:lvl4pPr>
            <a:lvl5pPr marL="9091331" indent="0">
              <a:buNone/>
              <a:defRPr sz="7000">
                <a:solidFill>
                  <a:schemeClr val="tx1">
                    <a:tint val="75000"/>
                  </a:schemeClr>
                </a:solidFill>
              </a:defRPr>
            </a:lvl5pPr>
            <a:lvl6pPr marL="11364163" indent="0">
              <a:buNone/>
              <a:defRPr sz="7000">
                <a:solidFill>
                  <a:schemeClr val="tx1">
                    <a:tint val="75000"/>
                  </a:schemeClr>
                </a:solidFill>
              </a:defRPr>
            </a:lvl6pPr>
            <a:lvl7pPr marL="13636996" indent="0">
              <a:buNone/>
              <a:defRPr sz="7000">
                <a:solidFill>
                  <a:schemeClr val="tx1">
                    <a:tint val="75000"/>
                  </a:schemeClr>
                </a:solidFill>
              </a:defRPr>
            </a:lvl7pPr>
            <a:lvl8pPr marL="15909828" indent="0">
              <a:buNone/>
              <a:defRPr sz="7000">
                <a:solidFill>
                  <a:schemeClr val="tx1">
                    <a:tint val="75000"/>
                  </a:schemeClr>
                </a:solidFill>
              </a:defRPr>
            </a:lvl8pPr>
            <a:lvl9pPr marL="18182661" indent="0">
              <a:buNone/>
              <a:defRPr sz="70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9CC847-EE92-4D96-A98B-31843FC21F2A}"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047D35-0FEB-440A-8DFA-0502DA7C457D}" type="slidenum">
              <a:rPr lang="en-US" smtClean="0"/>
              <a:t>‹#›</a:t>
            </a:fld>
            <a:endParaRPr lang="en-US"/>
          </a:p>
        </p:txBody>
      </p:sp>
    </p:spTree>
    <p:extLst>
      <p:ext uri="{BB962C8B-B14F-4D97-AF65-F5344CB8AC3E}">
        <p14:creationId xmlns:p14="http://schemas.microsoft.com/office/powerpoint/2010/main" val="395483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595360" y="34137600"/>
            <a:ext cx="77000100" cy="96553867"/>
          </a:xfrm>
        </p:spPr>
        <p:txBody>
          <a:bodyPr/>
          <a:lstStyle>
            <a:lvl1pPr>
              <a:defRPr sz="13900"/>
            </a:lvl1pPr>
            <a:lvl2pPr>
              <a:defRPr sz="11900"/>
            </a:lvl2pPr>
            <a:lvl3pPr>
              <a:defRPr sz="9900"/>
            </a:lvl3pPr>
            <a:lvl4pPr>
              <a:defRPr sz="8900"/>
            </a:lvl4pPr>
            <a:lvl5pPr>
              <a:defRPr sz="8900"/>
            </a:lvl5pPr>
            <a:lvl6pPr>
              <a:defRPr sz="8900"/>
            </a:lvl6pPr>
            <a:lvl7pPr>
              <a:defRPr sz="8900"/>
            </a:lvl7pPr>
            <a:lvl8pPr>
              <a:defRPr sz="8900"/>
            </a:lvl8pPr>
            <a:lvl9pPr>
              <a:defRPr sz="8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6311740" y="34137600"/>
            <a:ext cx="77000100" cy="96553867"/>
          </a:xfrm>
        </p:spPr>
        <p:txBody>
          <a:bodyPr/>
          <a:lstStyle>
            <a:lvl1pPr>
              <a:defRPr sz="13900"/>
            </a:lvl1pPr>
            <a:lvl2pPr>
              <a:defRPr sz="11900"/>
            </a:lvl2pPr>
            <a:lvl3pPr>
              <a:defRPr sz="9900"/>
            </a:lvl3pPr>
            <a:lvl4pPr>
              <a:defRPr sz="8900"/>
            </a:lvl4pPr>
            <a:lvl5pPr>
              <a:defRPr sz="8900"/>
            </a:lvl5pPr>
            <a:lvl6pPr>
              <a:defRPr sz="8900"/>
            </a:lvl6pPr>
            <a:lvl7pPr>
              <a:defRPr sz="8900"/>
            </a:lvl7pPr>
            <a:lvl8pPr>
              <a:defRPr sz="8900"/>
            </a:lvl8pPr>
            <a:lvl9pPr>
              <a:defRPr sz="8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49CC847-EE92-4D96-A98B-31843FC21F2A}"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047D35-0FEB-440A-8DFA-0502DA7C457D}" type="slidenum">
              <a:rPr lang="en-US" smtClean="0"/>
              <a:t>‹#›</a:t>
            </a:fld>
            <a:endParaRPr lang="en-US"/>
          </a:p>
        </p:txBody>
      </p:sp>
    </p:spTree>
    <p:extLst>
      <p:ext uri="{BB962C8B-B14F-4D97-AF65-F5344CB8AC3E}">
        <p14:creationId xmlns:p14="http://schemas.microsoft.com/office/powerpoint/2010/main" val="2007965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48840" y="1464736"/>
            <a:ext cx="38679120" cy="6096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48840" y="8187269"/>
            <a:ext cx="18988884" cy="3412064"/>
          </a:xfrm>
        </p:spPr>
        <p:txBody>
          <a:bodyPr anchor="b"/>
          <a:lstStyle>
            <a:lvl1pPr marL="0" indent="0">
              <a:buNone/>
              <a:defRPr sz="11900" b="1"/>
            </a:lvl1pPr>
            <a:lvl2pPr marL="2272833" indent="0">
              <a:buNone/>
              <a:defRPr sz="9900" b="1"/>
            </a:lvl2pPr>
            <a:lvl3pPr marL="4545665" indent="0">
              <a:buNone/>
              <a:defRPr sz="8900" b="1"/>
            </a:lvl3pPr>
            <a:lvl4pPr marL="6818498" indent="0">
              <a:buNone/>
              <a:defRPr sz="8000" b="1"/>
            </a:lvl4pPr>
            <a:lvl5pPr marL="9091331" indent="0">
              <a:buNone/>
              <a:defRPr sz="8000" b="1"/>
            </a:lvl5pPr>
            <a:lvl6pPr marL="11364163" indent="0">
              <a:buNone/>
              <a:defRPr sz="8000" b="1"/>
            </a:lvl6pPr>
            <a:lvl7pPr marL="13636996" indent="0">
              <a:buNone/>
              <a:defRPr sz="8000" b="1"/>
            </a:lvl7pPr>
            <a:lvl8pPr marL="15909828" indent="0">
              <a:buNone/>
              <a:defRPr sz="8000" b="1"/>
            </a:lvl8pPr>
            <a:lvl9pPr marL="18182661" indent="0">
              <a:buNone/>
              <a:defRPr sz="8000" b="1"/>
            </a:lvl9pPr>
          </a:lstStyle>
          <a:p>
            <a:pPr lvl="0"/>
            <a:r>
              <a:rPr lang="en-US"/>
              <a:t>Click to edit Master text styles</a:t>
            </a:r>
          </a:p>
        </p:txBody>
      </p:sp>
      <p:sp>
        <p:nvSpPr>
          <p:cNvPr id="4" name="Content Placeholder 3"/>
          <p:cNvSpPr>
            <a:spLocks noGrp="1"/>
          </p:cNvSpPr>
          <p:nvPr>
            <p:ph sz="half" idx="2"/>
          </p:nvPr>
        </p:nvSpPr>
        <p:spPr>
          <a:xfrm>
            <a:off x="2148840" y="11599333"/>
            <a:ext cx="18988884" cy="21073536"/>
          </a:xfrm>
        </p:spPr>
        <p:txBody>
          <a:bodyPr/>
          <a:lstStyle>
            <a:lvl1pPr>
              <a:defRPr sz="11900"/>
            </a:lvl1pPr>
            <a:lvl2pPr>
              <a:defRPr sz="9900"/>
            </a:lvl2pPr>
            <a:lvl3pPr>
              <a:defRPr sz="89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831620" y="8187269"/>
            <a:ext cx="18996343" cy="3412064"/>
          </a:xfrm>
        </p:spPr>
        <p:txBody>
          <a:bodyPr anchor="b"/>
          <a:lstStyle>
            <a:lvl1pPr marL="0" indent="0">
              <a:buNone/>
              <a:defRPr sz="11900" b="1"/>
            </a:lvl1pPr>
            <a:lvl2pPr marL="2272833" indent="0">
              <a:buNone/>
              <a:defRPr sz="9900" b="1"/>
            </a:lvl2pPr>
            <a:lvl3pPr marL="4545665" indent="0">
              <a:buNone/>
              <a:defRPr sz="8900" b="1"/>
            </a:lvl3pPr>
            <a:lvl4pPr marL="6818498" indent="0">
              <a:buNone/>
              <a:defRPr sz="8000" b="1"/>
            </a:lvl4pPr>
            <a:lvl5pPr marL="9091331" indent="0">
              <a:buNone/>
              <a:defRPr sz="8000" b="1"/>
            </a:lvl5pPr>
            <a:lvl6pPr marL="11364163" indent="0">
              <a:buNone/>
              <a:defRPr sz="8000" b="1"/>
            </a:lvl6pPr>
            <a:lvl7pPr marL="13636996" indent="0">
              <a:buNone/>
              <a:defRPr sz="8000" b="1"/>
            </a:lvl7pPr>
            <a:lvl8pPr marL="15909828" indent="0">
              <a:buNone/>
              <a:defRPr sz="8000" b="1"/>
            </a:lvl8pPr>
            <a:lvl9pPr marL="18182661" indent="0">
              <a:buNone/>
              <a:defRPr sz="8000" b="1"/>
            </a:lvl9pPr>
          </a:lstStyle>
          <a:p>
            <a:pPr lvl="0"/>
            <a:r>
              <a:rPr lang="en-US"/>
              <a:t>Click to edit Master text styles</a:t>
            </a:r>
          </a:p>
        </p:txBody>
      </p:sp>
      <p:sp>
        <p:nvSpPr>
          <p:cNvPr id="6" name="Content Placeholder 5"/>
          <p:cNvSpPr>
            <a:spLocks noGrp="1"/>
          </p:cNvSpPr>
          <p:nvPr>
            <p:ph sz="quarter" idx="4"/>
          </p:nvPr>
        </p:nvSpPr>
        <p:spPr>
          <a:xfrm>
            <a:off x="21831620" y="11599333"/>
            <a:ext cx="18996343" cy="21073536"/>
          </a:xfrm>
        </p:spPr>
        <p:txBody>
          <a:bodyPr/>
          <a:lstStyle>
            <a:lvl1pPr>
              <a:defRPr sz="11900"/>
            </a:lvl1pPr>
            <a:lvl2pPr>
              <a:defRPr sz="9900"/>
            </a:lvl2pPr>
            <a:lvl3pPr>
              <a:defRPr sz="89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49CC847-EE92-4D96-A98B-31843FC21F2A}" type="datetimeFigureOut">
              <a:rPr lang="en-US" smtClean="0"/>
              <a:t>4/10/2018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047D35-0FEB-440A-8DFA-0502DA7C457D}" type="slidenum">
              <a:rPr lang="en-US" smtClean="0"/>
              <a:t>‹#›</a:t>
            </a:fld>
            <a:endParaRPr lang="en-US"/>
          </a:p>
        </p:txBody>
      </p:sp>
    </p:spTree>
    <p:extLst>
      <p:ext uri="{BB962C8B-B14F-4D97-AF65-F5344CB8AC3E}">
        <p14:creationId xmlns:p14="http://schemas.microsoft.com/office/powerpoint/2010/main" val="1610546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49CC847-EE92-4D96-A98B-31843FC21F2A}" type="datetimeFigureOut">
              <a:rPr lang="en-US" smtClean="0"/>
              <a:t>4/10/2018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047D35-0FEB-440A-8DFA-0502DA7C457D}" type="slidenum">
              <a:rPr lang="en-US" smtClean="0"/>
              <a:t>‹#›</a:t>
            </a:fld>
            <a:endParaRPr lang="en-US"/>
          </a:p>
        </p:txBody>
      </p:sp>
    </p:spTree>
    <p:extLst>
      <p:ext uri="{BB962C8B-B14F-4D97-AF65-F5344CB8AC3E}">
        <p14:creationId xmlns:p14="http://schemas.microsoft.com/office/powerpoint/2010/main" val="1913552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9CC847-EE92-4D96-A98B-31843FC21F2A}" type="datetimeFigureOut">
              <a:rPr lang="en-US" smtClean="0"/>
              <a:t>4/10/2018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047D35-0FEB-440A-8DFA-0502DA7C457D}" type="slidenum">
              <a:rPr lang="en-US" smtClean="0"/>
              <a:t>‹#›</a:t>
            </a:fld>
            <a:endParaRPr lang="en-US"/>
          </a:p>
        </p:txBody>
      </p:sp>
    </p:spTree>
    <p:extLst>
      <p:ext uri="{BB962C8B-B14F-4D97-AF65-F5344CB8AC3E}">
        <p14:creationId xmlns:p14="http://schemas.microsoft.com/office/powerpoint/2010/main" val="522634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8842" y="1456267"/>
            <a:ext cx="14139071" cy="6197600"/>
          </a:xfrm>
        </p:spPr>
        <p:txBody>
          <a:bodyPr anchor="b"/>
          <a:lstStyle>
            <a:lvl1pPr algn="l">
              <a:defRPr sz="9900" b="1"/>
            </a:lvl1pPr>
          </a:lstStyle>
          <a:p>
            <a:r>
              <a:rPr lang="en-US"/>
              <a:t>Click to edit Master title style</a:t>
            </a:r>
          </a:p>
        </p:txBody>
      </p:sp>
      <p:sp>
        <p:nvSpPr>
          <p:cNvPr id="3" name="Content Placeholder 2"/>
          <p:cNvSpPr>
            <a:spLocks noGrp="1"/>
          </p:cNvSpPr>
          <p:nvPr>
            <p:ph idx="1"/>
          </p:nvPr>
        </p:nvSpPr>
        <p:spPr>
          <a:xfrm>
            <a:off x="16802735" y="1456269"/>
            <a:ext cx="24025225" cy="31216603"/>
          </a:xfrm>
        </p:spPr>
        <p:txBody>
          <a:bodyPr/>
          <a:lstStyle>
            <a:lvl1pPr>
              <a:defRPr sz="15900"/>
            </a:lvl1pPr>
            <a:lvl2pPr>
              <a:defRPr sz="13900"/>
            </a:lvl2pPr>
            <a:lvl3pPr>
              <a:defRPr sz="11900"/>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48842" y="7653869"/>
            <a:ext cx="14139071" cy="25019003"/>
          </a:xfrm>
        </p:spPr>
        <p:txBody>
          <a:bodyPr/>
          <a:lstStyle>
            <a:lvl1pPr marL="0" indent="0">
              <a:buNone/>
              <a:defRPr sz="7000"/>
            </a:lvl1pPr>
            <a:lvl2pPr marL="2272833" indent="0">
              <a:buNone/>
              <a:defRPr sz="6000"/>
            </a:lvl2pPr>
            <a:lvl3pPr marL="4545665" indent="0">
              <a:buNone/>
              <a:defRPr sz="5000"/>
            </a:lvl3pPr>
            <a:lvl4pPr marL="6818498" indent="0">
              <a:buNone/>
              <a:defRPr sz="4500"/>
            </a:lvl4pPr>
            <a:lvl5pPr marL="9091331" indent="0">
              <a:buNone/>
              <a:defRPr sz="4500"/>
            </a:lvl5pPr>
            <a:lvl6pPr marL="11364163" indent="0">
              <a:buNone/>
              <a:defRPr sz="4500"/>
            </a:lvl6pPr>
            <a:lvl7pPr marL="13636996" indent="0">
              <a:buNone/>
              <a:defRPr sz="4500"/>
            </a:lvl7pPr>
            <a:lvl8pPr marL="15909828" indent="0">
              <a:buNone/>
              <a:defRPr sz="4500"/>
            </a:lvl8pPr>
            <a:lvl9pPr marL="18182661" indent="0">
              <a:buNone/>
              <a:defRPr sz="4500"/>
            </a:lvl9pPr>
          </a:lstStyle>
          <a:p>
            <a:pPr lvl="0"/>
            <a:r>
              <a:rPr lang="en-US"/>
              <a:t>Click to edit Master text styles</a:t>
            </a:r>
          </a:p>
        </p:txBody>
      </p:sp>
      <p:sp>
        <p:nvSpPr>
          <p:cNvPr id="5" name="Date Placeholder 4"/>
          <p:cNvSpPr>
            <a:spLocks noGrp="1"/>
          </p:cNvSpPr>
          <p:nvPr>
            <p:ph type="dt" sz="half" idx="10"/>
          </p:nvPr>
        </p:nvSpPr>
        <p:spPr/>
        <p:txBody>
          <a:bodyPr/>
          <a:lstStyle/>
          <a:p>
            <a:fld id="{449CC847-EE92-4D96-A98B-31843FC21F2A}"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047D35-0FEB-440A-8DFA-0502DA7C457D}" type="slidenum">
              <a:rPr lang="en-US" smtClean="0"/>
              <a:t>‹#›</a:t>
            </a:fld>
            <a:endParaRPr lang="en-US"/>
          </a:p>
        </p:txBody>
      </p:sp>
    </p:spTree>
    <p:extLst>
      <p:ext uri="{BB962C8B-B14F-4D97-AF65-F5344CB8AC3E}">
        <p14:creationId xmlns:p14="http://schemas.microsoft.com/office/powerpoint/2010/main" val="3850201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23754" y="25603200"/>
            <a:ext cx="25786080" cy="3022603"/>
          </a:xfrm>
        </p:spPr>
        <p:txBody>
          <a:bodyPr anchor="b"/>
          <a:lstStyle>
            <a:lvl1pPr algn="l">
              <a:defRPr sz="9900" b="1"/>
            </a:lvl1pPr>
          </a:lstStyle>
          <a:p>
            <a:r>
              <a:rPr lang="en-US"/>
              <a:t>Click to edit Master title style</a:t>
            </a:r>
          </a:p>
        </p:txBody>
      </p:sp>
      <p:sp>
        <p:nvSpPr>
          <p:cNvPr id="3" name="Picture Placeholder 2"/>
          <p:cNvSpPr>
            <a:spLocks noGrp="1"/>
          </p:cNvSpPr>
          <p:nvPr>
            <p:ph type="pic" idx="1"/>
          </p:nvPr>
        </p:nvSpPr>
        <p:spPr>
          <a:xfrm>
            <a:off x="8423754" y="3268133"/>
            <a:ext cx="25786080" cy="21945600"/>
          </a:xfrm>
        </p:spPr>
        <p:txBody>
          <a:bodyPr/>
          <a:lstStyle>
            <a:lvl1pPr marL="0" indent="0">
              <a:buNone/>
              <a:defRPr sz="15900"/>
            </a:lvl1pPr>
            <a:lvl2pPr marL="2272833" indent="0">
              <a:buNone/>
              <a:defRPr sz="13900"/>
            </a:lvl2pPr>
            <a:lvl3pPr marL="4545665" indent="0">
              <a:buNone/>
              <a:defRPr sz="11900"/>
            </a:lvl3pPr>
            <a:lvl4pPr marL="6818498" indent="0">
              <a:buNone/>
              <a:defRPr sz="9900"/>
            </a:lvl4pPr>
            <a:lvl5pPr marL="9091331" indent="0">
              <a:buNone/>
              <a:defRPr sz="9900"/>
            </a:lvl5pPr>
            <a:lvl6pPr marL="11364163" indent="0">
              <a:buNone/>
              <a:defRPr sz="9900"/>
            </a:lvl6pPr>
            <a:lvl7pPr marL="13636996" indent="0">
              <a:buNone/>
              <a:defRPr sz="9900"/>
            </a:lvl7pPr>
            <a:lvl8pPr marL="15909828" indent="0">
              <a:buNone/>
              <a:defRPr sz="9900"/>
            </a:lvl8pPr>
            <a:lvl9pPr marL="18182661" indent="0">
              <a:buNone/>
              <a:defRPr sz="9900"/>
            </a:lvl9pPr>
          </a:lstStyle>
          <a:p>
            <a:endParaRPr lang="en-US"/>
          </a:p>
        </p:txBody>
      </p:sp>
      <p:sp>
        <p:nvSpPr>
          <p:cNvPr id="4" name="Text Placeholder 3"/>
          <p:cNvSpPr>
            <a:spLocks noGrp="1"/>
          </p:cNvSpPr>
          <p:nvPr>
            <p:ph type="body" sz="half" idx="2"/>
          </p:nvPr>
        </p:nvSpPr>
        <p:spPr>
          <a:xfrm>
            <a:off x="8423754" y="28625803"/>
            <a:ext cx="25786080" cy="4292597"/>
          </a:xfrm>
        </p:spPr>
        <p:txBody>
          <a:bodyPr/>
          <a:lstStyle>
            <a:lvl1pPr marL="0" indent="0">
              <a:buNone/>
              <a:defRPr sz="7000"/>
            </a:lvl1pPr>
            <a:lvl2pPr marL="2272833" indent="0">
              <a:buNone/>
              <a:defRPr sz="6000"/>
            </a:lvl2pPr>
            <a:lvl3pPr marL="4545665" indent="0">
              <a:buNone/>
              <a:defRPr sz="5000"/>
            </a:lvl3pPr>
            <a:lvl4pPr marL="6818498" indent="0">
              <a:buNone/>
              <a:defRPr sz="4500"/>
            </a:lvl4pPr>
            <a:lvl5pPr marL="9091331" indent="0">
              <a:buNone/>
              <a:defRPr sz="4500"/>
            </a:lvl5pPr>
            <a:lvl6pPr marL="11364163" indent="0">
              <a:buNone/>
              <a:defRPr sz="4500"/>
            </a:lvl6pPr>
            <a:lvl7pPr marL="13636996" indent="0">
              <a:buNone/>
              <a:defRPr sz="4500"/>
            </a:lvl7pPr>
            <a:lvl8pPr marL="15909828" indent="0">
              <a:buNone/>
              <a:defRPr sz="4500"/>
            </a:lvl8pPr>
            <a:lvl9pPr marL="18182661" indent="0">
              <a:buNone/>
              <a:defRPr sz="4500"/>
            </a:lvl9pPr>
          </a:lstStyle>
          <a:p>
            <a:pPr lvl="0"/>
            <a:r>
              <a:rPr lang="en-US"/>
              <a:t>Click to edit Master text styles</a:t>
            </a:r>
          </a:p>
        </p:txBody>
      </p:sp>
      <p:sp>
        <p:nvSpPr>
          <p:cNvPr id="5" name="Date Placeholder 4"/>
          <p:cNvSpPr>
            <a:spLocks noGrp="1"/>
          </p:cNvSpPr>
          <p:nvPr>
            <p:ph type="dt" sz="half" idx="10"/>
          </p:nvPr>
        </p:nvSpPr>
        <p:spPr/>
        <p:txBody>
          <a:bodyPr/>
          <a:lstStyle/>
          <a:p>
            <a:fld id="{449CC847-EE92-4D96-A98B-31843FC21F2A}"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047D35-0FEB-440A-8DFA-0502DA7C457D}" type="slidenum">
              <a:rPr lang="en-US" smtClean="0"/>
              <a:t>‹#›</a:t>
            </a:fld>
            <a:endParaRPr lang="en-US"/>
          </a:p>
        </p:txBody>
      </p:sp>
    </p:spTree>
    <p:extLst>
      <p:ext uri="{BB962C8B-B14F-4D97-AF65-F5344CB8AC3E}">
        <p14:creationId xmlns:p14="http://schemas.microsoft.com/office/powerpoint/2010/main" val="1871837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48840" y="1464736"/>
            <a:ext cx="38679120" cy="6096000"/>
          </a:xfrm>
          <a:prstGeom prst="rect">
            <a:avLst/>
          </a:prstGeom>
        </p:spPr>
        <p:txBody>
          <a:bodyPr vert="horz" lIns="454567" tIns="227283" rIns="454567" bIns="227283" rtlCol="0" anchor="ctr">
            <a:normAutofit/>
          </a:bodyPr>
          <a:lstStyle/>
          <a:p>
            <a:r>
              <a:rPr lang="en-US"/>
              <a:t>Click to edit Master title style</a:t>
            </a:r>
          </a:p>
        </p:txBody>
      </p:sp>
      <p:sp>
        <p:nvSpPr>
          <p:cNvPr id="3" name="Text Placeholder 2"/>
          <p:cNvSpPr>
            <a:spLocks noGrp="1"/>
          </p:cNvSpPr>
          <p:nvPr>
            <p:ph type="body" idx="1"/>
          </p:nvPr>
        </p:nvSpPr>
        <p:spPr>
          <a:xfrm>
            <a:off x="2148840" y="8534403"/>
            <a:ext cx="38679120" cy="24138469"/>
          </a:xfrm>
          <a:prstGeom prst="rect">
            <a:avLst/>
          </a:prstGeom>
        </p:spPr>
        <p:txBody>
          <a:bodyPr vert="horz" lIns="454567" tIns="227283" rIns="454567" bIns="22728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48840" y="33900536"/>
            <a:ext cx="10027920" cy="1947333"/>
          </a:xfrm>
          <a:prstGeom prst="rect">
            <a:avLst/>
          </a:prstGeom>
        </p:spPr>
        <p:txBody>
          <a:bodyPr vert="horz" lIns="454567" tIns="227283" rIns="454567" bIns="227283" rtlCol="0" anchor="ctr"/>
          <a:lstStyle>
            <a:lvl1pPr algn="l">
              <a:defRPr sz="6000">
                <a:solidFill>
                  <a:schemeClr val="tx1">
                    <a:tint val="75000"/>
                  </a:schemeClr>
                </a:solidFill>
              </a:defRPr>
            </a:lvl1pPr>
          </a:lstStyle>
          <a:p>
            <a:fld id="{449CC847-EE92-4D96-A98B-31843FC21F2A}" type="datetimeFigureOut">
              <a:rPr lang="en-US" smtClean="0"/>
              <a:t>4/10/2018</a:t>
            </a:fld>
            <a:endParaRPr lang="en-US"/>
          </a:p>
        </p:txBody>
      </p:sp>
      <p:sp>
        <p:nvSpPr>
          <p:cNvPr id="5" name="Footer Placeholder 4"/>
          <p:cNvSpPr>
            <a:spLocks noGrp="1"/>
          </p:cNvSpPr>
          <p:nvPr>
            <p:ph type="ftr" sz="quarter" idx="3"/>
          </p:nvPr>
        </p:nvSpPr>
        <p:spPr>
          <a:xfrm>
            <a:off x="14683740" y="33900536"/>
            <a:ext cx="13609320" cy="1947333"/>
          </a:xfrm>
          <a:prstGeom prst="rect">
            <a:avLst/>
          </a:prstGeom>
        </p:spPr>
        <p:txBody>
          <a:bodyPr vert="horz" lIns="454567" tIns="227283" rIns="454567" bIns="227283" rtlCol="0" anchor="ctr"/>
          <a:lstStyle>
            <a:lvl1pPr algn="ctr">
              <a:defRPr sz="6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800040" y="33900536"/>
            <a:ext cx="10027920" cy="1947333"/>
          </a:xfrm>
          <a:prstGeom prst="rect">
            <a:avLst/>
          </a:prstGeom>
        </p:spPr>
        <p:txBody>
          <a:bodyPr vert="horz" lIns="454567" tIns="227283" rIns="454567" bIns="227283" rtlCol="0" anchor="ctr"/>
          <a:lstStyle>
            <a:lvl1pPr algn="r">
              <a:defRPr sz="6000">
                <a:solidFill>
                  <a:schemeClr val="tx1">
                    <a:tint val="75000"/>
                  </a:schemeClr>
                </a:solidFill>
              </a:defRPr>
            </a:lvl1pPr>
          </a:lstStyle>
          <a:p>
            <a:fld id="{31047D35-0FEB-440A-8DFA-0502DA7C457D}" type="slidenum">
              <a:rPr lang="en-US" smtClean="0"/>
              <a:t>‹#›</a:t>
            </a:fld>
            <a:endParaRPr lang="en-US"/>
          </a:p>
        </p:txBody>
      </p:sp>
    </p:spTree>
    <p:extLst>
      <p:ext uri="{BB962C8B-B14F-4D97-AF65-F5344CB8AC3E}">
        <p14:creationId xmlns:p14="http://schemas.microsoft.com/office/powerpoint/2010/main" val="17092044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45665" rtl="0" eaLnBrk="1" latinLnBrk="0" hangingPunct="1">
        <a:spcBef>
          <a:spcPct val="0"/>
        </a:spcBef>
        <a:buNone/>
        <a:defRPr sz="21900" kern="1200">
          <a:solidFill>
            <a:schemeClr val="tx1"/>
          </a:solidFill>
          <a:latin typeface="+mj-lt"/>
          <a:ea typeface="+mj-ea"/>
          <a:cs typeface="+mj-cs"/>
        </a:defRPr>
      </a:lvl1pPr>
    </p:titleStyle>
    <p:bodyStyle>
      <a:lvl1pPr marL="1704624" indent="-1704624" algn="l" defTabSz="4545665" rtl="0" eaLnBrk="1" latinLnBrk="0" hangingPunct="1">
        <a:spcBef>
          <a:spcPct val="20000"/>
        </a:spcBef>
        <a:buFont typeface="Arial" pitchFamily="34" charset="0"/>
        <a:buChar char="•"/>
        <a:defRPr sz="15900" kern="1200">
          <a:solidFill>
            <a:schemeClr val="tx1"/>
          </a:solidFill>
          <a:latin typeface="+mn-lt"/>
          <a:ea typeface="+mn-ea"/>
          <a:cs typeface="+mn-cs"/>
        </a:defRPr>
      </a:lvl1pPr>
      <a:lvl2pPr marL="3693353" indent="-1420520" algn="l" defTabSz="4545665" rtl="0" eaLnBrk="1" latinLnBrk="0" hangingPunct="1">
        <a:spcBef>
          <a:spcPct val="20000"/>
        </a:spcBef>
        <a:buFont typeface="Arial" pitchFamily="34" charset="0"/>
        <a:buChar char="–"/>
        <a:defRPr sz="13900" kern="1200">
          <a:solidFill>
            <a:schemeClr val="tx1"/>
          </a:solidFill>
          <a:latin typeface="+mn-lt"/>
          <a:ea typeface="+mn-ea"/>
          <a:cs typeface="+mn-cs"/>
        </a:defRPr>
      </a:lvl2pPr>
      <a:lvl3pPr marL="5682082" indent="-1136416" algn="l" defTabSz="4545665" rtl="0" eaLnBrk="1" latinLnBrk="0" hangingPunct="1">
        <a:spcBef>
          <a:spcPct val="20000"/>
        </a:spcBef>
        <a:buFont typeface="Arial" pitchFamily="34" charset="0"/>
        <a:buChar char="•"/>
        <a:defRPr sz="11900" kern="1200">
          <a:solidFill>
            <a:schemeClr val="tx1"/>
          </a:solidFill>
          <a:latin typeface="+mn-lt"/>
          <a:ea typeface="+mn-ea"/>
          <a:cs typeface="+mn-cs"/>
        </a:defRPr>
      </a:lvl3pPr>
      <a:lvl4pPr marL="7954914" indent="-1136416" algn="l" defTabSz="4545665" rtl="0" eaLnBrk="1" latinLnBrk="0" hangingPunct="1">
        <a:spcBef>
          <a:spcPct val="20000"/>
        </a:spcBef>
        <a:buFont typeface="Arial" pitchFamily="34" charset="0"/>
        <a:buChar char="–"/>
        <a:defRPr sz="9900" kern="1200">
          <a:solidFill>
            <a:schemeClr val="tx1"/>
          </a:solidFill>
          <a:latin typeface="+mn-lt"/>
          <a:ea typeface="+mn-ea"/>
          <a:cs typeface="+mn-cs"/>
        </a:defRPr>
      </a:lvl4pPr>
      <a:lvl5pPr marL="10227747" indent="-1136416" algn="l" defTabSz="4545665" rtl="0" eaLnBrk="1" latinLnBrk="0" hangingPunct="1">
        <a:spcBef>
          <a:spcPct val="20000"/>
        </a:spcBef>
        <a:buFont typeface="Arial" pitchFamily="34" charset="0"/>
        <a:buChar char="»"/>
        <a:defRPr sz="9900" kern="1200">
          <a:solidFill>
            <a:schemeClr val="tx1"/>
          </a:solidFill>
          <a:latin typeface="+mn-lt"/>
          <a:ea typeface="+mn-ea"/>
          <a:cs typeface="+mn-cs"/>
        </a:defRPr>
      </a:lvl5pPr>
      <a:lvl6pPr marL="12500580" indent="-1136416" algn="l" defTabSz="4545665" rtl="0" eaLnBrk="1" latinLnBrk="0" hangingPunct="1">
        <a:spcBef>
          <a:spcPct val="20000"/>
        </a:spcBef>
        <a:buFont typeface="Arial" pitchFamily="34" charset="0"/>
        <a:buChar char="•"/>
        <a:defRPr sz="9900" kern="1200">
          <a:solidFill>
            <a:schemeClr val="tx1"/>
          </a:solidFill>
          <a:latin typeface="+mn-lt"/>
          <a:ea typeface="+mn-ea"/>
          <a:cs typeface="+mn-cs"/>
        </a:defRPr>
      </a:lvl6pPr>
      <a:lvl7pPr marL="14773412" indent="-1136416" algn="l" defTabSz="4545665" rtl="0" eaLnBrk="1" latinLnBrk="0" hangingPunct="1">
        <a:spcBef>
          <a:spcPct val="20000"/>
        </a:spcBef>
        <a:buFont typeface="Arial" pitchFamily="34" charset="0"/>
        <a:buChar char="•"/>
        <a:defRPr sz="9900" kern="1200">
          <a:solidFill>
            <a:schemeClr val="tx1"/>
          </a:solidFill>
          <a:latin typeface="+mn-lt"/>
          <a:ea typeface="+mn-ea"/>
          <a:cs typeface="+mn-cs"/>
        </a:defRPr>
      </a:lvl7pPr>
      <a:lvl8pPr marL="17046245" indent="-1136416" algn="l" defTabSz="4545665" rtl="0" eaLnBrk="1" latinLnBrk="0" hangingPunct="1">
        <a:spcBef>
          <a:spcPct val="20000"/>
        </a:spcBef>
        <a:buFont typeface="Arial" pitchFamily="34" charset="0"/>
        <a:buChar char="•"/>
        <a:defRPr sz="9900" kern="1200">
          <a:solidFill>
            <a:schemeClr val="tx1"/>
          </a:solidFill>
          <a:latin typeface="+mn-lt"/>
          <a:ea typeface="+mn-ea"/>
          <a:cs typeface="+mn-cs"/>
        </a:defRPr>
      </a:lvl8pPr>
      <a:lvl9pPr marL="19319077" indent="-1136416" algn="l" defTabSz="4545665" rtl="0" eaLnBrk="1" latinLnBrk="0" hangingPunct="1">
        <a:spcBef>
          <a:spcPct val="20000"/>
        </a:spcBef>
        <a:buFont typeface="Arial" pitchFamily="34" charset="0"/>
        <a:buChar char="•"/>
        <a:defRPr sz="9900" kern="1200">
          <a:solidFill>
            <a:schemeClr val="tx1"/>
          </a:solidFill>
          <a:latin typeface="+mn-lt"/>
          <a:ea typeface="+mn-ea"/>
          <a:cs typeface="+mn-cs"/>
        </a:defRPr>
      </a:lvl9pPr>
    </p:bodyStyle>
    <p:otherStyle>
      <a:defPPr>
        <a:defRPr lang="en-US"/>
      </a:defPPr>
      <a:lvl1pPr marL="0" algn="l" defTabSz="4545665" rtl="0" eaLnBrk="1" latinLnBrk="0" hangingPunct="1">
        <a:defRPr sz="8900" kern="1200">
          <a:solidFill>
            <a:schemeClr val="tx1"/>
          </a:solidFill>
          <a:latin typeface="+mn-lt"/>
          <a:ea typeface="+mn-ea"/>
          <a:cs typeface="+mn-cs"/>
        </a:defRPr>
      </a:lvl1pPr>
      <a:lvl2pPr marL="2272833" algn="l" defTabSz="4545665" rtl="0" eaLnBrk="1" latinLnBrk="0" hangingPunct="1">
        <a:defRPr sz="8900" kern="1200">
          <a:solidFill>
            <a:schemeClr val="tx1"/>
          </a:solidFill>
          <a:latin typeface="+mn-lt"/>
          <a:ea typeface="+mn-ea"/>
          <a:cs typeface="+mn-cs"/>
        </a:defRPr>
      </a:lvl2pPr>
      <a:lvl3pPr marL="4545665" algn="l" defTabSz="4545665" rtl="0" eaLnBrk="1" latinLnBrk="0" hangingPunct="1">
        <a:defRPr sz="8900" kern="1200">
          <a:solidFill>
            <a:schemeClr val="tx1"/>
          </a:solidFill>
          <a:latin typeface="+mn-lt"/>
          <a:ea typeface="+mn-ea"/>
          <a:cs typeface="+mn-cs"/>
        </a:defRPr>
      </a:lvl3pPr>
      <a:lvl4pPr marL="6818498" algn="l" defTabSz="4545665" rtl="0" eaLnBrk="1" latinLnBrk="0" hangingPunct="1">
        <a:defRPr sz="8900" kern="1200">
          <a:solidFill>
            <a:schemeClr val="tx1"/>
          </a:solidFill>
          <a:latin typeface="+mn-lt"/>
          <a:ea typeface="+mn-ea"/>
          <a:cs typeface="+mn-cs"/>
        </a:defRPr>
      </a:lvl4pPr>
      <a:lvl5pPr marL="9091331" algn="l" defTabSz="4545665" rtl="0" eaLnBrk="1" latinLnBrk="0" hangingPunct="1">
        <a:defRPr sz="8900" kern="1200">
          <a:solidFill>
            <a:schemeClr val="tx1"/>
          </a:solidFill>
          <a:latin typeface="+mn-lt"/>
          <a:ea typeface="+mn-ea"/>
          <a:cs typeface="+mn-cs"/>
        </a:defRPr>
      </a:lvl5pPr>
      <a:lvl6pPr marL="11364163" algn="l" defTabSz="4545665" rtl="0" eaLnBrk="1" latinLnBrk="0" hangingPunct="1">
        <a:defRPr sz="8900" kern="1200">
          <a:solidFill>
            <a:schemeClr val="tx1"/>
          </a:solidFill>
          <a:latin typeface="+mn-lt"/>
          <a:ea typeface="+mn-ea"/>
          <a:cs typeface="+mn-cs"/>
        </a:defRPr>
      </a:lvl6pPr>
      <a:lvl7pPr marL="13636996" algn="l" defTabSz="4545665" rtl="0" eaLnBrk="1" latinLnBrk="0" hangingPunct="1">
        <a:defRPr sz="8900" kern="1200">
          <a:solidFill>
            <a:schemeClr val="tx1"/>
          </a:solidFill>
          <a:latin typeface="+mn-lt"/>
          <a:ea typeface="+mn-ea"/>
          <a:cs typeface="+mn-cs"/>
        </a:defRPr>
      </a:lvl7pPr>
      <a:lvl8pPr marL="15909828" algn="l" defTabSz="4545665" rtl="0" eaLnBrk="1" latinLnBrk="0" hangingPunct="1">
        <a:defRPr sz="8900" kern="1200">
          <a:solidFill>
            <a:schemeClr val="tx1"/>
          </a:solidFill>
          <a:latin typeface="+mn-lt"/>
          <a:ea typeface="+mn-ea"/>
          <a:cs typeface="+mn-cs"/>
        </a:defRPr>
      </a:lvl8pPr>
      <a:lvl9pPr marL="18182661" algn="l" defTabSz="4545665" rtl="0" eaLnBrk="1" latinLnBrk="0" hangingPunct="1">
        <a:defRPr sz="8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oleObject" Target="../embeddings/oleObject3.bin"/><Relationship Id="rId18" Type="http://schemas.openxmlformats.org/officeDocument/2006/relationships/oleObject" Target="../embeddings/oleObject5.bin"/><Relationship Id="rId26" Type="http://schemas.openxmlformats.org/officeDocument/2006/relationships/image" Target="../media/image17.PNG"/><Relationship Id="rId3" Type="http://schemas.openxmlformats.org/officeDocument/2006/relationships/image" Target="../media/image8.jpeg"/><Relationship Id="rId21" Type="http://schemas.openxmlformats.org/officeDocument/2006/relationships/image" Target="../media/image6.emf"/><Relationship Id="rId7" Type="http://schemas.openxmlformats.org/officeDocument/2006/relationships/image" Target="../media/image12.jpeg"/><Relationship Id="rId12" Type="http://schemas.openxmlformats.org/officeDocument/2006/relationships/image" Target="../media/image2.emf"/><Relationship Id="rId17" Type="http://schemas.openxmlformats.org/officeDocument/2006/relationships/image" Target="../media/image4.emf"/><Relationship Id="rId25" Type="http://schemas.openxmlformats.org/officeDocument/2006/relationships/image" Target="../media/image16.PNG"/><Relationship Id="rId2" Type="http://schemas.openxmlformats.org/officeDocument/2006/relationships/slideLayout" Target="../slideLayouts/slideLayout7.xml"/><Relationship Id="rId16" Type="http://schemas.openxmlformats.org/officeDocument/2006/relationships/oleObject" Target="../embeddings/oleObject4.bin"/><Relationship Id="rId20" Type="http://schemas.openxmlformats.org/officeDocument/2006/relationships/oleObject" Target="../embeddings/oleObject6.bin"/><Relationship Id="rId1" Type="http://schemas.openxmlformats.org/officeDocument/2006/relationships/vmlDrawing" Target="../drawings/vmlDrawing1.vml"/><Relationship Id="rId6" Type="http://schemas.openxmlformats.org/officeDocument/2006/relationships/image" Target="../media/image11.jpeg"/><Relationship Id="rId11" Type="http://schemas.openxmlformats.org/officeDocument/2006/relationships/oleObject" Target="../embeddings/oleObject2.bin"/><Relationship Id="rId24" Type="http://schemas.openxmlformats.org/officeDocument/2006/relationships/image" Target="../media/image15.png"/><Relationship Id="rId5" Type="http://schemas.openxmlformats.org/officeDocument/2006/relationships/image" Target="../media/image10.jpeg"/><Relationship Id="rId15" Type="http://schemas.openxmlformats.org/officeDocument/2006/relationships/image" Target="../media/image14.jpeg"/><Relationship Id="rId23" Type="http://schemas.openxmlformats.org/officeDocument/2006/relationships/image" Target="../media/image7.emf"/><Relationship Id="rId10" Type="http://schemas.openxmlformats.org/officeDocument/2006/relationships/image" Target="../media/image1.emf"/><Relationship Id="rId19" Type="http://schemas.openxmlformats.org/officeDocument/2006/relationships/image" Target="../media/image5.emf"/><Relationship Id="rId4" Type="http://schemas.openxmlformats.org/officeDocument/2006/relationships/image" Target="../media/image9.JPG"/><Relationship Id="rId9" Type="http://schemas.openxmlformats.org/officeDocument/2006/relationships/oleObject" Target="../embeddings/oleObject1.bin"/><Relationship Id="rId14" Type="http://schemas.openxmlformats.org/officeDocument/2006/relationships/image" Target="../media/image3.emf"/><Relationship Id="rId22" Type="http://schemas.openxmlformats.org/officeDocument/2006/relationships/oleObject" Target="../embeddings/oleObject7.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alpha val="40000"/>
          </a:schemeClr>
        </a:solidFill>
        <a:effectLst/>
      </p:bgPr>
    </p:bg>
    <p:spTree>
      <p:nvGrpSpPr>
        <p:cNvPr id="1" name=""/>
        <p:cNvGrpSpPr/>
        <p:nvPr/>
      </p:nvGrpSpPr>
      <p:grpSpPr>
        <a:xfrm>
          <a:off x="0" y="0"/>
          <a:ext cx="0" cy="0"/>
          <a:chOff x="0" y="0"/>
          <a:chExt cx="0" cy="0"/>
        </a:xfrm>
      </p:grpSpPr>
      <p:sp>
        <p:nvSpPr>
          <p:cNvPr id="52" name="Rectangle 51"/>
          <p:cNvSpPr/>
          <p:nvPr/>
        </p:nvSpPr>
        <p:spPr>
          <a:xfrm>
            <a:off x="529387" y="25374600"/>
            <a:ext cx="13346631" cy="540928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dirty="0"/>
          </a:p>
        </p:txBody>
      </p:sp>
      <p:sp>
        <p:nvSpPr>
          <p:cNvPr id="2" name="Rectangle 1"/>
          <p:cNvSpPr/>
          <p:nvPr/>
        </p:nvSpPr>
        <p:spPr>
          <a:xfrm>
            <a:off x="0" y="0"/>
            <a:ext cx="42976799" cy="4572000"/>
          </a:xfrm>
          <a:prstGeom prst="rect">
            <a:avLst/>
          </a:prstGeom>
          <a:solidFill>
            <a:srgbClr val="C00000">
              <a:alpha val="85000"/>
            </a:srgbClr>
          </a:solidFill>
          <a:ln w="44450" cmpd="sng">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C:\Users\Jessica\Documents\FATTT Lab\UNL-logo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073924"/>
            <a:ext cx="5867400" cy="2424151"/>
          </a:xfrm>
          <a:prstGeom prst="rect">
            <a:avLst/>
          </a:prstGeom>
          <a:noFill/>
          <a:ln w="28575">
            <a:solidFill>
              <a:schemeClr val="tx1"/>
            </a:solidFill>
          </a:ln>
          <a:extLst>
            <a:ext uri="{909E8E84-426E-40dd-AFC4-6F175D3DCCD1}">
              <a14:hiddenFill xmlns="" xmlns:a14="http://schemas.microsoft.com/office/drawing/2010/main">
                <a:solidFill>
                  <a:srgbClr val="FFFFFF"/>
                </a:solidFill>
              </a14:hiddenFill>
            </a:ext>
          </a:extLst>
        </p:spPr>
      </p:pic>
      <p:sp>
        <p:nvSpPr>
          <p:cNvPr id="4" name="TextBox 3"/>
          <p:cNvSpPr txBox="1"/>
          <p:nvPr/>
        </p:nvSpPr>
        <p:spPr>
          <a:xfrm>
            <a:off x="6781800" y="52137"/>
            <a:ext cx="29718001" cy="3801041"/>
          </a:xfrm>
          <a:prstGeom prst="rect">
            <a:avLst/>
          </a:prstGeom>
          <a:noFill/>
        </p:spPr>
        <p:txBody>
          <a:bodyPr wrap="square" rtlCol="0">
            <a:spAutoFit/>
          </a:bodyPr>
          <a:lstStyle/>
          <a:p>
            <a:pPr algn="ctr"/>
            <a:r>
              <a:rPr lang="en-US" sz="6600" b="1" dirty="0">
                <a:solidFill>
                  <a:schemeClr val="bg1"/>
                </a:solidFill>
                <a:effectLst>
                  <a:outerShdw blurRad="50800" dist="38100" dir="5400000" algn="t" rotWithShape="0">
                    <a:prstClr val="black">
                      <a:alpha val="40000"/>
                    </a:prstClr>
                  </a:outerShdw>
                </a:effectLst>
                <a:latin typeface="Times New Roman" pitchFamily="18" charset="0"/>
                <a:cs typeface="Times New Roman" pitchFamily="18" charset="0"/>
              </a:rPr>
              <a:t>Effects of Lipid Activating Chemical Compounds on the Growth and Production of Fatty Acids and Metabolites in Green Algae</a:t>
            </a:r>
            <a:endParaRPr lang="en-US" sz="6000" b="1" dirty="0">
              <a:solidFill>
                <a:schemeClr val="bg1"/>
              </a:solidFill>
              <a:effectLst>
                <a:outerShdw blurRad="50800" dist="38100" dir="5400000" algn="t" rotWithShape="0">
                  <a:prstClr val="black">
                    <a:alpha val="40000"/>
                  </a:prstClr>
                </a:outerShdw>
              </a:effectLst>
              <a:latin typeface="Times New Roman" pitchFamily="18" charset="0"/>
              <a:cs typeface="Times New Roman" pitchFamily="18" charset="0"/>
            </a:endParaRPr>
          </a:p>
          <a:p>
            <a:pPr algn="ctr">
              <a:spcAft>
                <a:spcPts val="1800"/>
              </a:spcAft>
            </a:pPr>
            <a:r>
              <a:rPr lang="en-US" sz="5400" b="1" dirty="0">
                <a:solidFill>
                  <a:schemeClr val="bg1"/>
                </a:solidFill>
                <a:effectLst>
                  <a:outerShdw blurRad="50800" dist="38100" dir="5400000" algn="t" rotWithShape="0">
                    <a:prstClr val="black">
                      <a:alpha val="40000"/>
                    </a:prstClr>
                  </a:outerShdw>
                </a:effectLst>
                <a:latin typeface="Times New Roman" pitchFamily="18" charset="0"/>
                <a:cs typeface="Times New Roman" pitchFamily="18" charset="0"/>
              </a:rPr>
              <a:t>David Nguyen, </a:t>
            </a:r>
            <a:r>
              <a:rPr lang="en-US" sz="5400" b="1" dirty="0" err="1">
                <a:solidFill>
                  <a:schemeClr val="bg1"/>
                </a:solidFill>
                <a:effectLst>
                  <a:outerShdw blurRad="50800" dist="38100" dir="5400000" algn="t" rotWithShape="0">
                    <a:prstClr val="black">
                      <a:alpha val="40000"/>
                    </a:prstClr>
                  </a:outerShdw>
                </a:effectLst>
                <a:latin typeface="Times New Roman" pitchFamily="18" charset="0"/>
                <a:cs typeface="Times New Roman" pitchFamily="18" charset="0"/>
              </a:rPr>
              <a:t>Nishikant</a:t>
            </a:r>
            <a:r>
              <a:rPr lang="en-US" sz="5400" b="1" dirty="0">
                <a:solidFill>
                  <a:schemeClr val="bg1"/>
                </a:solidFill>
                <a:effectLst>
                  <a:outerShdw blurRad="50800" dist="38100" dir="5400000" algn="t" rotWithShape="0">
                    <a:prstClr val="black">
                      <a:alpha val="40000"/>
                    </a:prstClr>
                  </a:outerShdw>
                </a:effectLst>
                <a:latin typeface="Times New Roman" pitchFamily="18" charset="0"/>
                <a:cs typeface="Times New Roman" pitchFamily="18" charset="0"/>
              </a:rPr>
              <a:t> Wase, and Concetta C. DiRusso</a:t>
            </a:r>
          </a:p>
          <a:p>
            <a:pPr algn="ctr"/>
            <a:r>
              <a:rPr lang="en-US" sz="3600" b="1" baseline="30000" dirty="0">
                <a:solidFill>
                  <a:schemeClr val="bg1"/>
                </a:solidFill>
                <a:effectLst>
                  <a:outerShdw blurRad="50800" dist="38100" dir="5400000" algn="t" rotWithShape="0">
                    <a:prstClr val="black">
                      <a:alpha val="40000"/>
                    </a:prstClr>
                  </a:outerShdw>
                </a:effectLst>
                <a:latin typeface="Times New Roman" pitchFamily="18" charset="0"/>
                <a:cs typeface="Times New Roman" pitchFamily="18" charset="0"/>
              </a:rPr>
              <a:t>                         </a:t>
            </a:r>
            <a:r>
              <a:rPr lang="en-US" sz="4000" b="1" dirty="0">
                <a:solidFill>
                  <a:schemeClr val="bg1"/>
                </a:solidFill>
                <a:effectLst>
                  <a:outerShdw blurRad="50800" dist="38100" dir="5400000" algn="t" rotWithShape="0">
                    <a:prstClr val="black">
                      <a:alpha val="40000"/>
                    </a:prstClr>
                  </a:outerShdw>
                </a:effectLst>
                <a:latin typeface="Times New Roman" pitchFamily="18" charset="0"/>
                <a:cs typeface="Times New Roman" pitchFamily="18" charset="0"/>
              </a:rPr>
              <a:t>Department of Biochemistry, University of Nebraska-Lincoln</a:t>
            </a:r>
            <a:endParaRPr lang="en-US" sz="5400" dirty="0"/>
          </a:p>
        </p:txBody>
      </p:sp>
      <p:sp>
        <p:nvSpPr>
          <p:cNvPr id="8" name="Rectangle 7"/>
          <p:cNvSpPr/>
          <p:nvPr/>
        </p:nvSpPr>
        <p:spPr>
          <a:xfrm>
            <a:off x="533400" y="5943600"/>
            <a:ext cx="13342620" cy="6553201"/>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dirty="0"/>
          </a:p>
        </p:txBody>
      </p:sp>
      <p:sp>
        <p:nvSpPr>
          <p:cNvPr id="9" name="Rectangle 8"/>
          <p:cNvSpPr/>
          <p:nvPr/>
        </p:nvSpPr>
        <p:spPr>
          <a:xfrm>
            <a:off x="14379033" y="5915525"/>
            <a:ext cx="14043566" cy="15725275"/>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dirty="0"/>
          </a:p>
        </p:txBody>
      </p:sp>
      <p:sp>
        <p:nvSpPr>
          <p:cNvPr id="10" name="Rectangle 9"/>
          <p:cNvSpPr/>
          <p:nvPr/>
        </p:nvSpPr>
        <p:spPr>
          <a:xfrm>
            <a:off x="28653340" y="5843601"/>
            <a:ext cx="13033267" cy="24460458"/>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dirty="0"/>
          </a:p>
        </p:txBody>
      </p:sp>
      <p:sp>
        <p:nvSpPr>
          <p:cNvPr id="11" name="TextBox 10"/>
          <p:cNvSpPr txBox="1"/>
          <p:nvPr/>
        </p:nvSpPr>
        <p:spPr>
          <a:xfrm>
            <a:off x="421302" y="4945784"/>
            <a:ext cx="13609320" cy="707886"/>
          </a:xfrm>
          <a:prstGeom prst="rect">
            <a:avLst/>
          </a:prstGeom>
          <a:noFill/>
        </p:spPr>
        <p:txBody>
          <a:bodyPr wrap="square" rtlCol="0">
            <a:spAutoFit/>
          </a:bodyPr>
          <a:lstStyle/>
          <a:p>
            <a:r>
              <a:rPr lang="en-US" sz="4000" b="1" i="1" u="sng" dirty="0">
                <a:solidFill>
                  <a:srgbClr val="C00000"/>
                </a:solidFill>
                <a:latin typeface="Times New Roman" pitchFamily="18" charset="0"/>
                <a:cs typeface="Times New Roman" pitchFamily="18" charset="0"/>
              </a:rPr>
              <a:t>Abstract_____________________________________________</a:t>
            </a:r>
            <a:endParaRPr lang="en-US" sz="4000" dirty="0"/>
          </a:p>
        </p:txBody>
      </p:sp>
      <p:sp>
        <p:nvSpPr>
          <p:cNvPr id="13" name="TextBox 12"/>
          <p:cNvSpPr txBox="1"/>
          <p:nvPr/>
        </p:nvSpPr>
        <p:spPr>
          <a:xfrm>
            <a:off x="421302" y="12850749"/>
            <a:ext cx="13609320" cy="707886"/>
          </a:xfrm>
          <a:prstGeom prst="rect">
            <a:avLst/>
          </a:prstGeom>
          <a:noFill/>
        </p:spPr>
        <p:txBody>
          <a:bodyPr wrap="square" rtlCol="0">
            <a:spAutoFit/>
          </a:bodyPr>
          <a:lstStyle/>
          <a:p>
            <a:r>
              <a:rPr lang="en-US" sz="4000" b="1" i="1" u="sng" dirty="0">
                <a:solidFill>
                  <a:srgbClr val="C00000"/>
                </a:solidFill>
                <a:latin typeface="Times New Roman" pitchFamily="18" charset="0"/>
                <a:cs typeface="Times New Roman" pitchFamily="18" charset="0"/>
              </a:rPr>
              <a:t>Introduction &amp; Methods________________________________</a:t>
            </a:r>
            <a:endParaRPr lang="en-US" sz="4000" dirty="0"/>
          </a:p>
        </p:txBody>
      </p:sp>
      <p:sp>
        <p:nvSpPr>
          <p:cNvPr id="14" name="Rectangle 13"/>
          <p:cNvSpPr/>
          <p:nvPr/>
        </p:nvSpPr>
        <p:spPr>
          <a:xfrm>
            <a:off x="529388" y="13715488"/>
            <a:ext cx="13346631" cy="1059231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dirty="0"/>
          </a:p>
        </p:txBody>
      </p:sp>
      <p:sp>
        <p:nvSpPr>
          <p:cNvPr id="15" name="TextBox 14"/>
          <p:cNvSpPr txBox="1"/>
          <p:nvPr/>
        </p:nvSpPr>
        <p:spPr>
          <a:xfrm>
            <a:off x="14683739" y="4945784"/>
            <a:ext cx="27571184" cy="707886"/>
          </a:xfrm>
          <a:prstGeom prst="rect">
            <a:avLst/>
          </a:prstGeom>
          <a:noFill/>
        </p:spPr>
        <p:txBody>
          <a:bodyPr wrap="square" rtlCol="0">
            <a:spAutoFit/>
          </a:bodyPr>
          <a:lstStyle/>
          <a:p>
            <a:r>
              <a:rPr lang="en-US" sz="4000" b="1" i="1" u="sng" dirty="0">
                <a:solidFill>
                  <a:srgbClr val="C00000"/>
                </a:solidFill>
                <a:latin typeface="Times New Roman" pitchFamily="18" charset="0"/>
                <a:cs typeface="Times New Roman" pitchFamily="18" charset="0"/>
              </a:rPr>
              <a:t>Results_____________________________________________________________________________________________________</a:t>
            </a:r>
            <a:endParaRPr lang="en-US" sz="4000" u="sng" dirty="0"/>
          </a:p>
        </p:txBody>
      </p:sp>
      <p:sp>
        <p:nvSpPr>
          <p:cNvPr id="21" name="TextBox 1"/>
          <p:cNvSpPr txBox="1"/>
          <p:nvPr/>
        </p:nvSpPr>
        <p:spPr>
          <a:xfrm>
            <a:off x="16387011" y="6682248"/>
            <a:ext cx="593953" cy="53340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2600"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14673495" y="20229165"/>
            <a:ext cx="12666956" cy="646321"/>
          </a:xfrm>
          <a:prstGeom prst="rect">
            <a:avLst/>
          </a:prstGeom>
          <a:noFill/>
        </p:spPr>
        <p:txBody>
          <a:bodyPr wrap="square" lIns="91430" tIns="45715" rIns="91430" bIns="45715" rtlCol="0">
            <a:spAutoFit/>
          </a:bodyPr>
          <a:lstStyle/>
          <a:p>
            <a:pPr algn="just" defTabSz="914400">
              <a:defRPr/>
            </a:pPr>
            <a:r>
              <a:rPr lang="en-US" sz="1800" b="1" dirty="0">
                <a:latin typeface="Times New Roman" panose="02020603050405020304" pitchFamily="18" charset="0"/>
                <a:cs typeface="Times New Roman" panose="02020603050405020304" pitchFamily="18" charset="0"/>
              </a:rPr>
              <a:t>Figure 1 – Physical Changes in Appearances of Bioreactors from Day 0, Day 3, and Day 5 Bioreactors from Left to Right: Control A , Control B, 030-A, 030-B, 067-A, 067-B.</a:t>
            </a:r>
          </a:p>
        </p:txBody>
      </p:sp>
      <p:sp>
        <p:nvSpPr>
          <p:cNvPr id="23" name="TextBox 22"/>
          <p:cNvSpPr txBox="1"/>
          <p:nvPr/>
        </p:nvSpPr>
        <p:spPr>
          <a:xfrm>
            <a:off x="424912" y="24558053"/>
            <a:ext cx="13342619" cy="707886"/>
          </a:xfrm>
          <a:prstGeom prst="rect">
            <a:avLst/>
          </a:prstGeom>
          <a:noFill/>
        </p:spPr>
        <p:txBody>
          <a:bodyPr wrap="square" rtlCol="0">
            <a:spAutoFit/>
          </a:bodyPr>
          <a:lstStyle/>
          <a:p>
            <a:r>
              <a:rPr lang="en-US" sz="4000" b="1" i="1" u="sng" dirty="0">
                <a:solidFill>
                  <a:srgbClr val="C00000"/>
                </a:solidFill>
                <a:latin typeface="Times New Roman" pitchFamily="18" charset="0"/>
                <a:cs typeface="Times New Roman" pitchFamily="18" charset="0"/>
              </a:rPr>
              <a:t>Lipid Activating Chemical Compounds___________________</a:t>
            </a:r>
          </a:p>
        </p:txBody>
      </p:sp>
      <p:sp>
        <p:nvSpPr>
          <p:cNvPr id="24" name="Rectangle 23"/>
          <p:cNvSpPr/>
          <p:nvPr/>
        </p:nvSpPr>
        <p:spPr>
          <a:xfrm>
            <a:off x="552647" y="32121338"/>
            <a:ext cx="13346631" cy="4133157"/>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dirty="0"/>
          </a:p>
        </p:txBody>
      </p:sp>
      <p:sp>
        <p:nvSpPr>
          <p:cNvPr id="26" name="Rectangle 25"/>
          <p:cNvSpPr/>
          <p:nvPr/>
        </p:nvSpPr>
        <p:spPr>
          <a:xfrm>
            <a:off x="14539067" y="21832756"/>
            <a:ext cx="13868400" cy="14385096"/>
          </a:xfrm>
          <a:prstGeom prst="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dirty="0"/>
          </a:p>
        </p:txBody>
      </p:sp>
      <p:sp>
        <p:nvSpPr>
          <p:cNvPr id="33" name="Rectangle 32"/>
          <p:cNvSpPr/>
          <p:nvPr/>
        </p:nvSpPr>
        <p:spPr>
          <a:xfrm>
            <a:off x="29179003" y="35222469"/>
            <a:ext cx="13075920" cy="1032026"/>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dirty="0"/>
          </a:p>
        </p:txBody>
      </p:sp>
      <p:sp>
        <p:nvSpPr>
          <p:cNvPr id="34" name="Rectangle 33"/>
          <p:cNvSpPr/>
          <p:nvPr/>
        </p:nvSpPr>
        <p:spPr>
          <a:xfrm>
            <a:off x="29059238" y="31072401"/>
            <a:ext cx="13140318" cy="35473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dirty="0"/>
          </a:p>
        </p:txBody>
      </p:sp>
      <p:sp>
        <p:nvSpPr>
          <p:cNvPr id="35" name="TextBox 34"/>
          <p:cNvSpPr txBox="1"/>
          <p:nvPr/>
        </p:nvSpPr>
        <p:spPr>
          <a:xfrm>
            <a:off x="28979376" y="30386800"/>
            <a:ext cx="12251295" cy="646321"/>
          </a:xfrm>
          <a:prstGeom prst="rect">
            <a:avLst/>
          </a:prstGeom>
          <a:noFill/>
        </p:spPr>
        <p:txBody>
          <a:bodyPr wrap="square" lIns="91430" tIns="45715" rIns="91430" bIns="45715" rtlCol="0">
            <a:spAutoFit/>
          </a:bodyPr>
          <a:lstStyle/>
          <a:p>
            <a:r>
              <a:rPr lang="en-US" sz="3600" b="1" i="1" u="sng" dirty="0">
                <a:solidFill>
                  <a:srgbClr val="C00000"/>
                </a:solidFill>
                <a:latin typeface="Times New Roman" pitchFamily="18" charset="0"/>
                <a:cs typeface="Times New Roman" pitchFamily="18" charset="0"/>
              </a:rPr>
              <a:t>Conclusion_________________________________________</a:t>
            </a:r>
          </a:p>
        </p:txBody>
      </p:sp>
      <p:sp>
        <p:nvSpPr>
          <p:cNvPr id="36" name="TextBox 35"/>
          <p:cNvSpPr txBox="1"/>
          <p:nvPr/>
        </p:nvSpPr>
        <p:spPr>
          <a:xfrm>
            <a:off x="29172661" y="34514593"/>
            <a:ext cx="13073292" cy="707876"/>
          </a:xfrm>
          <a:prstGeom prst="rect">
            <a:avLst/>
          </a:prstGeom>
          <a:noFill/>
        </p:spPr>
        <p:txBody>
          <a:bodyPr wrap="square" lIns="91430" tIns="45715" rIns="91430" bIns="45715" rtlCol="0">
            <a:spAutoFit/>
          </a:bodyPr>
          <a:lstStyle/>
          <a:p>
            <a:r>
              <a:rPr lang="en-US" sz="4000" b="1" i="1" u="sng" dirty="0">
                <a:solidFill>
                  <a:srgbClr val="C00000"/>
                </a:solidFill>
                <a:latin typeface="Times New Roman" pitchFamily="18" charset="0"/>
                <a:cs typeface="Times New Roman" pitchFamily="18" charset="0"/>
              </a:rPr>
              <a:t>Acknowledgments___________________________________</a:t>
            </a:r>
          </a:p>
        </p:txBody>
      </p:sp>
      <p:sp>
        <p:nvSpPr>
          <p:cNvPr id="45" name="TextBox 1"/>
          <p:cNvSpPr txBox="1"/>
          <p:nvPr/>
        </p:nvSpPr>
        <p:spPr>
          <a:xfrm>
            <a:off x="29471072" y="6682249"/>
            <a:ext cx="593953" cy="53340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2600" dirty="0">
              <a:latin typeface="Times New Roman" panose="02020603050405020304" pitchFamily="18" charset="0"/>
              <a:cs typeface="Times New Roman" panose="02020603050405020304" pitchFamily="18" charset="0"/>
            </a:endParaRPr>
          </a:p>
        </p:txBody>
      </p:sp>
      <p:sp>
        <p:nvSpPr>
          <p:cNvPr id="54" name="TextBox 53"/>
          <p:cNvSpPr txBox="1"/>
          <p:nvPr/>
        </p:nvSpPr>
        <p:spPr>
          <a:xfrm>
            <a:off x="29413196" y="35222469"/>
            <a:ext cx="12496801" cy="892552"/>
          </a:xfrm>
          <a:prstGeom prst="rect">
            <a:avLst/>
          </a:prstGeom>
          <a:noFill/>
        </p:spPr>
        <p:txBody>
          <a:bodyPr wrap="square" rtlCol="0">
            <a:spAutoFit/>
          </a:bodyPr>
          <a:lstStyle/>
          <a:p>
            <a:r>
              <a:rPr lang="en-US" sz="2600" dirty="0">
                <a:latin typeface="Times New Roman" panose="02020603050405020304" pitchFamily="18" charset="0"/>
                <a:cs typeface="Times New Roman" panose="02020603050405020304" pitchFamily="18" charset="0"/>
              </a:rPr>
              <a:t>Special thanks to the entire FATTT Lab for supporting and assisting with the research project. Thank you UCARE program for the grant and opportunity to do research.</a:t>
            </a:r>
            <a:endParaRPr lang="en-US" sz="2800" dirty="0">
              <a:latin typeface="Times New Roman" pitchFamily="18" charset="0"/>
              <a:cs typeface="Times New Roman" pitchFamily="18" charset="0"/>
            </a:endParaRPr>
          </a:p>
        </p:txBody>
      </p:sp>
      <p:sp>
        <p:nvSpPr>
          <p:cNvPr id="55" name="TextBox 54"/>
          <p:cNvSpPr txBox="1"/>
          <p:nvPr/>
        </p:nvSpPr>
        <p:spPr>
          <a:xfrm>
            <a:off x="529386" y="31218026"/>
            <a:ext cx="13346631" cy="707876"/>
          </a:xfrm>
          <a:prstGeom prst="rect">
            <a:avLst/>
          </a:prstGeom>
          <a:noFill/>
        </p:spPr>
        <p:txBody>
          <a:bodyPr wrap="square" lIns="91430" tIns="45715" rIns="91430" bIns="45715" rtlCol="0">
            <a:spAutoFit/>
          </a:bodyPr>
          <a:lstStyle/>
          <a:p>
            <a:r>
              <a:rPr lang="en-US" sz="4000" b="1" i="1" u="sng" dirty="0">
                <a:solidFill>
                  <a:srgbClr val="C00000"/>
                </a:solidFill>
                <a:latin typeface="Times New Roman" pitchFamily="18" charset="0"/>
                <a:cs typeface="Times New Roman" pitchFamily="18" charset="0"/>
              </a:rPr>
              <a:t>References_________________________________________</a:t>
            </a:r>
          </a:p>
        </p:txBody>
      </p:sp>
      <p:pic>
        <p:nvPicPr>
          <p:cNvPr id="6" name="Picture 5">
            <a:extLst>
              <a:ext uri="{FF2B5EF4-FFF2-40B4-BE49-F238E27FC236}">
                <a16:creationId xmlns:a16="http://schemas.microsoft.com/office/drawing/2014/main" id="{C6B00E5C-C004-4F56-9F5E-CBEB9731F4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06224" y="305724"/>
            <a:ext cx="3873271" cy="3873271"/>
          </a:xfrm>
          <a:prstGeom prst="rect">
            <a:avLst/>
          </a:prstGeom>
        </p:spPr>
      </p:pic>
      <p:sp>
        <p:nvSpPr>
          <p:cNvPr id="59" name="TextBox 58">
            <a:extLst>
              <a:ext uri="{FF2B5EF4-FFF2-40B4-BE49-F238E27FC236}">
                <a16:creationId xmlns:a16="http://schemas.microsoft.com/office/drawing/2014/main" id="{5200B9A8-E8F4-4D5F-AA1F-B396923048E0}"/>
              </a:ext>
            </a:extLst>
          </p:cNvPr>
          <p:cNvSpPr txBox="1"/>
          <p:nvPr/>
        </p:nvSpPr>
        <p:spPr>
          <a:xfrm>
            <a:off x="620817" y="32157163"/>
            <a:ext cx="13042044" cy="4393510"/>
          </a:xfrm>
          <a:prstGeom prst="rect">
            <a:avLst/>
          </a:prstGeom>
          <a:noFill/>
        </p:spPr>
        <p:txBody>
          <a:bodyPr wrap="square" rtlCol="0">
            <a:spAutoFit/>
          </a:bodyPr>
          <a:lstStyle/>
          <a:p>
            <a:pPr marL="342900" indent="-342900">
              <a:buFontTx/>
              <a:buAutoNum type="arabicParenBoth"/>
            </a:pPr>
            <a:r>
              <a:rPr lang="en-US" sz="2150" dirty="0">
                <a:latin typeface="Times New Roman" panose="02020603050405020304" pitchFamily="18" charset="0"/>
                <a:cs typeface="Times New Roman" panose="02020603050405020304" pitchFamily="18" charset="0"/>
              </a:rPr>
              <a:t>Bligh, E. G., and Dyer, W. J. (1959). A rapid method of total lipid extraction and purification. </a:t>
            </a:r>
            <a:r>
              <a:rPr lang="en-US" sz="2150" i="1" dirty="0">
                <a:latin typeface="Times New Roman" panose="02020603050405020304" pitchFamily="18" charset="0"/>
                <a:cs typeface="Times New Roman" panose="02020603050405020304" pitchFamily="18" charset="0"/>
              </a:rPr>
              <a:t>Can. J. Biochem. Physiol.</a:t>
            </a:r>
            <a:r>
              <a:rPr lang="en-US" sz="2150" dirty="0">
                <a:latin typeface="Times New Roman" panose="02020603050405020304" pitchFamily="18" charset="0"/>
                <a:cs typeface="Times New Roman" panose="02020603050405020304" pitchFamily="18" charset="0"/>
              </a:rPr>
              <a:t> 37, 911–917. doi:10.1139/o59-099</a:t>
            </a:r>
          </a:p>
          <a:p>
            <a:pPr marL="342900" indent="-342900">
              <a:buFontTx/>
              <a:buAutoNum type="arabicParenBoth"/>
            </a:pPr>
            <a:r>
              <a:rPr lang="en-US" sz="2150" dirty="0">
                <a:latin typeface="Times New Roman" panose="02020603050405020304" pitchFamily="18" charset="0"/>
                <a:cs typeface="Times New Roman" panose="02020603050405020304" pitchFamily="18" charset="0"/>
              </a:rPr>
              <a:t>Domingo-Almenara X, Brezmes J, Vinaixa M, Samino S, Ramirez N, Ramon-</a:t>
            </a:r>
            <a:r>
              <a:rPr lang="en-US" sz="2150" dirty="0" err="1">
                <a:latin typeface="Times New Roman" panose="02020603050405020304" pitchFamily="18" charset="0"/>
                <a:cs typeface="Times New Roman" panose="02020603050405020304" pitchFamily="18" charset="0"/>
              </a:rPr>
              <a:t>Krauel</a:t>
            </a:r>
            <a:r>
              <a:rPr lang="en-US" sz="2150" dirty="0">
                <a:latin typeface="Times New Roman" panose="02020603050405020304" pitchFamily="18" charset="0"/>
                <a:cs typeface="Times New Roman" panose="02020603050405020304" pitchFamily="18" charset="0"/>
              </a:rPr>
              <a:t> M, Lerin C, Diaz M, Ibanez L, Correig X, Perera-Lluna A, Yanes O (2016) eRah: A Computational Tool Integrating Spectral Deconvolution and Alignment with Quantification and Identification of Metabolites in GC/MS-Based Metabolomics. Anal Chem 88: 9821-9829</a:t>
            </a:r>
          </a:p>
          <a:p>
            <a:pPr marL="342900" indent="-342900">
              <a:buAutoNum type="arabicParenBoth"/>
            </a:pPr>
            <a:r>
              <a:rPr lang="en-US" sz="2150" dirty="0">
                <a:latin typeface="Times New Roman" panose="02020603050405020304" pitchFamily="18" charset="0"/>
                <a:cs typeface="Times New Roman" panose="02020603050405020304" pitchFamily="18" charset="0"/>
              </a:rPr>
              <a:t>Wase, N., Boqiang, T., Adamec., J., Cerny, R., Black, P., DiRusso, C. (2014). Discovery of small molecule hyperlipid accumulating triggers of algae Chlamydomonas reinhardtii identified via in vivo phenotype based screen. The Federation of American Societies for Experimental Biology Journal, 28(1) 579.1</a:t>
            </a:r>
          </a:p>
          <a:p>
            <a:pPr marL="342900" indent="-342900">
              <a:buAutoNum type="arabicParenBoth"/>
            </a:pPr>
            <a:r>
              <a:rPr lang="en-US" sz="2150" dirty="0">
                <a:latin typeface="Times New Roman" panose="02020603050405020304" pitchFamily="18" charset="0"/>
                <a:cs typeface="Times New Roman" panose="02020603050405020304" pitchFamily="18" charset="0"/>
              </a:rPr>
              <a:t>Wase, N., Boqiang, T., Allen, J. W., Black, P. N., DiRusso, C. (2017). Identification and metabolite profiling of chemical activators of lipid accumulation in green algae. Plant Physiol. </a:t>
            </a:r>
            <a:r>
              <a:rPr lang="pt-BR" sz="2150" dirty="0">
                <a:latin typeface="Times New Roman" panose="02020603050405020304" pitchFamily="18" charset="0"/>
                <a:cs typeface="Times New Roman" panose="02020603050405020304" pitchFamily="18" charset="0"/>
              </a:rPr>
              <a:t>174, 00433.02017. doi: 10.1104/pp.17.00433</a:t>
            </a:r>
            <a:endParaRPr lang="en-US" sz="2150" dirty="0">
              <a:latin typeface="Times New Roman" panose="02020603050405020304" pitchFamily="18" charset="0"/>
              <a:cs typeface="Times New Roman" panose="02020603050405020304" pitchFamily="18" charset="0"/>
            </a:endParaRPr>
          </a:p>
          <a:p>
            <a:pPr marL="342900" indent="-342900">
              <a:buAutoNum type="arabicParenBoth"/>
            </a:pPr>
            <a:endParaRPr lang="en-US" sz="2150" b="1" dirty="0"/>
          </a:p>
        </p:txBody>
      </p:sp>
      <p:sp>
        <p:nvSpPr>
          <p:cNvPr id="5" name="TextBox 4">
            <a:extLst>
              <a:ext uri="{FF2B5EF4-FFF2-40B4-BE49-F238E27FC236}">
                <a16:creationId xmlns:a16="http://schemas.microsoft.com/office/drawing/2014/main" id="{21524B11-E007-4907-831E-E4A7B7A309EE}"/>
              </a:ext>
            </a:extLst>
          </p:cNvPr>
          <p:cNvSpPr txBox="1"/>
          <p:nvPr/>
        </p:nvSpPr>
        <p:spPr>
          <a:xfrm>
            <a:off x="721877" y="13716514"/>
            <a:ext cx="12940984" cy="10833735"/>
          </a:xfrm>
          <a:prstGeom prst="rect">
            <a:avLst/>
          </a:prstGeom>
          <a:noFill/>
        </p:spPr>
        <p:txBody>
          <a:bodyPr wrap="square" rtlCol="0">
            <a:spAutoFit/>
          </a:bodyPr>
          <a:lstStyle/>
          <a:p>
            <a:pPr algn="ctr"/>
            <a:r>
              <a:rPr lang="en-US" sz="2200" b="1" i="1" u="sng" dirty="0">
                <a:solidFill>
                  <a:srgbClr val="C00000"/>
                </a:solidFill>
                <a:cs typeface="Times New Roman" pitchFamily="18" charset="0"/>
              </a:rPr>
              <a:t>Introduction  </a:t>
            </a:r>
          </a:p>
          <a:p>
            <a:r>
              <a:rPr lang="en-US" sz="2150" b="1" dirty="0">
                <a:cs typeface="Times New Roman" panose="02020603050405020304" pitchFamily="18" charset="0"/>
              </a:rPr>
              <a:t>   Green algae have been on the rise as a favorable alternative source in biofuel research. Because of their unique structure, green algae can produce and store high amounts of lipids and fatty acids, which makes them an ideal biofuel alternative. Green algae will produce high amounts of lipid when they are in a nutrient stressed environment that is either lacking certain ions, like nitrogen, or other factors. Algal cells in the nutrient stressed environment can become chlorotic. High throughput screening and discovery of lipid inducing small molecules (2) from previous UNL FATTT Lab studies are being implemented in current algal research to increase production of lipids and growth without the need of nutrient starvation/deprivation or severely reducing biomass of algal cells (2).</a:t>
            </a:r>
          </a:p>
          <a:p>
            <a:pPr algn="ctr"/>
            <a:r>
              <a:rPr lang="en-US" sz="2100" b="1" i="1" u="sng" dirty="0">
                <a:solidFill>
                  <a:srgbClr val="C00000"/>
                </a:solidFill>
                <a:cs typeface="Times New Roman" pitchFamily="18" charset="0"/>
              </a:rPr>
              <a:t>Methods</a:t>
            </a:r>
          </a:p>
          <a:p>
            <a:r>
              <a:rPr lang="en-US" sz="2100" b="1" dirty="0">
                <a:cs typeface="Times New Roman" panose="02020603050405020304" pitchFamily="18" charset="0"/>
              </a:rPr>
              <a:t>     Stock cultures of CC-125 were grown in Tris-Acetate-Phosphate (TAP) media in 100mL volume under white fluorescent light at 25C and left on rotary shaker. Once enough stock cultures was acquired, these were spun down into pellet form to create a more concentrated density stock solution to inoculate experimental samples. Bioreactors of 1000mL volume were filled with 1000mL of TAP media. Compounds WD5345030 and WD5234067 were added to each set of bioreactor tank to achieve a concentration of 10 μM of compound, in this case 1mL of compound was added to each tank. A control set was also run with the experimental set. In the experimental set, algal cells were added with 1mL of  the vehicle dimethyl sulfoxide (DMSO) for a concentration of 10 μM. Control and experimental conditions were run in duplicates. The experiment life was ran for 5 days total. Each day, small amounts of culture were taken from each set to carry out further analytical measurements. 5mL from each tank were extracted and spun down into pellet form, supernatant removed, and stored in -80C freezer. Another 1mL of culture was extracted to perform optical density and Nile Red readings. Of the 1mL sample, 200 μL of culture were placed in 96 well plate tray in duplicate samples. A blank of just TAP media was added in the last column. Algal cells were then treated with the lipophilic dye Nile Red which attaches itself to lipid accumulation in algal cells. 5 μL of Nile Red of 10mM concentration were added to each well. These were then covered in foil and placed in 32C warm oven for 30 minutes. The well plate was then shaken and then read in a microplate reader using the GenSec 5.0 program. The program takes two scans, one at OD600 and a fluorescent scan for the Nile Red treatment. On the third day of the experiment, half (500mL) of the culture was harvested, supernatant removed, and lyophilized. On the 5</a:t>
            </a:r>
            <a:r>
              <a:rPr lang="en-US" sz="2100" b="1" baseline="30000" dirty="0">
                <a:cs typeface="Times New Roman" panose="02020603050405020304" pitchFamily="18" charset="0"/>
              </a:rPr>
              <a:t>th</a:t>
            </a:r>
            <a:r>
              <a:rPr lang="en-US" sz="2100" b="1" dirty="0">
                <a:cs typeface="Times New Roman" panose="02020603050405020304" pitchFamily="18" charset="0"/>
              </a:rPr>
              <a:t> day, all cultures were spun down again, supernatant removed, and lyophilized. All dry biomass was then used in analytical techniques to quantify data on lipids and metabolites. Lipid and metabolites were extracted using the Bligh and Dyer Lipid extraction(1) and Domingo-Almenara et. al.  Quantification and identification of metabolites in GC/MS (2), respectively. 20 mg of each biomass was used in each analytical processing in order to acquire enough sample for both lipid and metabolite analysis.</a:t>
            </a:r>
          </a:p>
        </p:txBody>
      </p:sp>
      <p:sp>
        <p:nvSpPr>
          <p:cNvPr id="7" name="TextBox 6">
            <a:extLst>
              <a:ext uri="{FF2B5EF4-FFF2-40B4-BE49-F238E27FC236}">
                <a16:creationId xmlns:a16="http://schemas.microsoft.com/office/drawing/2014/main" id="{F3F9ACD0-29A7-4E2F-BAA1-0812AD3133C0}"/>
              </a:ext>
            </a:extLst>
          </p:cNvPr>
          <p:cNvSpPr txBox="1"/>
          <p:nvPr/>
        </p:nvSpPr>
        <p:spPr>
          <a:xfrm>
            <a:off x="721877" y="6400800"/>
            <a:ext cx="12940984" cy="5478423"/>
          </a:xfrm>
          <a:prstGeom prst="rect">
            <a:avLst/>
          </a:prstGeom>
          <a:noFill/>
        </p:spPr>
        <p:txBody>
          <a:bodyPr wrap="square" rtlCol="0">
            <a:spAutoFit/>
          </a:bodyPr>
          <a:lstStyle/>
          <a:p>
            <a:r>
              <a:rPr lang="en-US" sz="2500" b="1" dirty="0">
                <a:latin typeface="Times New Roman" panose="02020603050405020304" pitchFamily="18" charset="0"/>
                <a:cs typeface="Times New Roman" panose="02020603050405020304" pitchFamily="18" charset="0"/>
              </a:rPr>
              <a:t>     This study examines the effects of small molecule lipid activating chemical compound, discovered from the high throughput screening (HTS) (2) methods of previous FATTT Lab studies on the growth and production of lipids and metabolites in microalgae. For this study, the effects of two lipid inducing chemical compounds from the HTS method were implemented with the microalgae strain Chlamydomonas reinhardtii CC-125. This experiment focused on scaling up to large amounts of culture, approximately 1L. These cultures were grown in specially designed large bioreactors that were able to accommodate for such large volume of algal culture. Algal cells were treated with 10 μM concentration of the chemical compounds at initial time of inoculation. A control set was also implemented to be compared against the treatment conditions. Daily samples of algae cultures were taken in order to analyze growth on a time course-based method in addition. After five days, algae cultures were harvested completely, spun down into pellet form to be freeze dried vacuum by lyophilizer machine. The dried biomass was then recorded and used to carry out analytical techniques to quantify total lipids and metabolites of the algal cells.</a:t>
            </a:r>
          </a:p>
        </p:txBody>
      </p:sp>
      <p:sp>
        <p:nvSpPr>
          <p:cNvPr id="39" name="TextBox 38">
            <a:extLst>
              <a:ext uri="{FF2B5EF4-FFF2-40B4-BE49-F238E27FC236}">
                <a16:creationId xmlns:a16="http://schemas.microsoft.com/office/drawing/2014/main" id="{82E3B7E2-924B-4F5B-8BCE-12D415D27E72}"/>
              </a:ext>
            </a:extLst>
          </p:cNvPr>
          <p:cNvSpPr txBox="1"/>
          <p:nvPr/>
        </p:nvSpPr>
        <p:spPr>
          <a:xfrm>
            <a:off x="29047256" y="32894353"/>
            <a:ext cx="12596060"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Analytical analysis of lipid content in algal biomass using FAMES (1)  method to identify different types and levels of lipid still need to be performed.</a:t>
            </a:r>
          </a:p>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Repeat of experiment testing different lipid activating chemical compounds from high throughput screening.</a:t>
            </a:r>
          </a:p>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Repeat of experiments to confirm data.</a:t>
            </a:r>
          </a:p>
          <a:p>
            <a:pPr marL="342900" indent="-34290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F73FA924-C3CA-44CE-9C60-C4C004F52360}"/>
              </a:ext>
            </a:extLst>
          </p:cNvPr>
          <p:cNvSpPr txBox="1"/>
          <p:nvPr/>
        </p:nvSpPr>
        <p:spPr>
          <a:xfrm>
            <a:off x="29198511" y="32407139"/>
            <a:ext cx="12697120" cy="492443"/>
          </a:xfrm>
          <a:prstGeom prst="rect">
            <a:avLst/>
          </a:prstGeom>
          <a:noFill/>
        </p:spPr>
        <p:txBody>
          <a:bodyPr wrap="square" rtlCol="0">
            <a:spAutoFit/>
          </a:bodyPr>
          <a:lstStyle/>
          <a:p>
            <a:r>
              <a:rPr lang="en-US" sz="2600" b="1" i="1" u="sng" dirty="0">
                <a:solidFill>
                  <a:srgbClr val="C00000"/>
                </a:solidFill>
                <a:latin typeface="Times New Roman" pitchFamily="18" charset="0"/>
                <a:cs typeface="Times New Roman" pitchFamily="18" charset="0"/>
              </a:rPr>
              <a:t>Future Directions</a:t>
            </a:r>
          </a:p>
        </p:txBody>
      </p:sp>
      <p:pic>
        <p:nvPicPr>
          <p:cNvPr id="44" name="Picture 43">
            <a:extLst>
              <a:ext uri="{FF2B5EF4-FFF2-40B4-BE49-F238E27FC236}">
                <a16:creationId xmlns:a16="http://schemas.microsoft.com/office/drawing/2014/main" id="{B43E7EAD-AF52-476D-86AE-F586088D87C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515767" y="9201775"/>
            <a:ext cx="4483780" cy="3153505"/>
          </a:xfrm>
          <a:prstGeom prst="rect">
            <a:avLst/>
          </a:prstGeom>
        </p:spPr>
      </p:pic>
      <p:pic>
        <p:nvPicPr>
          <p:cNvPr id="50" name="Picture 49">
            <a:extLst>
              <a:ext uri="{FF2B5EF4-FFF2-40B4-BE49-F238E27FC236}">
                <a16:creationId xmlns:a16="http://schemas.microsoft.com/office/drawing/2014/main" id="{D02BEE00-3B9E-4299-BE4E-3E72DCACB56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004250" y="9238837"/>
            <a:ext cx="4890851" cy="3132202"/>
          </a:xfrm>
          <a:prstGeom prst="rect">
            <a:avLst/>
          </a:prstGeom>
        </p:spPr>
      </p:pic>
      <p:pic>
        <p:nvPicPr>
          <p:cNvPr id="60" name="Picture 59">
            <a:extLst>
              <a:ext uri="{FF2B5EF4-FFF2-40B4-BE49-F238E27FC236}">
                <a16:creationId xmlns:a16="http://schemas.microsoft.com/office/drawing/2014/main" id="{E1D136DD-B3BF-45B7-B5D3-AF57FD378F2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5914" r="-902" b="32860"/>
          <a:stretch/>
        </p:blipFill>
        <p:spPr>
          <a:xfrm>
            <a:off x="15510043" y="12648230"/>
            <a:ext cx="12288778" cy="3765624"/>
          </a:xfrm>
          <a:prstGeom prst="rect">
            <a:avLst/>
          </a:prstGeom>
        </p:spPr>
      </p:pic>
      <p:pic>
        <p:nvPicPr>
          <p:cNvPr id="62" name="Picture 61">
            <a:extLst>
              <a:ext uri="{FF2B5EF4-FFF2-40B4-BE49-F238E27FC236}">
                <a16:creationId xmlns:a16="http://schemas.microsoft.com/office/drawing/2014/main" id="{1E7C185F-27AF-4D7E-9515-F0664C20A69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4374" b="42707"/>
          <a:stretch/>
        </p:blipFill>
        <p:spPr>
          <a:xfrm>
            <a:off x="15518555" y="16750284"/>
            <a:ext cx="12376546" cy="3009283"/>
          </a:xfrm>
          <a:prstGeom prst="rect">
            <a:avLst/>
          </a:prstGeom>
        </p:spPr>
      </p:pic>
      <p:sp>
        <p:nvSpPr>
          <p:cNvPr id="63" name="TextBox 62">
            <a:extLst>
              <a:ext uri="{FF2B5EF4-FFF2-40B4-BE49-F238E27FC236}">
                <a16:creationId xmlns:a16="http://schemas.microsoft.com/office/drawing/2014/main" id="{C3810F4E-827F-4BEF-8BF2-107B9D1B0F9F}"/>
              </a:ext>
            </a:extLst>
          </p:cNvPr>
          <p:cNvSpPr txBox="1"/>
          <p:nvPr/>
        </p:nvSpPr>
        <p:spPr>
          <a:xfrm>
            <a:off x="16336219" y="8252746"/>
            <a:ext cx="11657696" cy="830997"/>
          </a:xfrm>
          <a:prstGeom prst="rect">
            <a:avLst/>
          </a:prstGeom>
          <a:noFill/>
        </p:spPr>
        <p:txBody>
          <a:bodyPr wrap="square" rtlCol="0">
            <a:spAutoFit/>
          </a:bodyPr>
          <a:lstStyle/>
          <a:p>
            <a:r>
              <a:rPr lang="en-US" sz="2400" b="1" dirty="0"/>
              <a:t>     Control 	      030	067</a:t>
            </a:r>
          </a:p>
          <a:p>
            <a:r>
              <a:rPr lang="en-US" sz="2400" b="1" dirty="0"/>
              <a:t>     A, B	      A,B	A,B</a:t>
            </a:r>
          </a:p>
        </p:txBody>
      </p:sp>
      <p:sp>
        <p:nvSpPr>
          <p:cNvPr id="64" name="TextBox 63">
            <a:extLst>
              <a:ext uri="{FF2B5EF4-FFF2-40B4-BE49-F238E27FC236}">
                <a16:creationId xmlns:a16="http://schemas.microsoft.com/office/drawing/2014/main" id="{AA8CEE34-F6B2-4575-BCDF-ECC2E614160E}"/>
              </a:ext>
            </a:extLst>
          </p:cNvPr>
          <p:cNvSpPr txBox="1"/>
          <p:nvPr/>
        </p:nvSpPr>
        <p:spPr>
          <a:xfrm>
            <a:off x="14770280" y="8278005"/>
            <a:ext cx="1577543" cy="800219"/>
          </a:xfrm>
          <a:prstGeom prst="rect">
            <a:avLst/>
          </a:prstGeom>
          <a:noFill/>
        </p:spPr>
        <p:txBody>
          <a:bodyPr wrap="square" rtlCol="0">
            <a:spAutoFit/>
          </a:bodyPr>
          <a:lstStyle/>
          <a:p>
            <a:r>
              <a:rPr lang="en-US" sz="2300" b="1" dirty="0"/>
              <a:t>Treatment:</a:t>
            </a:r>
          </a:p>
          <a:p>
            <a:r>
              <a:rPr lang="en-US" sz="2300" b="1" dirty="0"/>
              <a:t>Replicate:</a:t>
            </a:r>
          </a:p>
        </p:txBody>
      </p:sp>
      <p:pic>
        <p:nvPicPr>
          <p:cNvPr id="66" name="Picture 65">
            <a:extLst>
              <a:ext uri="{FF2B5EF4-FFF2-40B4-BE49-F238E27FC236}">
                <a16:creationId xmlns:a16="http://schemas.microsoft.com/office/drawing/2014/main" id="{3D192A14-5BC5-4B3E-B81F-82DBA60D60A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2797" t="25914" r="31720" b="32860"/>
          <a:stretch/>
        </p:blipFill>
        <p:spPr>
          <a:xfrm>
            <a:off x="23554359" y="12677340"/>
            <a:ext cx="4321486" cy="3765623"/>
          </a:xfrm>
          <a:prstGeom prst="rect">
            <a:avLst/>
          </a:prstGeom>
        </p:spPr>
      </p:pic>
      <p:pic>
        <p:nvPicPr>
          <p:cNvPr id="67" name="Picture 66">
            <a:extLst>
              <a:ext uri="{FF2B5EF4-FFF2-40B4-BE49-F238E27FC236}">
                <a16:creationId xmlns:a16="http://schemas.microsoft.com/office/drawing/2014/main" id="{FCEFD18A-9421-45A2-9D65-70FCF06EB70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5418" t="25914" r="-901" b="32860"/>
          <a:stretch/>
        </p:blipFill>
        <p:spPr>
          <a:xfrm>
            <a:off x="19065259" y="12641284"/>
            <a:ext cx="4321486" cy="3765623"/>
          </a:xfrm>
          <a:prstGeom prst="rect">
            <a:avLst/>
          </a:prstGeom>
        </p:spPr>
      </p:pic>
      <p:sp>
        <p:nvSpPr>
          <p:cNvPr id="68" name="TextBox 67">
            <a:extLst>
              <a:ext uri="{FF2B5EF4-FFF2-40B4-BE49-F238E27FC236}">
                <a16:creationId xmlns:a16="http://schemas.microsoft.com/office/drawing/2014/main" id="{85DE73FA-A123-4642-B972-EBA4C23CD1E5}"/>
              </a:ext>
            </a:extLst>
          </p:cNvPr>
          <p:cNvSpPr txBox="1"/>
          <p:nvPr/>
        </p:nvSpPr>
        <p:spPr>
          <a:xfrm>
            <a:off x="14690188" y="10404923"/>
            <a:ext cx="1240829" cy="430887"/>
          </a:xfrm>
          <a:prstGeom prst="rect">
            <a:avLst/>
          </a:prstGeom>
          <a:noFill/>
        </p:spPr>
        <p:txBody>
          <a:bodyPr wrap="square" rtlCol="0">
            <a:spAutoFit/>
          </a:bodyPr>
          <a:lstStyle/>
          <a:p>
            <a:r>
              <a:rPr lang="en-US" sz="2200" b="1" dirty="0"/>
              <a:t>Day 0</a:t>
            </a:r>
          </a:p>
        </p:txBody>
      </p:sp>
      <p:sp>
        <p:nvSpPr>
          <p:cNvPr id="69" name="TextBox 68">
            <a:extLst>
              <a:ext uri="{FF2B5EF4-FFF2-40B4-BE49-F238E27FC236}">
                <a16:creationId xmlns:a16="http://schemas.microsoft.com/office/drawing/2014/main" id="{CDD6B693-1B03-4C51-97D5-924A184E03FC}"/>
              </a:ext>
            </a:extLst>
          </p:cNvPr>
          <p:cNvSpPr txBox="1"/>
          <p:nvPr/>
        </p:nvSpPr>
        <p:spPr>
          <a:xfrm>
            <a:off x="14704388" y="14548267"/>
            <a:ext cx="1240829" cy="430887"/>
          </a:xfrm>
          <a:prstGeom prst="rect">
            <a:avLst/>
          </a:prstGeom>
          <a:noFill/>
        </p:spPr>
        <p:txBody>
          <a:bodyPr wrap="square" rtlCol="0">
            <a:spAutoFit/>
          </a:bodyPr>
          <a:lstStyle/>
          <a:p>
            <a:r>
              <a:rPr lang="en-US" sz="2200" b="1" dirty="0"/>
              <a:t>Day 3</a:t>
            </a:r>
          </a:p>
        </p:txBody>
      </p:sp>
      <p:sp>
        <p:nvSpPr>
          <p:cNvPr id="70" name="TextBox 69">
            <a:extLst>
              <a:ext uri="{FF2B5EF4-FFF2-40B4-BE49-F238E27FC236}">
                <a16:creationId xmlns:a16="http://schemas.microsoft.com/office/drawing/2014/main" id="{87F73218-D0F5-4FD2-975A-4EC23056F764}"/>
              </a:ext>
            </a:extLst>
          </p:cNvPr>
          <p:cNvSpPr txBox="1"/>
          <p:nvPr/>
        </p:nvSpPr>
        <p:spPr>
          <a:xfrm>
            <a:off x="14688251" y="17988556"/>
            <a:ext cx="1240829" cy="430887"/>
          </a:xfrm>
          <a:prstGeom prst="rect">
            <a:avLst/>
          </a:prstGeom>
          <a:noFill/>
        </p:spPr>
        <p:txBody>
          <a:bodyPr wrap="square" rtlCol="0">
            <a:spAutoFit/>
          </a:bodyPr>
          <a:lstStyle/>
          <a:p>
            <a:r>
              <a:rPr lang="en-US" sz="2200" b="1" dirty="0"/>
              <a:t>Day 5</a:t>
            </a:r>
          </a:p>
        </p:txBody>
      </p:sp>
      <p:graphicFrame>
        <p:nvGraphicFramePr>
          <p:cNvPr id="72" name="Object 71">
            <a:extLst>
              <a:ext uri="{FF2B5EF4-FFF2-40B4-BE49-F238E27FC236}">
                <a16:creationId xmlns:a16="http://schemas.microsoft.com/office/drawing/2014/main" id="{CCADF16D-1B6C-4649-AE16-DC38617DB743}"/>
              </a:ext>
            </a:extLst>
          </p:cNvPr>
          <p:cNvGraphicFramePr>
            <a:graphicFrameLocks noChangeAspect="1"/>
          </p:cNvGraphicFramePr>
          <p:nvPr>
            <p:extLst>
              <p:ext uri="{D42A27DB-BD31-4B8C-83A1-F6EECF244321}">
                <p14:modId xmlns:p14="http://schemas.microsoft.com/office/powerpoint/2010/main" val="2692876186"/>
              </p:ext>
            </p:extLst>
          </p:nvPr>
        </p:nvGraphicFramePr>
        <p:xfrm>
          <a:off x="14870744" y="23140029"/>
          <a:ext cx="6150418" cy="3730963"/>
        </p:xfrm>
        <a:graphic>
          <a:graphicData uri="http://schemas.openxmlformats.org/presentationml/2006/ole">
            <mc:AlternateContent xmlns:mc="http://schemas.openxmlformats.org/markup-compatibility/2006">
              <mc:Choice xmlns:v="urn:schemas-microsoft-com:vml" Requires="v">
                <p:oleObj spid="_x0000_s2046" name="Acrobat Document" r:id="rId9" imgW="2926080" imgH="1775120" progId="AcroExch.Document.DC">
                  <p:embed/>
                </p:oleObj>
              </mc:Choice>
              <mc:Fallback>
                <p:oleObj name="Acrobat Document" r:id="rId9" imgW="2926080" imgH="1775120" progId="AcroExch.Document.DC">
                  <p:embed/>
                  <p:pic>
                    <p:nvPicPr>
                      <p:cNvPr id="0" name=""/>
                      <p:cNvPicPr/>
                      <p:nvPr/>
                    </p:nvPicPr>
                    <p:blipFill>
                      <a:blip r:embed="rId10"/>
                      <a:stretch>
                        <a:fillRect/>
                      </a:stretch>
                    </p:blipFill>
                    <p:spPr>
                      <a:xfrm>
                        <a:off x="14870744" y="23140029"/>
                        <a:ext cx="6150418" cy="3730963"/>
                      </a:xfrm>
                      <a:prstGeom prst="rect">
                        <a:avLst/>
                      </a:prstGeom>
                      <a:ln>
                        <a:noFill/>
                      </a:ln>
                    </p:spPr>
                  </p:pic>
                </p:oleObj>
              </mc:Fallback>
            </mc:AlternateContent>
          </a:graphicData>
        </a:graphic>
      </p:graphicFrame>
      <p:graphicFrame>
        <p:nvGraphicFramePr>
          <p:cNvPr id="73" name="Object 72">
            <a:extLst>
              <a:ext uri="{FF2B5EF4-FFF2-40B4-BE49-F238E27FC236}">
                <a16:creationId xmlns:a16="http://schemas.microsoft.com/office/drawing/2014/main" id="{C0A67DE1-59E5-4630-BED4-4F935AF42F7C}"/>
              </a:ext>
            </a:extLst>
          </p:cNvPr>
          <p:cNvGraphicFramePr>
            <a:graphicFrameLocks noChangeAspect="1"/>
          </p:cNvGraphicFramePr>
          <p:nvPr>
            <p:extLst>
              <p:ext uri="{D42A27DB-BD31-4B8C-83A1-F6EECF244321}">
                <p14:modId xmlns:p14="http://schemas.microsoft.com/office/powerpoint/2010/main" val="76009571"/>
              </p:ext>
            </p:extLst>
          </p:nvPr>
        </p:nvGraphicFramePr>
        <p:xfrm>
          <a:off x="21514853" y="23191503"/>
          <a:ext cx="6569440" cy="3730964"/>
        </p:xfrm>
        <a:graphic>
          <a:graphicData uri="http://schemas.openxmlformats.org/presentationml/2006/ole">
            <mc:AlternateContent xmlns:mc="http://schemas.openxmlformats.org/markup-compatibility/2006">
              <mc:Choice xmlns:v="urn:schemas-microsoft-com:vml" Requires="v">
                <p:oleObj spid="_x0000_s2047" name="Acrobat Document" r:id="rId11" imgW="2979243" imgH="1691545" progId="AcroExch.Document.DC">
                  <p:embed/>
                </p:oleObj>
              </mc:Choice>
              <mc:Fallback>
                <p:oleObj name="Acrobat Document" r:id="rId11" imgW="2979243" imgH="1691545" progId="AcroExch.Document.DC">
                  <p:embed/>
                  <p:pic>
                    <p:nvPicPr>
                      <p:cNvPr id="0" name=""/>
                      <p:cNvPicPr/>
                      <p:nvPr/>
                    </p:nvPicPr>
                    <p:blipFill>
                      <a:blip r:embed="rId12"/>
                      <a:stretch>
                        <a:fillRect/>
                      </a:stretch>
                    </p:blipFill>
                    <p:spPr>
                      <a:xfrm>
                        <a:off x="21514853" y="23191503"/>
                        <a:ext cx="6569440" cy="3730964"/>
                      </a:xfrm>
                      <a:prstGeom prst="rect">
                        <a:avLst/>
                      </a:prstGeom>
                      <a:ln>
                        <a:noFill/>
                      </a:ln>
                    </p:spPr>
                  </p:pic>
                </p:oleObj>
              </mc:Fallback>
            </mc:AlternateContent>
          </a:graphicData>
        </a:graphic>
      </p:graphicFrame>
      <p:sp>
        <p:nvSpPr>
          <p:cNvPr id="74" name="TextBox 73">
            <a:extLst>
              <a:ext uri="{FF2B5EF4-FFF2-40B4-BE49-F238E27FC236}">
                <a16:creationId xmlns:a16="http://schemas.microsoft.com/office/drawing/2014/main" id="{5FFA6852-B045-4802-BB5E-DE49CF4FDC0F}"/>
              </a:ext>
            </a:extLst>
          </p:cNvPr>
          <p:cNvSpPr txBox="1"/>
          <p:nvPr/>
        </p:nvSpPr>
        <p:spPr>
          <a:xfrm>
            <a:off x="17481535" y="7125558"/>
            <a:ext cx="8111161" cy="523220"/>
          </a:xfrm>
          <a:prstGeom prst="rect">
            <a:avLst/>
          </a:prstGeom>
          <a:noFill/>
        </p:spPr>
        <p:txBody>
          <a:bodyPr wrap="square" rtlCol="0">
            <a:spAutoFit/>
          </a:bodyPr>
          <a:lstStyle/>
          <a:p>
            <a:r>
              <a:rPr lang="en-US" sz="2800" b="1" u="sng" dirty="0"/>
              <a:t>Figure 1 - Physical Changes In Bioreactors Overtime</a:t>
            </a:r>
          </a:p>
        </p:txBody>
      </p:sp>
      <p:sp>
        <p:nvSpPr>
          <p:cNvPr id="75" name="TextBox 74">
            <a:extLst>
              <a:ext uri="{FF2B5EF4-FFF2-40B4-BE49-F238E27FC236}">
                <a16:creationId xmlns:a16="http://schemas.microsoft.com/office/drawing/2014/main" id="{6984BCD8-6778-492B-AE4C-4E9476D373A5}"/>
              </a:ext>
            </a:extLst>
          </p:cNvPr>
          <p:cNvSpPr txBox="1"/>
          <p:nvPr/>
        </p:nvSpPr>
        <p:spPr>
          <a:xfrm>
            <a:off x="14878140" y="24128212"/>
            <a:ext cx="3638460" cy="400110"/>
          </a:xfrm>
          <a:prstGeom prst="rect">
            <a:avLst/>
          </a:prstGeom>
          <a:noFill/>
        </p:spPr>
        <p:txBody>
          <a:bodyPr wrap="square" rtlCol="0">
            <a:spAutoFit/>
          </a:bodyPr>
          <a:lstStyle/>
          <a:p>
            <a:endParaRPr lang="en-US" sz="2000" b="1" u="sng" dirty="0"/>
          </a:p>
        </p:txBody>
      </p:sp>
      <p:sp>
        <p:nvSpPr>
          <p:cNvPr id="76" name="TextBox 75">
            <a:extLst>
              <a:ext uri="{FF2B5EF4-FFF2-40B4-BE49-F238E27FC236}">
                <a16:creationId xmlns:a16="http://schemas.microsoft.com/office/drawing/2014/main" id="{5D095D0C-0775-4C8A-B6C6-CA13C34692F8}"/>
              </a:ext>
            </a:extLst>
          </p:cNvPr>
          <p:cNvSpPr txBox="1"/>
          <p:nvPr/>
        </p:nvSpPr>
        <p:spPr>
          <a:xfrm>
            <a:off x="22404603" y="22734952"/>
            <a:ext cx="5274515" cy="430887"/>
          </a:xfrm>
          <a:prstGeom prst="rect">
            <a:avLst/>
          </a:prstGeom>
          <a:noFill/>
        </p:spPr>
        <p:txBody>
          <a:bodyPr wrap="square" rtlCol="0">
            <a:spAutoFit/>
          </a:bodyPr>
          <a:lstStyle/>
          <a:p>
            <a:r>
              <a:rPr lang="en-US" sz="2200" u="sng" dirty="0"/>
              <a:t>Figure 2B - Growth of Algal Dry Weight</a:t>
            </a:r>
          </a:p>
        </p:txBody>
      </p:sp>
      <p:sp>
        <p:nvSpPr>
          <p:cNvPr id="77" name="Rectangle: Rounded Corners 76">
            <a:extLst>
              <a:ext uri="{FF2B5EF4-FFF2-40B4-BE49-F238E27FC236}">
                <a16:creationId xmlns:a16="http://schemas.microsoft.com/office/drawing/2014/main" id="{A84D6FEE-E2AA-4605-8E38-8CD42FB233E7}"/>
              </a:ext>
            </a:extLst>
          </p:cNvPr>
          <p:cNvSpPr/>
          <p:nvPr/>
        </p:nvSpPr>
        <p:spPr>
          <a:xfrm>
            <a:off x="15474357" y="25581713"/>
            <a:ext cx="323938" cy="31390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Rounded Corners 77">
            <a:extLst>
              <a:ext uri="{FF2B5EF4-FFF2-40B4-BE49-F238E27FC236}">
                <a16:creationId xmlns:a16="http://schemas.microsoft.com/office/drawing/2014/main" id="{3D77D212-4BE9-41A8-AD93-9DB5EBD558A1}"/>
              </a:ext>
            </a:extLst>
          </p:cNvPr>
          <p:cNvSpPr/>
          <p:nvPr/>
        </p:nvSpPr>
        <p:spPr>
          <a:xfrm>
            <a:off x="17196741" y="24167996"/>
            <a:ext cx="323938" cy="160322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Rounded Corners 78">
            <a:extLst>
              <a:ext uri="{FF2B5EF4-FFF2-40B4-BE49-F238E27FC236}">
                <a16:creationId xmlns:a16="http://schemas.microsoft.com/office/drawing/2014/main" id="{BF81BDB8-6D0D-40E2-AB7F-4734397F2C94}"/>
              </a:ext>
            </a:extLst>
          </p:cNvPr>
          <p:cNvSpPr/>
          <p:nvPr/>
        </p:nvSpPr>
        <p:spPr>
          <a:xfrm>
            <a:off x="18353436" y="24041363"/>
            <a:ext cx="323938" cy="160322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933C6991-993C-4DFC-B383-E58AE5860257}"/>
              </a:ext>
            </a:extLst>
          </p:cNvPr>
          <p:cNvSpPr txBox="1"/>
          <p:nvPr/>
        </p:nvSpPr>
        <p:spPr>
          <a:xfrm>
            <a:off x="14854695" y="28651200"/>
            <a:ext cx="6277172" cy="430887"/>
          </a:xfrm>
          <a:prstGeom prst="rect">
            <a:avLst/>
          </a:prstGeom>
          <a:noFill/>
        </p:spPr>
        <p:txBody>
          <a:bodyPr wrap="square" rtlCol="0">
            <a:spAutoFit/>
          </a:bodyPr>
          <a:lstStyle/>
          <a:p>
            <a:endParaRPr lang="en-US" sz="2200" dirty="0"/>
          </a:p>
        </p:txBody>
      </p:sp>
      <p:sp>
        <p:nvSpPr>
          <p:cNvPr id="81" name="Rectangle 80">
            <a:extLst>
              <a:ext uri="{FF2B5EF4-FFF2-40B4-BE49-F238E27FC236}">
                <a16:creationId xmlns:a16="http://schemas.microsoft.com/office/drawing/2014/main" id="{F98735CD-6340-46F7-BA9B-FFC98602623B}"/>
              </a:ext>
            </a:extLst>
          </p:cNvPr>
          <p:cNvSpPr/>
          <p:nvPr/>
        </p:nvSpPr>
        <p:spPr>
          <a:xfrm>
            <a:off x="14690188" y="22675684"/>
            <a:ext cx="6277172" cy="424678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397098A1-9E4F-4802-AD86-5AB98F064E4D}"/>
              </a:ext>
            </a:extLst>
          </p:cNvPr>
          <p:cNvSpPr/>
          <p:nvPr/>
        </p:nvSpPr>
        <p:spPr>
          <a:xfrm>
            <a:off x="21400816" y="22675684"/>
            <a:ext cx="6819069" cy="424678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B8770D98-111C-4412-A86D-67AD70542ACA}"/>
              </a:ext>
            </a:extLst>
          </p:cNvPr>
          <p:cNvSpPr txBox="1"/>
          <p:nvPr/>
        </p:nvSpPr>
        <p:spPr>
          <a:xfrm>
            <a:off x="15731972" y="22726295"/>
            <a:ext cx="4848103" cy="430887"/>
          </a:xfrm>
          <a:prstGeom prst="rect">
            <a:avLst/>
          </a:prstGeom>
          <a:noFill/>
        </p:spPr>
        <p:txBody>
          <a:bodyPr wrap="square" rtlCol="0">
            <a:spAutoFit/>
          </a:bodyPr>
          <a:lstStyle/>
          <a:p>
            <a:r>
              <a:rPr lang="en-US" sz="2200" u="sng" dirty="0"/>
              <a:t>Figure 2A - Growth of OD600 nm</a:t>
            </a:r>
          </a:p>
        </p:txBody>
      </p:sp>
      <p:sp>
        <p:nvSpPr>
          <p:cNvPr id="84" name="Rectangle 83">
            <a:extLst>
              <a:ext uri="{FF2B5EF4-FFF2-40B4-BE49-F238E27FC236}">
                <a16:creationId xmlns:a16="http://schemas.microsoft.com/office/drawing/2014/main" id="{82E72BE9-062A-45BA-9694-CF0E53073A4B}"/>
              </a:ext>
            </a:extLst>
          </p:cNvPr>
          <p:cNvSpPr/>
          <p:nvPr/>
        </p:nvSpPr>
        <p:spPr>
          <a:xfrm>
            <a:off x="16300435" y="23307272"/>
            <a:ext cx="2362200" cy="312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4723CA24-F7C6-4D31-A5B0-7CD8408C7607}"/>
              </a:ext>
            </a:extLst>
          </p:cNvPr>
          <p:cNvSpPr/>
          <p:nvPr/>
        </p:nvSpPr>
        <p:spPr>
          <a:xfrm>
            <a:off x="23241000" y="23279419"/>
            <a:ext cx="2362200" cy="312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FFE1F625-AB7A-4DFE-B5FD-AB2D5F038BA7}"/>
              </a:ext>
            </a:extLst>
          </p:cNvPr>
          <p:cNvSpPr txBox="1"/>
          <p:nvPr/>
        </p:nvSpPr>
        <p:spPr>
          <a:xfrm>
            <a:off x="14688251" y="22682461"/>
            <a:ext cx="912609" cy="461665"/>
          </a:xfrm>
          <a:prstGeom prst="rect">
            <a:avLst/>
          </a:prstGeom>
          <a:noFill/>
        </p:spPr>
        <p:txBody>
          <a:bodyPr wrap="square" rtlCol="0">
            <a:spAutoFit/>
          </a:bodyPr>
          <a:lstStyle/>
          <a:p>
            <a:endParaRPr lang="en-US" sz="2400" b="1" dirty="0"/>
          </a:p>
        </p:txBody>
      </p:sp>
      <p:sp>
        <p:nvSpPr>
          <p:cNvPr id="90" name="TextBox 89">
            <a:extLst>
              <a:ext uri="{FF2B5EF4-FFF2-40B4-BE49-F238E27FC236}">
                <a16:creationId xmlns:a16="http://schemas.microsoft.com/office/drawing/2014/main" id="{65D08FD2-56ED-45A5-B139-03E32C5D786A}"/>
              </a:ext>
            </a:extLst>
          </p:cNvPr>
          <p:cNvSpPr txBox="1"/>
          <p:nvPr/>
        </p:nvSpPr>
        <p:spPr>
          <a:xfrm>
            <a:off x="14689757" y="27075658"/>
            <a:ext cx="13498195" cy="1200329"/>
          </a:xfrm>
          <a:prstGeom prst="rect">
            <a:avLst/>
          </a:prstGeom>
          <a:noFill/>
        </p:spPr>
        <p:txBody>
          <a:bodyPr wrap="square" rtlCol="0">
            <a:spAutoFit/>
          </a:bodyPr>
          <a:lstStyle/>
          <a:p>
            <a:r>
              <a:rPr lang="en-US" sz="1800" b="1" dirty="0"/>
              <a:t>Figure 2A – Growth of algal cells were measured by taking optical density measurements at 600nm wavelengths overtime in microplate reader. OD600 readings were read on 96-well plates with 200</a:t>
            </a:r>
            <a:r>
              <a:rPr lang="en-US" sz="1800" b="1" dirty="0">
                <a:cs typeface="Times New Roman" panose="02020603050405020304" pitchFamily="18" charset="0"/>
              </a:rPr>
              <a:t>μL aliquots of culture. Red bars indicate specific day in which algal mass was taken to perform metabolite analysis. Figure 2B – Growth of algal cells were measured by weighing out dried biomass after each 24 hour harvest time. 5mL of algal culture were taken each day for dry weight growth.</a:t>
            </a:r>
            <a:endParaRPr lang="en-US" sz="1800" b="1" dirty="0"/>
          </a:p>
        </p:txBody>
      </p:sp>
      <p:graphicFrame>
        <p:nvGraphicFramePr>
          <p:cNvPr id="91" name="Object 90">
            <a:extLst>
              <a:ext uri="{FF2B5EF4-FFF2-40B4-BE49-F238E27FC236}">
                <a16:creationId xmlns:a16="http://schemas.microsoft.com/office/drawing/2014/main" id="{8FC67CB8-64EA-418D-AC03-38ED4A35AFD8}"/>
              </a:ext>
            </a:extLst>
          </p:cNvPr>
          <p:cNvGraphicFramePr>
            <a:graphicFrameLocks noChangeAspect="1"/>
          </p:cNvGraphicFramePr>
          <p:nvPr>
            <p:extLst>
              <p:ext uri="{D42A27DB-BD31-4B8C-83A1-F6EECF244321}">
                <p14:modId xmlns:p14="http://schemas.microsoft.com/office/powerpoint/2010/main" val="1448327353"/>
              </p:ext>
            </p:extLst>
          </p:nvPr>
        </p:nvGraphicFramePr>
        <p:xfrm>
          <a:off x="16049567" y="28520595"/>
          <a:ext cx="10281388" cy="6099129"/>
        </p:xfrm>
        <a:graphic>
          <a:graphicData uri="http://schemas.openxmlformats.org/presentationml/2006/ole">
            <mc:AlternateContent xmlns:mc="http://schemas.openxmlformats.org/markup-compatibility/2006">
              <mc:Choice xmlns:v="urn:schemas-microsoft-com:vml" Requires="v">
                <p:oleObj spid="_x0000_s2048" name="Acrobat Document" r:id="rId13" imgW="3840480" imgH="2278277" progId="AcroExch.Document.DC">
                  <p:embed/>
                </p:oleObj>
              </mc:Choice>
              <mc:Fallback>
                <p:oleObj name="Acrobat Document" r:id="rId13" imgW="3840480" imgH="2278277" progId="AcroExch.Document.DC">
                  <p:embed/>
                  <p:pic>
                    <p:nvPicPr>
                      <p:cNvPr id="0" name=""/>
                      <p:cNvPicPr/>
                      <p:nvPr/>
                    </p:nvPicPr>
                    <p:blipFill>
                      <a:blip r:embed="rId14"/>
                      <a:stretch>
                        <a:fillRect/>
                      </a:stretch>
                    </p:blipFill>
                    <p:spPr>
                      <a:xfrm>
                        <a:off x="16049567" y="28520595"/>
                        <a:ext cx="10281388" cy="6099129"/>
                      </a:xfrm>
                      <a:prstGeom prst="rect">
                        <a:avLst/>
                      </a:prstGeom>
                      <a:ln w="19050">
                        <a:solidFill>
                          <a:schemeClr val="tx1"/>
                        </a:solidFill>
                      </a:ln>
                    </p:spPr>
                  </p:pic>
                </p:oleObj>
              </mc:Fallback>
            </mc:AlternateContent>
          </a:graphicData>
        </a:graphic>
      </p:graphicFrame>
      <p:sp>
        <p:nvSpPr>
          <p:cNvPr id="94" name="Rectangle 93">
            <a:extLst>
              <a:ext uri="{FF2B5EF4-FFF2-40B4-BE49-F238E27FC236}">
                <a16:creationId xmlns:a16="http://schemas.microsoft.com/office/drawing/2014/main" id="{FDCD1FC2-C452-4C70-B375-F936155A6245}"/>
              </a:ext>
            </a:extLst>
          </p:cNvPr>
          <p:cNvSpPr/>
          <p:nvPr/>
        </p:nvSpPr>
        <p:spPr>
          <a:xfrm>
            <a:off x="17143893" y="28576258"/>
            <a:ext cx="7174547" cy="588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FAB5D8FD-8B29-4A2B-BAAC-9CB48DAF869A}"/>
              </a:ext>
            </a:extLst>
          </p:cNvPr>
          <p:cNvSpPr txBox="1"/>
          <p:nvPr/>
        </p:nvSpPr>
        <p:spPr>
          <a:xfrm>
            <a:off x="18893362" y="28591693"/>
            <a:ext cx="8178437" cy="430887"/>
          </a:xfrm>
          <a:prstGeom prst="rect">
            <a:avLst/>
          </a:prstGeom>
          <a:noFill/>
        </p:spPr>
        <p:txBody>
          <a:bodyPr wrap="square" rtlCol="0">
            <a:spAutoFit/>
          </a:bodyPr>
          <a:lstStyle/>
          <a:p>
            <a:r>
              <a:rPr lang="en-US" sz="2200" u="sng" dirty="0"/>
              <a:t>Figure 3 – Nile Red (lipid productivity)</a:t>
            </a:r>
          </a:p>
        </p:txBody>
      </p:sp>
      <p:sp>
        <p:nvSpPr>
          <p:cNvPr id="96" name="TextBox 95">
            <a:extLst>
              <a:ext uri="{FF2B5EF4-FFF2-40B4-BE49-F238E27FC236}">
                <a16:creationId xmlns:a16="http://schemas.microsoft.com/office/drawing/2014/main" id="{0BC45F6B-BD83-4B45-A6BF-7E9249D3DB25}"/>
              </a:ext>
            </a:extLst>
          </p:cNvPr>
          <p:cNvSpPr txBox="1"/>
          <p:nvPr/>
        </p:nvSpPr>
        <p:spPr>
          <a:xfrm rot="16200000">
            <a:off x="20417837" y="29917685"/>
            <a:ext cx="1338600" cy="400110"/>
          </a:xfrm>
          <a:prstGeom prst="rect">
            <a:avLst/>
          </a:prstGeom>
          <a:noFill/>
        </p:spPr>
        <p:txBody>
          <a:bodyPr wrap="square" rtlCol="0">
            <a:spAutoFit/>
          </a:bodyPr>
          <a:lstStyle/>
          <a:p>
            <a:r>
              <a:rPr lang="en-US" sz="2000" dirty="0"/>
              <a:t>*** </a:t>
            </a:r>
          </a:p>
        </p:txBody>
      </p:sp>
      <p:sp>
        <p:nvSpPr>
          <p:cNvPr id="97" name="TextBox 96">
            <a:extLst>
              <a:ext uri="{FF2B5EF4-FFF2-40B4-BE49-F238E27FC236}">
                <a16:creationId xmlns:a16="http://schemas.microsoft.com/office/drawing/2014/main" id="{676E409D-58D2-4376-BD9B-7D4A680DF868}"/>
              </a:ext>
            </a:extLst>
          </p:cNvPr>
          <p:cNvSpPr txBox="1"/>
          <p:nvPr/>
        </p:nvSpPr>
        <p:spPr>
          <a:xfrm rot="16200000">
            <a:off x="21411686" y="30308899"/>
            <a:ext cx="1338600" cy="400110"/>
          </a:xfrm>
          <a:prstGeom prst="rect">
            <a:avLst/>
          </a:prstGeom>
          <a:noFill/>
        </p:spPr>
        <p:txBody>
          <a:bodyPr wrap="square" rtlCol="0">
            <a:spAutoFit/>
          </a:bodyPr>
          <a:lstStyle/>
          <a:p>
            <a:r>
              <a:rPr lang="en-US" sz="2000" dirty="0"/>
              <a:t>** </a:t>
            </a:r>
          </a:p>
        </p:txBody>
      </p:sp>
      <p:sp>
        <p:nvSpPr>
          <p:cNvPr id="98" name="TextBox 97">
            <a:extLst>
              <a:ext uri="{FF2B5EF4-FFF2-40B4-BE49-F238E27FC236}">
                <a16:creationId xmlns:a16="http://schemas.microsoft.com/office/drawing/2014/main" id="{4C318F04-87CF-45AE-B86B-6E99E53EDD79}"/>
              </a:ext>
            </a:extLst>
          </p:cNvPr>
          <p:cNvSpPr txBox="1"/>
          <p:nvPr/>
        </p:nvSpPr>
        <p:spPr>
          <a:xfrm rot="16200000" flipV="1">
            <a:off x="19707632" y="30902630"/>
            <a:ext cx="567854" cy="400110"/>
          </a:xfrm>
          <a:prstGeom prst="rect">
            <a:avLst/>
          </a:prstGeom>
          <a:noFill/>
        </p:spPr>
        <p:txBody>
          <a:bodyPr wrap="square" rtlCol="0">
            <a:spAutoFit/>
          </a:bodyPr>
          <a:lstStyle/>
          <a:p>
            <a:r>
              <a:rPr lang="en-US" sz="2000" dirty="0"/>
              <a:t>*** </a:t>
            </a:r>
          </a:p>
        </p:txBody>
      </p:sp>
      <p:sp>
        <p:nvSpPr>
          <p:cNvPr id="99" name="TextBox 98">
            <a:extLst>
              <a:ext uri="{FF2B5EF4-FFF2-40B4-BE49-F238E27FC236}">
                <a16:creationId xmlns:a16="http://schemas.microsoft.com/office/drawing/2014/main" id="{0CD4B4AC-5196-42FA-A4EB-402D5A931445}"/>
              </a:ext>
            </a:extLst>
          </p:cNvPr>
          <p:cNvSpPr txBox="1"/>
          <p:nvPr/>
        </p:nvSpPr>
        <p:spPr>
          <a:xfrm rot="16200000">
            <a:off x="20681161" y="30320047"/>
            <a:ext cx="1379429" cy="400110"/>
          </a:xfrm>
          <a:prstGeom prst="rect">
            <a:avLst/>
          </a:prstGeom>
          <a:noFill/>
        </p:spPr>
        <p:txBody>
          <a:bodyPr wrap="square" rtlCol="0">
            <a:spAutoFit/>
          </a:bodyPr>
          <a:lstStyle/>
          <a:p>
            <a:r>
              <a:rPr lang="en-US" sz="2000" dirty="0"/>
              <a:t>*** </a:t>
            </a:r>
          </a:p>
        </p:txBody>
      </p:sp>
      <p:sp>
        <p:nvSpPr>
          <p:cNvPr id="100" name="TextBox 99">
            <a:extLst>
              <a:ext uri="{FF2B5EF4-FFF2-40B4-BE49-F238E27FC236}">
                <a16:creationId xmlns:a16="http://schemas.microsoft.com/office/drawing/2014/main" id="{9B3FF2C9-387B-42B5-8D82-DE7A815FB755}"/>
              </a:ext>
            </a:extLst>
          </p:cNvPr>
          <p:cNvSpPr txBox="1"/>
          <p:nvPr/>
        </p:nvSpPr>
        <p:spPr>
          <a:xfrm rot="16200000">
            <a:off x="21666824" y="30516374"/>
            <a:ext cx="1338600" cy="400110"/>
          </a:xfrm>
          <a:prstGeom prst="rect">
            <a:avLst/>
          </a:prstGeom>
          <a:noFill/>
        </p:spPr>
        <p:txBody>
          <a:bodyPr wrap="square" rtlCol="0">
            <a:spAutoFit/>
          </a:bodyPr>
          <a:lstStyle/>
          <a:p>
            <a:r>
              <a:rPr lang="en-US" sz="2000" dirty="0"/>
              <a:t>** </a:t>
            </a:r>
          </a:p>
        </p:txBody>
      </p:sp>
      <p:sp>
        <p:nvSpPr>
          <p:cNvPr id="101" name="TextBox 100">
            <a:extLst>
              <a:ext uri="{FF2B5EF4-FFF2-40B4-BE49-F238E27FC236}">
                <a16:creationId xmlns:a16="http://schemas.microsoft.com/office/drawing/2014/main" id="{85E252D4-B45E-478A-A955-0C44DBD12B0E}"/>
              </a:ext>
            </a:extLst>
          </p:cNvPr>
          <p:cNvSpPr txBox="1"/>
          <p:nvPr/>
        </p:nvSpPr>
        <p:spPr>
          <a:xfrm rot="16200000">
            <a:off x="22389925" y="31185674"/>
            <a:ext cx="1338600" cy="400110"/>
          </a:xfrm>
          <a:prstGeom prst="rect">
            <a:avLst/>
          </a:prstGeom>
          <a:noFill/>
        </p:spPr>
        <p:txBody>
          <a:bodyPr wrap="square" rtlCol="0">
            <a:spAutoFit/>
          </a:bodyPr>
          <a:lstStyle/>
          <a:p>
            <a:r>
              <a:rPr lang="en-US" sz="2000" dirty="0"/>
              <a:t>** </a:t>
            </a:r>
          </a:p>
        </p:txBody>
      </p:sp>
      <p:sp>
        <p:nvSpPr>
          <p:cNvPr id="102" name="TextBox 101">
            <a:extLst>
              <a:ext uri="{FF2B5EF4-FFF2-40B4-BE49-F238E27FC236}">
                <a16:creationId xmlns:a16="http://schemas.microsoft.com/office/drawing/2014/main" id="{36A2EF54-6055-4FEE-8124-FB4DB75AAEF5}"/>
              </a:ext>
            </a:extLst>
          </p:cNvPr>
          <p:cNvSpPr txBox="1"/>
          <p:nvPr/>
        </p:nvSpPr>
        <p:spPr>
          <a:xfrm rot="16200000">
            <a:off x="22677123" y="31271282"/>
            <a:ext cx="1338600" cy="400110"/>
          </a:xfrm>
          <a:prstGeom prst="rect">
            <a:avLst/>
          </a:prstGeom>
          <a:noFill/>
        </p:spPr>
        <p:txBody>
          <a:bodyPr wrap="square" rtlCol="0">
            <a:spAutoFit/>
          </a:bodyPr>
          <a:lstStyle/>
          <a:p>
            <a:r>
              <a:rPr lang="en-US" sz="2000" dirty="0"/>
              <a:t>** </a:t>
            </a:r>
          </a:p>
        </p:txBody>
      </p:sp>
      <p:sp>
        <p:nvSpPr>
          <p:cNvPr id="103" name="TextBox 102">
            <a:extLst>
              <a:ext uri="{FF2B5EF4-FFF2-40B4-BE49-F238E27FC236}">
                <a16:creationId xmlns:a16="http://schemas.microsoft.com/office/drawing/2014/main" id="{36426A40-7318-4FE8-8307-B96E5816F4E7}"/>
              </a:ext>
            </a:extLst>
          </p:cNvPr>
          <p:cNvSpPr txBox="1"/>
          <p:nvPr/>
        </p:nvSpPr>
        <p:spPr>
          <a:xfrm rot="16200000">
            <a:off x="19692591" y="31430161"/>
            <a:ext cx="1338600" cy="400110"/>
          </a:xfrm>
          <a:prstGeom prst="rect">
            <a:avLst/>
          </a:prstGeom>
          <a:noFill/>
        </p:spPr>
        <p:txBody>
          <a:bodyPr wrap="square" rtlCol="0">
            <a:spAutoFit/>
          </a:bodyPr>
          <a:lstStyle/>
          <a:p>
            <a:r>
              <a:rPr lang="en-US" sz="2000" dirty="0"/>
              <a:t>** </a:t>
            </a:r>
          </a:p>
        </p:txBody>
      </p:sp>
      <p:sp>
        <p:nvSpPr>
          <p:cNvPr id="104" name="TextBox 103">
            <a:extLst>
              <a:ext uri="{FF2B5EF4-FFF2-40B4-BE49-F238E27FC236}">
                <a16:creationId xmlns:a16="http://schemas.microsoft.com/office/drawing/2014/main" id="{3D679C06-3D21-4292-945C-40391072991F}"/>
              </a:ext>
            </a:extLst>
          </p:cNvPr>
          <p:cNvSpPr txBox="1"/>
          <p:nvPr/>
        </p:nvSpPr>
        <p:spPr>
          <a:xfrm>
            <a:off x="14683739" y="34778269"/>
            <a:ext cx="10319176" cy="923330"/>
          </a:xfrm>
          <a:prstGeom prst="rect">
            <a:avLst/>
          </a:prstGeom>
          <a:noFill/>
        </p:spPr>
        <p:txBody>
          <a:bodyPr wrap="square" rtlCol="0">
            <a:spAutoFit/>
          </a:bodyPr>
          <a:lstStyle/>
          <a:p>
            <a:r>
              <a:rPr lang="en-US" sz="1800" b="1" dirty="0"/>
              <a:t>Figure 3 – Nile Red fluorescence measured over time. 200</a:t>
            </a:r>
            <a:r>
              <a:rPr lang="en-US" sz="1800" b="1" dirty="0">
                <a:cs typeface="Times New Roman" panose="02020603050405020304" pitchFamily="18" charset="0"/>
              </a:rPr>
              <a:t>μL of algal culture were placed in 96-well plate aliquots and treated with 5 μL of lipophilic Nile Red dye before being scanned for fluorescence.</a:t>
            </a:r>
            <a:r>
              <a:rPr lang="en-US" sz="1800" b="1" dirty="0"/>
              <a:t> * represent levels of significance.</a:t>
            </a:r>
          </a:p>
        </p:txBody>
      </p:sp>
      <p:pic>
        <p:nvPicPr>
          <p:cNvPr id="47" name="Picture 46">
            <a:extLst>
              <a:ext uri="{FF2B5EF4-FFF2-40B4-BE49-F238E27FC236}">
                <a16:creationId xmlns:a16="http://schemas.microsoft.com/office/drawing/2014/main" id="{7F2A7D30-8101-4F99-80A3-ADBBE50ACFAC}"/>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8812" t="7483" r="13793" b="19763"/>
          <a:stretch/>
        </p:blipFill>
        <p:spPr>
          <a:xfrm>
            <a:off x="19217483" y="9216099"/>
            <a:ext cx="4442740" cy="3153505"/>
          </a:xfrm>
          <a:prstGeom prst="rect">
            <a:avLst/>
          </a:prstGeom>
        </p:spPr>
      </p:pic>
      <p:sp>
        <p:nvSpPr>
          <p:cNvPr id="107" name="Rectangle 106">
            <a:extLst>
              <a:ext uri="{FF2B5EF4-FFF2-40B4-BE49-F238E27FC236}">
                <a16:creationId xmlns:a16="http://schemas.microsoft.com/office/drawing/2014/main" id="{43E47BAC-6377-4783-AE44-CE6D0DCEBDD7}"/>
              </a:ext>
            </a:extLst>
          </p:cNvPr>
          <p:cNvSpPr/>
          <p:nvPr/>
        </p:nvSpPr>
        <p:spPr>
          <a:xfrm>
            <a:off x="14673495" y="6537851"/>
            <a:ext cx="13514458" cy="1354160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8" name="Object 107">
            <a:extLst>
              <a:ext uri="{FF2B5EF4-FFF2-40B4-BE49-F238E27FC236}">
                <a16:creationId xmlns:a16="http://schemas.microsoft.com/office/drawing/2014/main" id="{A365BCFE-B338-41E2-AE07-451A1E77DBCE}"/>
              </a:ext>
            </a:extLst>
          </p:cNvPr>
          <p:cNvGraphicFramePr>
            <a:graphicFrameLocks noChangeAspect="1"/>
          </p:cNvGraphicFramePr>
          <p:nvPr>
            <p:extLst>
              <p:ext uri="{D42A27DB-BD31-4B8C-83A1-F6EECF244321}">
                <p14:modId xmlns:p14="http://schemas.microsoft.com/office/powerpoint/2010/main" val="2780548253"/>
              </p:ext>
            </p:extLst>
          </p:nvPr>
        </p:nvGraphicFramePr>
        <p:xfrm>
          <a:off x="28925612" y="7846629"/>
          <a:ext cx="10093170" cy="5701247"/>
        </p:xfrm>
        <a:graphic>
          <a:graphicData uri="http://schemas.openxmlformats.org/presentationml/2006/ole">
            <mc:AlternateContent xmlns:mc="http://schemas.openxmlformats.org/markup-compatibility/2006">
              <mc:Choice xmlns:v="urn:schemas-microsoft-com:vml" Requires="v">
                <p:oleObj spid="_x0000_s2049" name="Acrobat Document" r:id="rId16" imgW="4084178" imgH="3108913" progId="AcroExch.Document.DC">
                  <p:embed/>
                </p:oleObj>
              </mc:Choice>
              <mc:Fallback>
                <p:oleObj name="Acrobat Document" r:id="rId16" imgW="4084178" imgH="3108913" progId="AcroExch.Document.DC">
                  <p:embed/>
                  <p:pic>
                    <p:nvPicPr>
                      <p:cNvPr id="0" name=""/>
                      <p:cNvPicPr/>
                      <p:nvPr/>
                    </p:nvPicPr>
                    <p:blipFill>
                      <a:blip r:embed="rId17"/>
                      <a:stretch>
                        <a:fillRect/>
                      </a:stretch>
                    </p:blipFill>
                    <p:spPr>
                      <a:xfrm>
                        <a:off x="28925612" y="7846629"/>
                        <a:ext cx="10093170" cy="5701247"/>
                      </a:xfrm>
                      <a:prstGeom prst="rect">
                        <a:avLst/>
                      </a:prstGeom>
                      <a:ln>
                        <a:solidFill>
                          <a:schemeClr val="tx1"/>
                        </a:solidFill>
                      </a:ln>
                    </p:spPr>
                  </p:pic>
                </p:oleObj>
              </mc:Fallback>
            </mc:AlternateContent>
          </a:graphicData>
        </a:graphic>
      </p:graphicFrame>
      <p:sp>
        <p:nvSpPr>
          <p:cNvPr id="111" name="TextBox 110">
            <a:extLst>
              <a:ext uri="{FF2B5EF4-FFF2-40B4-BE49-F238E27FC236}">
                <a16:creationId xmlns:a16="http://schemas.microsoft.com/office/drawing/2014/main" id="{C8710608-DAD8-44C3-A66F-9069E6F4ACD2}"/>
              </a:ext>
            </a:extLst>
          </p:cNvPr>
          <p:cNvSpPr txBox="1"/>
          <p:nvPr/>
        </p:nvSpPr>
        <p:spPr>
          <a:xfrm>
            <a:off x="39050948" y="7763635"/>
            <a:ext cx="2527292" cy="1323439"/>
          </a:xfrm>
          <a:prstGeom prst="rect">
            <a:avLst/>
          </a:prstGeom>
          <a:noFill/>
        </p:spPr>
        <p:txBody>
          <a:bodyPr wrap="square" rtlCol="0">
            <a:spAutoFit/>
          </a:bodyPr>
          <a:lstStyle/>
          <a:p>
            <a:r>
              <a:rPr lang="en-US" sz="1600" dirty="0"/>
              <a:t>Figure 4 -  Gas chromatography mass spectrometry profile figure of metabolite analysis showing total ion count.</a:t>
            </a:r>
          </a:p>
        </p:txBody>
      </p:sp>
      <p:sp>
        <p:nvSpPr>
          <p:cNvPr id="112" name="TextBox 111">
            <a:extLst>
              <a:ext uri="{FF2B5EF4-FFF2-40B4-BE49-F238E27FC236}">
                <a16:creationId xmlns:a16="http://schemas.microsoft.com/office/drawing/2014/main" id="{94C65B09-4B7D-4355-AC8A-9E0EF1961AF5}"/>
              </a:ext>
            </a:extLst>
          </p:cNvPr>
          <p:cNvSpPr txBox="1"/>
          <p:nvPr/>
        </p:nvSpPr>
        <p:spPr>
          <a:xfrm>
            <a:off x="28839599" y="7353134"/>
            <a:ext cx="9314728" cy="369332"/>
          </a:xfrm>
          <a:prstGeom prst="rect">
            <a:avLst/>
          </a:prstGeom>
          <a:noFill/>
        </p:spPr>
        <p:txBody>
          <a:bodyPr wrap="square" rtlCol="0">
            <a:spAutoFit/>
          </a:bodyPr>
          <a:lstStyle/>
          <a:p>
            <a:r>
              <a:rPr lang="en-US" sz="1800" u="sng" dirty="0"/>
              <a:t>Figure 4 – GCMS Profile</a:t>
            </a:r>
          </a:p>
        </p:txBody>
      </p:sp>
      <p:sp>
        <p:nvSpPr>
          <p:cNvPr id="114" name="TextBox 113">
            <a:extLst>
              <a:ext uri="{FF2B5EF4-FFF2-40B4-BE49-F238E27FC236}">
                <a16:creationId xmlns:a16="http://schemas.microsoft.com/office/drawing/2014/main" id="{C60F172C-011F-4D29-92EE-B878F7EDF128}"/>
              </a:ext>
            </a:extLst>
          </p:cNvPr>
          <p:cNvSpPr txBox="1"/>
          <p:nvPr/>
        </p:nvSpPr>
        <p:spPr>
          <a:xfrm>
            <a:off x="32776263" y="14150621"/>
            <a:ext cx="3188781" cy="1169551"/>
          </a:xfrm>
          <a:prstGeom prst="rect">
            <a:avLst/>
          </a:prstGeom>
          <a:noFill/>
        </p:spPr>
        <p:txBody>
          <a:bodyPr wrap="square" rtlCol="0">
            <a:spAutoFit/>
          </a:bodyPr>
          <a:lstStyle/>
          <a:p>
            <a:r>
              <a:rPr lang="en-US" sz="1400" b="1" dirty="0"/>
              <a:t>Figure 5 </a:t>
            </a:r>
            <a:r>
              <a:rPr lang="en-US" sz="1400" dirty="0"/>
              <a:t>– Principal component analysis of metabolites which displays the effect of control and compound treatments with time duration and their effect on metabolism.</a:t>
            </a:r>
          </a:p>
        </p:txBody>
      </p:sp>
      <p:graphicFrame>
        <p:nvGraphicFramePr>
          <p:cNvPr id="115" name="Object 114">
            <a:extLst>
              <a:ext uri="{FF2B5EF4-FFF2-40B4-BE49-F238E27FC236}">
                <a16:creationId xmlns:a16="http://schemas.microsoft.com/office/drawing/2014/main" id="{661898B9-916C-45EB-B60E-BEDB6B5A26A4}"/>
              </a:ext>
            </a:extLst>
          </p:cNvPr>
          <p:cNvGraphicFramePr>
            <a:graphicFrameLocks noChangeAspect="1"/>
          </p:cNvGraphicFramePr>
          <p:nvPr>
            <p:extLst>
              <p:ext uri="{D42A27DB-BD31-4B8C-83A1-F6EECF244321}">
                <p14:modId xmlns:p14="http://schemas.microsoft.com/office/powerpoint/2010/main" val="3547795817"/>
              </p:ext>
            </p:extLst>
          </p:nvPr>
        </p:nvGraphicFramePr>
        <p:xfrm>
          <a:off x="28960283" y="18166314"/>
          <a:ext cx="5156530" cy="4116308"/>
        </p:xfrm>
        <a:graphic>
          <a:graphicData uri="http://schemas.openxmlformats.org/presentationml/2006/ole">
            <mc:AlternateContent xmlns:mc="http://schemas.openxmlformats.org/markup-compatibility/2006">
              <mc:Choice xmlns:v="urn:schemas-microsoft-com:vml" Requires="v">
                <p:oleObj spid="_x0000_s2050" name="Acrobat Document" r:id="rId18" imgW="3855366" imgH="3078212" progId="AcroExch.Document.DC">
                  <p:embed/>
                </p:oleObj>
              </mc:Choice>
              <mc:Fallback>
                <p:oleObj name="Acrobat Document" r:id="rId18" imgW="3855366" imgH="3078212" progId="AcroExch.Document.DC">
                  <p:embed/>
                  <p:pic>
                    <p:nvPicPr>
                      <p:cNvPr id="0" name=""/>
                      <p:cNvPicPr/>
                      <p:nvPr/>
                    </p:nvPicPr>
                    <p:blipFill>
                      <a:blip r:embed="rId19"/>
                      <a:stretch>
                        <a:fillRect/>
                      </a:stretch>
                    </p:blipFill>
                    <p:spPr>
                      <a:xfrm>
                        <a:off x="28960283" y="18166314"/>
                        <a:ext cx="5156530" cy="4116308"/>
                      </a:xfrm>
                      <a:prstGeom prst="rect">
                        <a:avLst/>
                      </a:prstGeom>
                      <a:ln>
                        <a:solidFill>
                          <a:schemeClr val="tx1"/>
                        </a:solidFill>
                      </a:ln>
                    </p:spPr>
                  </p:pic>
                </p:oleObj>
              </mc:Fallback>
            </mc:AlternateContent>
          </a:graphicData>
        </a:graphic>
      </p:graphicFrame>
      <p:graphicFrame>
        <p:nvGraphicFramePr>
          <p:cNvPr id="116" name="Object 115">
            <a:extLst>
              <a:ext uri="{FF2B5EF4-FFF2-40B4-BE49-F238E27FC236}">
                <a16:creationId xmlns:a16="http://schemas.microsoft.com/office/drawing/2014/main" id="{9DF31237-EA57-4A57-9AC5-00F9C279731E}"/>
              </a:ext>
            </a:extLst>
          </p:cNvPr>
          <p:cNvGraphicFramePr>
            <a:graphicFrameLocks noChangeAspect="1"/>
          </p:cNvGraphicFramePr>
          <p:nvPr>
            <p:extLst>
              <p:ext uri="{D42A27DB-BD31-4B8C-83A1-F6EECF244321}">
                <p14:modId xmlns:p14="http://schemas.microsoft.com/office/powerpoint/2010/main" val="3803828132"/>
              </p:ext>
            </p:extLst>
          </p:nvPr>
        </p:nvGraphicFramePr>
        <p:xfrm>
          <a:off x="34623502" y="18151647"/>
          <a:ext cx="6607169" cy="4130975"/>
        </p:xfrm>
        <a:graphic>
          <a:graphicData uri="http://schemas.openxmlformats.org/presentationml/2006/ole">
            <mc:AlternateContent xmlns:mc="http://schemas.openxmlformats.org/markup-compatibility/2006">
              <mc:Choice xmlns:v="urn:schemas-microsoft-com:vml" Requires="v">
                <p:oleObj spid="_x0000_s2051" name="Acrobat Document" r:id="rId20" imgW="6141366" imgH="3840196" progId="AcroExch.Document.DC">
                  <p:embed/>
                </p:oleObj>
              </mc:Choice>
              <mc:Fallback>
                <p:oleObj name="Acrobat Document" r:id="rId20" imgW="6141366" imgH="3840196" progId="AcroExch.Document.DC">
                  <p:embed/>
                  <p:pic>
                    <p:nvPicPr>
                      <p:cNvPr id="0" name=""/>
                      <p:cNvPicPr/>
                      <p:nvPr/>
                    </p:nvPicPr>
                    <p:blipFill>
                      <a:blip r:embed="rId21"/>
                      <a:stretch>
                        <a:fillRect/>
                      </a:stretch>
                    </p:blipFill>
                    <p:spPr>
                      <a:xfrm>
                        <a:off x="34623502" y="18151647"/>
                        <a:ext cx="6607169" cy="4130975"/>
                      </a:xfrm>
                      <a:prstGeom prst="rect">
                        <a:avLst/>
                      </a:prstGeom>
                      <a:ln>
                        <a:solidFill>
                          <a:schemeClr val="tx1"/>
                        </a:solidFill>
                      </a:ln>
                    </p:spPr>
                  </p:pic>
                </p:oleObj>
              </mc:Fallback>
            </mc:AlternateContent>
          </a:graphicData>
        </a:graphic>
      </p:graphicFrame>
      <p:graphicFrame>
        <p:nvGraphicFramePr>
          <p:cNvPr id="117" name="Object 116">
            <a:extLst>
              <a:ext uri="{FF2B5EF4-FFF2-40B4-BE49-F238E27FC236}">
                <a16:creationId xmlns:a16="http://schemas.microsoft.com/office/drawing/2014/main" id="{796AE424-D542-47E4-9349-FE5858825BBD}"/>
              </a:ext>
            </a:extLst>
          </p:cNvPr>
          <p:cNvGraphicFramePr>
            <a:graphicFrameLocks noChangeAspect="1"/>
          </p:cNvGraphicFramePr>
          <p:nvPr>
            <p:extLst>
              <p:ext uri="{D42A27DB-BD31-4B8C-83A1-F6EECF244321}">
                <p14:modId xmlns:p14="http://schemas.microsoft.com/office/powerpoint/2010/main" val="1790751326"/>
              </p:ext>
            </p:extLst>
          </p:nvPr>
        </p:nvGraphicFramePr>
        <p:xfrm>
          <a:off x="28784632" y="23287883"/>
          <a:ext cx="6892013" cy="6892013"/>
        </p:xfrm>
        <a:graphic>
          <a:graphicData uri="http://schemas.openxmlformats.org/presentationml/2006/ole">
            <mc:AlternateContent xmlns:mc="http://schemas.openxmlformats.org/markup-compatibility/2006">
              <mc:Choice xmlns:v="urn:schemas-microsoft-com:vml" Requires="v">
                <p:oleObj spid="_x0000_s2052" name="Acrobat Document" r:id="rId22" imgW="4937760" imgH="4937760" progId="AcroExch.Document.DC">
                  <p:embed/>
                </p:oleObj>
              </mc:Choice>
              <mc:Fallback>
                <p:oleObj name="Acrobat Document" r:id="rId22" imgW="4937760" imgH="4937760" progId="AcroExch.Document.DC">
                  <p:embed/>
                  <p:pic>
                    <p:nvPicPr>
                      <p:cNvPr id="0" name=""/>
                      <p:cNvPicPr/>
                      <p:nvPr/>
                    </p:nvPicPr>
                    <p:blipFill>
                      <a:blip r:embed="rId23"/>
                      <a:stretch>
                        <a:fillRect/>
                      </a:stretch>
                    </p:blipFill>
                    <p:spPr>
                      <a:xfrm>
                        <a:off x="28784632" y="23287883"/>
                        <a:ext cx="6892013" cy="6892013"/>
                      </a:xfrm>
                      <a:prstGeom prst="rect">
                        <a:avLst/>
                      </a:prstGeom>
                      <a:ln>
                        <a:solidFill>
                          <a:schemeClr val="tx1"/>
                        </a:solidFill>
                      </a:ln>
                    </p:spPr>
                  </p:pic>
                </p:oleObj>
              </mc:Fallback>
            </mc:AlternateContent>
          </a:graphicData>
        </a:graphic>
      </p:graphicFrame>
      <p:sp>
        <p:nvSpPr>
          <p:cNvPr id="118" name="TextBox 117">
            <a:extLst>
              <a:ext uri="{FF2B5EF4-FFF2-40B4-BE49-F238E27FC236}">
                <a16:creationId xmlns:a16="http://schemas.microsoft.com/office/drawing/2014/main" id="{21AD8005-A600-4DD1-B408-9A44EB9F1EBD}"/>
              </a:ext>
            </a:extLst>
          </p:cNvPr>
          <p:cNvSpPr txBox="1"/>
          <p:nvPr/>
        </p:nvSpPr>
        <p:spPr>
          <a:xfrm>
            <a:off x="28839599" y="13702394"/>
            <a:ext cx="8518831" cy="369332"/>
          </a:xfrm>
          <a:prstGeom prst="rect">
            <a:avLst/>
          </a:prstGeom>
          <a:noFill/>
        </p:spPr>
        <p:txBody>
          <a:bodyPr wrap="square" rtlCol="0">
            <a:spAutoFit/>
          </a:bodyPr>
          <a:lstStyle/>
          <a:p>
            <a:r>
              <a:rPr lang="en-US" sz="1800" u="sng" dirty="0"/>
              <a:t>Figure 5 - Principal Component Analysis of Compounds and Time Duration on Metabolism  </a:t>
            </a:r>
          </a:p>
        </p:txBody>
      </p:sp>
      <p:sp>
        <p:nvSpPr>
          <p:cNvPr id="122" name="TextBox 121">
            <a:extLst>
              <a:ext uri="{FF2B5EF4-FFF2-40B4-BE49-F238E27FC236}">
                <a16:creationId xmlns:a16="http://schemas.microsoft.com/office/drawing/2014/main" id="{7BE5BB09-2941-4BC8-B72C-02A2AE538070}"/>
              </a:ext>
            </a:extLst>
          </p:cNvPr>
          <p:cNvSpPr txBox="1"/>
          <p:nvPr/>
        </p:nvSpPr>
        <p:spPr>
          <a:xfrm>
            <a:off x="35807937" y="29007553"/>
            <a:ext cx="2827976" cy="1169551"/>
          </a:xfrm>
          <a:prstGeom prst="rect">
            <a:avLst/>
          </a:prstGeom>
          <a:noFill/>
        </p:spPr>
        <p:txBody>
          <a:bodyPr wrap="square" rtlCol="0">
            <a:spAutoFit/>
          </a:bodyPr>
          <a:lstStyle/>
          <a:p>
            <a:r>
              <a:rPr lang="en-US" sz="1400" b="1" dirty="0"/>
              <a:t>Figure 7</a:t>
            </a:r>
            <a:r>
              <a:rPr lang="en-US" sz="1400" dirty="0"/>
              <a:t> – Heatmap displaying the expression of significantly changed metabolites in metabolite analysis of control and treatment groups over 0, 72, and 120 hours.</a:t>
            </a:r>
          </a:p>
        </p:txBody>
      </p:sp>
      <p:sp>
        <p:nvSpPr>
          <p:cNvPr id="123" name="TextBox 122">
            <a:extLst>
              <a:ext uri="{FF2B5EF4-FFF2-40B4-BE49-F238E27FC236}">
                <a16:creationId xmlns:a16="http://schemas.microsoft.com/office/drawing/2014/main" id="{31027F9D-BEE5-4E07-AD00-7953C061DA4E}"/>
              </a:ext>
            </a:extLst>
          </p:cNvPr>
          <p:cNvSpPr txBox="1"/>
          <p:nvPr/>
        </p:nvSpPr>
        <p:spPr>
          <a:xfrm>
            <a:off x="30067230" y="22903435"/>
            <a:ext cx="5437183" cy="369332"/>
          </a:xfrm>
          <a:prstGeom prst="rect">
            <a:avLst/>
          </a:prstGeom>
          <a:noFill/>
        </p:spPr>
        <p:txBody>
          <a:bodyPr wrap="square" rtlCol="0">
            <a:spAutoFit/>
          </a:bodyPr>
          <a:lstStyle/>
          <a:p>
            <a:r>
              <a:rPr lang="en-US" sz="1800" u="sng" dirty="0"/>
              <a:t>Figure 7 – Heatmap of Metabolites</a:t>
            </a:r>
          </a:p>
        </p:txBody>
      </p:sp>
      <p:sp>
        <p:nvSpPr>
          <p:cNvPr id="124" name="TextBox 123">
            <a:extLst>
              <a:ext uri="{FF2B5EF4-FFF2-40B4-BE49-F238E27FC236}">
                <a16:creationId xmlns:a16="http://schemas.microsoft.com/office/drawing/2014/main" id="{BAC42944-4B1D-48F9-BF41-717F9BE3C04C}"/>
              </a:ext>
            </a:extLst>
          </p:cNvPr>
          <p:cNvSpPr txBox="1"/>
          <p:nvPr/>
        </p:nvSpPr>
        <p:spPr>
          <a:xfrm>
            <a:off x="28852331" y="22261963"/>
            <a:ext cx="12378340" cy="523220"/>
          </a:xfrm>
          <a:prstGeom prst="rect">
            <a:avLst/>
          </a:prstGeom>
          <a:noFill/>
        </p:spPr>
        <p:txBody>
          <a:bodyPr wrap="square" rtlCol="0">
            <a:spAutoFit/>
          </a:bodyPr>
          <a:lstStyle/>
          <a:p>
            <a:r>
              <a:rPr lang="en-US" sz="1400" b="1" dirty="0"/>
              <a:t>Figure 6A </a:t>
            </a:r>
            <a:r>
              <a:rPr lang="en-US" sz="1400" dirty="0"/>
              <a:t>– Relative change of Glycine levels in control and treatment groups overtime in metabolite analysis. </a:t>
            </a:r>
            <a:r>
              <a:rPr lang="en-US" sz="1400" b="1" dirty="0"/>
              <a:t>Figure 6B </a:t>
            </a:r>
            <a:r>
              <a:rPr lang="en-US" sz="1400" dirty="0"/>
              <a:t>– Metabolite analysis showing profile comparison of Glycine peak intensity to other treatment conditions along with the corresponding match factor analysis using NIST Library spectra of glycine.</a:t>
            </a:r>
          </a:p>
        </p:txBody>
      </p:sp>
      <p:sp>
        <p:nvSpPr>
          <p:cNvPr id="125" name="TextBox 124">
            <a:extLst>
              <a:ext uri="{FF2B5EF4-FFF2-40B4-BE49-F238E27FC236}">
                <a16:creationId xmlns:a16="http://schemas.microsoft.com/office/drawing/2014/main" id="{A1DAB181-B88A-4737-B96F-B4B5C9B53300}"/>
              </a:ext>
            </a:extLst>
          </p:cNvPr>
          <p:cNvSpPr txBox="1"/>
          <p:nvPr/>
        </p:nvSpPr>
        <p:spPr>
          <a:xfrm>
            <a:off x="29953942" y="17821779"/>
            <a:ext cx="4160740" cy="338554"/>
          </a:xfrm>
          <a:prstGeom prst="rect">
            <a:avLst/>
          </a:prstGeom>
          <a:noFill/>
        </p:spPr>
        <p:txBody>
          <a:bodyPr wrap="square" rtlCol="0">
            <a:spAutoFit/>
          </a:bodyPr>
          <a:lstStyle/>
          <a:p>
            <a:r>
              <a:rPr lang="en-US" sz="1600" u="sng" dirty="0"/>
              <a:t>Figure 6A – Glycine Change Overtime</a:t>
            </a:r>
          </a:p>
        </p:txBody>
      </p:sp>
      <p:sp>
        <p:nvSpPr>
          <p:cNvPr id="126" name="TextBox 125">
            <a:extLst>
              <a:ext uri="{FF2B5EF4-FFF2-40B4-BE49-F238E27FC236}">
                <a16:creationId xmlns:a16="http://schemas.microsoft.com/office/drawing/2014/main" id="{3ACF4BB3-256A-4B85-BDB9-A72AE12AD594}"/>
              </a:ext>
            </a:extLst>
          </p:cNvPr>
          <p:cNvSpPr txBox="1"/>
          <p:nvPr/>
        </p:nvSpPr>
        <p:spPr>
          <a:xfrm>
            <a:off x="35561437" y="17821779"/>
            <a:ext cx="6334194" cy="338554"/>
          </a:xfrm>
          <a:prstGeom prst="rect">
            <a:avLst/>
          </a:prstGeom>
          <a:noFill/>
        </p:spPr>
        <p:txBody>
          <a:bodyPr wrap="square" rtlCol="0">
            <a:spAutoFit/>
          </a:bodyPr>
          <a:lstStyle/>
          <a:p>
            <a:r>
              <a:rPr lang="en-US" sz="1600" u="sng" dirty="0"/>
              <a:t>Figure 6B – Glycine Profile Comparison and Match Factor</a:t>
            </a:r>
          </a:p>
        </p:txBody>
      </p:sp>
      <p:pic>
        <p:nvPicPr>
          <p:cNvPr id="130" name="Picture 129">
            <a:extLst>
              <a:ext uri="{FF2B5EF4-FFF2-40B4-BE49-F238E27FC236}">
                <a16:creationId xmlns:a16="http://schemas.microsoft.com/office/drawing/2014/main" id="{C061FE07-55AC-4875-A98B-2C29A1EE9169}"/>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28923736" y="14172505"/>
            <a:ext cx="3798934" cy="3302621"/>
          </a:xfrm>
          <a:prstGeom prst="rect">
            <a:avLst/>
          </a:prstGeom>
          <a:ln>
            <a:solidFill>
              <a:schemeClr val="tx1"/>
            </a:solidFill>
          </a:ln>
        </p:spPr>
      </p:pic>
      <p:pic>
        <p:nvPicPr>
          <p:cNvPr id="134" name="Picture 133">
            <a:extLst>
              <a:ext uri="{FF2B5EF4-FFF2-40B4-BE49-F238E27FC236}">
                <a16:creationId xmlns:a16="http://schemas.microsoft.com/office/drawing/2014/main" id="{044DECA8-358C-4DEC-97FD-A13B1F812715}"/>
              </a:ext>
            </a:extLst>
          </p:cNvPr>
          <p:cNvPicPr>
            <a:picLocks noChangeAspect="1"/>
          </p:cNvPicPr>
          <p:nvPr/>
        </p:nvPicPr>
        <p:blipFill rotWithShape="1">
          <a:blip r:embed="rId25">
            <a:extLst>
              <a:ext uri="{28A0092B-C50C-407E-A947-70E740481C1C}">
                <a14:useLocalDpi xmlns:a14="http://schemas.microsoft.com/office/drawing/2010/main" val="0"/>
              </a:ext>
            </a:extLst>
          </a:blip>
          <a:srcRect l="-3123" t="1213"/>
          <a:stretch/>
        </p:blipFill>
        <p:spPr>
          <a:xfrm>
            <a:off x="7539949" y="26500750"/>
            <a:ext cx="5438424" cy="2657026"/>
          </a:xfrm>
          <a:prstGeom prst="rect">
            <a:avLst/>
          </a:prstGeom>
        </p:spPr>
      </p:pic>
      <p:sp>
        <p:nvSpPr>
          <p:cNvPr id="135" name="TextBox 134">
            <a:extLst>
              <a:ext uri="{FF2B5EF4-FFF2-40B4-BE49-F238E27FC236}">
                <a16:creationId xmlns:a16="http://schemas.microsoft.com/office/drawing/2014/main" id="{921FCF14-5479-497B-8071-E9C5DD01D39A}"/>
              </a:ext>
            </a:extLst>
          </p:cNvPr>
          <p:cNvSpPr txBox="1"/>
          <p:nvPr/>
        </p:nvSpPr>
        <p:spPr>
          <a:xfrm>
            <a:off x="595317" y="30283926"/>
            <a:ext cx="12930134" cy="738664"/>
          </a:xfrm>
          <a:prstGeom prst="rect">
            <a:avLst/>
          </a:prstGeom>
          <a:noFill/>
        </p:spPr>
        <p:txBody>
          <a:bodyPr wrap="square" rtlCol="0">
            <a:spAutoFit/>
          </a:bodyPr>
          <a:lstStyle/>
          <a:p>
            <a:r>
              <a:rPr lang="en-US" sz="1400" dirty="0"/>
              <a:t>Picture Source: (2) </a:t>
            </a:r>
            <a:r>
              <a:rPr lang="en-US" sz="1400" dirty="0">
                <a:latin typeface="Times New Roman" panose="02020603050405020304" pitchFamily="18" charset="0"/>
                <a:cs typeface="Times New Roman" panose="02020603050405020304" pitchFamily="18" charset="0"/>
              </a:rPr>
              <a:t>Wase, N., Boqiang, T., Adamec., J., Cerny, R., Black, P., DiRusso, C. (2014). Discovery of small molecule hyperlipid accumulating triggers of algae Chlamydomonas reinhardtii identified via in vivo phenotype based screen. The Federation of American Societies for Experimental Biology Journal, 28(1) 579.1</a:t>
            </a:r>
          </a:p>
          <a:p>
            <a:endParaRPr lang="en-US" sz="1400" dirty="0"/>
          </a:p>
        </p:txBody>
      </p:sp>
      <p:pic>
        <p:nvPicPr>
          <p:cNvPr id="132" name="Picture 131">
            <a:extLst>
              <a:ext uri="{FF2B5EF4-FFF2-40B4-BE49-F238E27FC236}">
                <a16:creationId xmlns:a16="http://schemas.microsoft.com/office/drawing/2014/main" id="{B4596C6F-C242-4C3D-97B1-B2823F2638CD}"/>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331024" y="26521823"/>
            <a:ext cx="5842794" cy="2576781"/>
          </a:xfrm>
          <a:prstGeom prst="rect">
            <a:avLst/>
          </a:prstGeom>
          <a:ln>
            <a:noFill/>
          </a:ln>
        </p:spPr>
      </p:pic>
      <p:sp>
        <p:nvSpPr>
          <p:cNvPr id="136" name="Rectangle 135">
            <a:extLst>
              <a:ext uri="{FF2B5EF4-FFF2-40B4-BE49-F238E27FC236}">
                <a16:creationId xmlns:a16="http://schemas.microsoft.com/office/drawing/2014/main" id="{F4DDE6EF-B9E3-4E18-A360-0E582BC92EFA}"/>
              </a:ext>
            </a:extLst>
          </p:cNvPr>
          <p:cNvSpPr/>
          <p:nvPr/>
        </p:nvSpPr>
        <p:spPr>
          <a:xfrm>
            <a:off x="897568" y="26123992"/>
            <a:ext cx="2362200" cy="9588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C77EDD28-CDF0-4CCD-B622-3B8BE7426CAE}"/>
              </a:ext>
            </a:extLst>
          </p:cNvPr>
          <p:cNvSpPr/>
          <p:nvPr/>
        </p:nvSpPr>
        <p:spPr>
          <a:xfrm>
            <a:off x="1085151" y="25979370"/>
            <a:ext cx="6215004" cy="34802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57DA5DA6-863D-4E89-B21A-1B991C801467}"/>
              </a:ext>
            </a:extLst>
          </p:cNvPr>
          <p:cNvSpPr/>
          <p:nvPr/>
        </p:nvSpPr>
        <p:spPr>
          <a:xfrm>
            <a:off x="7391883" y="25979370"/>
            <a:ext cx="5962206" cy="34802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a:extLst>
              <a:ext uri="{FF2B5EF4-FFF2-40B4-BE49-F238E27FC236}">
                <a16:creationId xmlns:a16="http://schemas.microsoft.com/office/drawing/2014/main" id="{31B1DEBF-059C-4B34-B8D4-BBCEBFD8CD19}"/>
              </a:ext>
            </a:extLst>
          </p:cNvPr>
          <p:cNvSpPr txBox="1"/>
          <p:nvPr/>
        </p:nvSpPr>
        <p:spPr>
          <a:xfrm>
            <a:off x="29163691" y="31258120"/>
            <a:ext cx="12596060" cy="707886"/>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study conducted is still a work in progress and the current data/information shown is only preliminary data. Replication of experiment will still need to be performed in order to additionally confirm result findings here.</a:t>
            </a:r>
          </a:p>
        </p:txBody>
      </p:sp>
      <p:sp>
        <p:nvSpPr>
          <p:cNvPr id="12" name="TextBox 11">
            <a:extLst>
              <a:ext uri="{FF2B5EF4-FFF2-40B4-BE49-F238E27FC236}">
                <a16:creationId xmlns:a16="http://schemas.microsoft.com/office/drawing/2014/main" id="{1CDE6CAC-5DBB-4323-A591-9618F95DEF96}"/>
              </a:ext>
            </a:extLst>
          </p:cNvPr>
          <p:cNvSpPr txBox="1"/>
          <p:nvPr/>
        </p:nvSpPr>
        <p:spPr>
          <a:xfrm>
            <a:off x="32230638" y="5988511"/>
            <a:ext cx="12668168" cy="769441"/>
          </a:xfrm>
          <a:prstGeom prst="rect">
            <a:avLst/>
          </a:prstGeom>
          <a:noFill/>
        </p:spPr>
        <p:txBody>
          <a:bodyPr wrap="square" rtlCol="0">
            <a:spAutoFit/>
          </a:bodyPr>
          <a:lstStyle/>
          <a:p>
            <a:r>
              <a:rPr lang="en-US" sz="4400" u="sng" dirty="0"/>
              <a:t>Metabolite Analysis</a:t>
            </a:r>
          </a:p>
        </p:txBody>
      </p:sp>
    </p:spTree>
    <p:extLst>
      <p:ext uri="{BB962C8B-B14F-4D97-AF65-F5344CB8AC3E}">
        <p14:creationId xmlns:p14="http://schemas.microsoft.com/office/powerpoint/2010/main" val="40695354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7512</TotalTime>
  <Words>1445</Words>
  <Application>Microsoft Office PowerPoint</Application>
  <PresentationFormat>Custom</PresentationFormat>
  <Paragraphs>58</Paragraphs>
  <Slides>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Times New Roman</vt:lpstr>
      <vt:lpstr>Office Theme</vt:lpstr>
      <vt:lpstr>Acrobat Document</vt:lpstr>
      <vt:lpstr>PowerPoint Presentation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dc:creator>
  <cp:lastModifiedBy>dnguyen402@outlook.com</cp:lastModifiedBy>
  <cp:revision>379</cp:revision>
  <dcterms:created xsi:type="dcterms:W3CDTF">2013-07-31T16:21:17Z</dcterms:created>
  <dcterms:modified xsi:type="dcterms:W3CDTF">2018-04-11T02:33:17Z</dcterms:modified>
</cp:coreProperties>
</file>