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4C4A"/>
    <a:srgbClr val="F1F5F8"/>
    <a:srgbClr val="E2E7EB"/>
    <a:srgbClr val="C2CDC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4908" autoAdjust="0"/>
    <p:restoredTop sz="97404" autoAdjust="0"/>
  </p:normalViewPr>
  <p:slideViewPr>
    <p:cSldViewPr snapToGrid="0" snapToObjects="1">
      <p:cViewPr varScale="1">
        <p:scale>
          <a:sx n="23" d="100"/>
          <a:sy n="23" d="100"/>
        </p:scale>
        <p:origin x="732" y="3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A16816-F634-A74C-8783-E7F3C3307BB8}"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306386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16816-F634-A74C-8783-E7F3C3307BB8}"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2751120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16816-F634-A74C-8783-E7F3C3307BB8}"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3288434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16816-F634-A74C-8783-E7F3C3307BB8}"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228587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A16816-F634-A74C-8783-E7F3C3307BB8}"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324700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A16816-F634-A74C-8783-E7F3C3307BB8}"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8159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A16816-F634-A74C-8783-E7F3C3307BB8}" type="datetimeFigureOut">
              <a:rPr lang="en-US" smtClean="0"/>
              <a:t>5/25/2016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1344289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A16816-F634-A74C-8783-E7F3C3307BB8}" type="datetimeFigureOut">
              <a:rPr lang="en-US" smtClean="0"/>
              <a:t>5/25/2016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4011860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16816-F634-A74C-8783-E7F3C3307BB8}" type="datetimeFigureOut">
              <a:rPr lang="en-US" smtClean="0"/>
              <a:t>5/25/2016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2962619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16816-F634-A74C-8783-E7F3C3307BB8}"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4041571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16816-F634-A74C-8783-E7F3C3307BB8}"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BAAA7-7D1E-7C48-A16C-C3D28C8DF3F0}" type="slidenum">
              <a:rPr lang="en-US" smtClean="0"/>
              <a:t>‹#›</a:t>
            </a:fld>
            <a:endParaRPr lang="en-US"/>
          </a:p>
        </p:txBody>
      </p:sp>
    </p:spTree>
    <p:extLst>
      <p:ext uri="{BB962C8B-B14F-4D97-AF65-F5344CB8AC3E}">
        <p14:creationId xmlns:p14="http://schemas.microsoft.com/office/powerpoint/2010/main" val="686738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3EA16816-F634-A74C-8783-E7F3C3307BB8}" type="datetimeFigureOut">
              <a:rPr lang="en-US" smtClean="0"/>
              <a:t>5/25/2016</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2A2BAAA7-7D1E-7C48-A16C-C3D28C8DF3F0}" type="slidenum">
              <a:rPr lang="en-US" smtClean="0"/>
              <a:t>‹#›</a:t>
            </a:fld>
            <a:endParaRPr lang="en-US"/>
          </a:p>
        </p:txBody>
      </p:sp>
    </p:spTree>
    <p:extLst>
      <p:ext uri="{BB962C8B-B14F-4D97-AF65-F5344CB8AC3E}">
        <p14:creationId xmlns:p14="http://schemas.microsoft.com/office/powerpoint/2010/main" val="1126401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4479969"/>
            <a:ext cx="19237569" cy="28550064"/>
          </a:xfrm>
          <a:prstGeom prst="rect">
            <a:avLst/>
          </a:prstGeom>
          <a:solidFill>
            <a:srgbClr val="F1F5F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2">
            <a:alphaModFix amt="70000"/>
            <a:extLst>
              <a:ext uri="{28A0092B-C50C-407E-A947-70E740481C1C}">
                <a14:useLocalDpi xmlns:a14="http://schemas.microsoft.com/office/drawing/2010/main" val="0"/>
              </a:ext>
            </a:extLst>
          </a:blip>
          <a:stretch>
            <a:fillRect/>
          </a:stretch>
        </p:blipFill>
        <p:spPr>
          <a:xfrm>
            <a:off x="18326902" y="4387264"/>
            <a:ext cx="25566094" cy="28588330"/>
          </a:xfrm>
          <a:prstGeom prst="rect">
            <a:avLst/>
          </a:prstGeom>
        </p:spPr>
      </p:pic>
      <p:sp>
        <p:nvSpPr>
          <p:cNvPr id="7" name="Rectangle 6"/>
          <p:cNvSpPr/>
          <p:nvPr/>
        </p:nvSpPr>
        <p:spPr>
          <a:xfrm>
            <a:off x="0" y="-12970"/>
            <a:ext cx="43891200" cy="4774444"/>
          </a:xfrm>
          <a:prstGeom prst="rect">
            <a:avLst/>
          </a:prstGeom>
          <a:solidFill>
            <a:srgbClr val="6C4C4A"/>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 name="TextBox 3"/>
          <p:cNvSpPr txBox="1"/>
          <p:nvPr/>
        </p:nvSpPr>
        <p:spPr>
          <a:xfrm>
            <a:off x="758801" y="-12970"/>
            <a:ext cx="43201891" cy="1415772"/>
          </a:xfrm>
          <a:prstGeom prst="rect">
            <a:avLst/>
          </a:prstGeom>
          <a:noFill/>
        </p:spPr>
        <p:txBody>
          <a:bodyPr wrap="none" rtlCol="0">
            <a:spAutoFit/>
          </a:bodyPr>
          <a:lstStyle/>
          <a:p>
            <a:r>
              <a:rPr lang="en-US" dirty="0">
                <a:solidFill>
                  <a:schemeClr val="bg1"/>
                </a:solidFill>
              </a:rPr>
              <a:t>Prediction of Communication Risk Before 12 months with the ISCBS</a:t>
            </a:r>
            <a:r>
              <a:rPr lang="en-US">
                <a:solidFill>
                  <a:schemeClr val="bg1"/>
                </a:solidFill>
              </a:rPr>
              <a:t>: </a:t>
            </a:r>
            <a:r>
              <a:rPr lang="en-US" smtClean="0">
                <a:solidFill>
                  <a:schemeClr val="bg1"/>
                </a:solidFill>
              </a:rPr>
              <a:t>Group </a:t>
            </a:r>
            <a:r>
              <a:rPr lang="en-US" dirty="0">
                <a:solidFill>
                  <a:schemeClr val="bg1"/>
                </a:solidFill>
              </a:rPr>
              <a:t>Outcomes at 3 Years</a:t>
            </a:r>
            <a:r>
              <a:rPr lang="en-US" dirty="0" smtClean="0">
                <a:solidFill>
                  <a:schemeClr val="bg1"/>
                </a:solidFill>
                <a:effectLst/>
              </a:rPr>
              <a:t> </a:t>
            </a:r>
            <a:endParaRPr lang="en-US" dirty="0">
              <a:solidFill>
                <a:schemeClr val="bg1"/>
              </a:solidFill>
            </a:endParaRPr>
          </a:p>
        </p:txBody>
      </p:sp>
      <p:sp>
        <p:nvSpPr>
          <p:cNvPr id="5" name="Rectangle 4"/>
          <p:cNvSpPr/>
          <p:nvPr/>
        </p:nvSpPr>
        <p:spPr>
          <a:xfrm>
            <a:off x="0" y="1432981"/>
            <a:ext cx="43891200" cy="2496068"/>
          </a:xfrm>
          <a:prstGeom prst="rect">
            <a:avLst/>
          </a:prstGeom>
        </p:spPr>
        <p:txBody>
          <a:bodyPr wrap="square">
            <a:spAutoFit/>
          </a:bodyPr>
          <a:lstStyle/>
          <a:p>
            <a:pPr algn="ctr"/>
            <a:r>
              <a:rPr lang="en-US" sz="4400" dirty="0" smtClean="0">
                <a:solidFill>
                  <a:schemeClr val="bg1"/>
                </a:solidFill>
              </a:rPr>
              <a:t>Kristi </a:t>
            </a:r>
            <a:r>
              <a:rPr lang="en-US" sz="4400" dirty="0" err="1" smtClean="0">
                <a:solidFill>
                  <a:schemeClr val="bg1"/>
                </a:solidFill>
              </a:rPr>
              <a:t>Leutzinger</a:t>
            </a:r>
            <a:r>
              <a:rPr lang="en-US" sz="4400" dirty="0" smtClean="0">
                <a:solidFill>
                  <a:schemeClr val="bg1"/>
                </a:solidFill>
              </a:rPr>
              <a:t>, Maggie </a:t>
            </a:r>
            <a:r>
              <a:rPr lang="en-US" sz="4400" dirty="0" err="1" smtClean="0">
                <a:solidFill>
                  <a:schemeClr val="bg1"/>
                </a:solidFill>
              </a:rPr>
              <a:t>Steinhauser</a:t>
            </a:r>
            <a:r>
              <a:rPr lang="en-US" sz="4400" dirty="0" smtClean="0">
                <a:solidFill>
                  <a:schemeClr val="bg1"/>
                </a:solidFill>
              </a:rPr>
              <a:t>, Emma Fleisher, UCARE Students SECD Department</a:t>
            </a:r>
          </a:p>
          <a:p>
            <a:pPr algn="ctr">
              <a:lnSpc>
                <a:spcPct val="130000"/>
              </a:lnSpc>
            </a:pPr>
            <a:endParaRPr lang="en-US" sz="4400" dirty="0" smtClean="0">
              <a:solidFill>
                <a:schemeClr val="bg1"/>
              </a:solidFill>
            </a:endParaRPr>
          </a:p>
          <a:p>
            <a:pPr algn="ctr">
              <a:lnSpc>
                <a:spcPct val="130000"/>
              </a:lnSpc>
            </a:pPr>
            <a:r>
              <a:rPr lang="en-US" sz="4400" dirty="0" smtClean="0">
                <a:solidFill>
                  <a:schemeClr val="bg1"/>
                </a:solidFill>
              </a:rPr>
              <a:t>Advisor: Dr. Cynthia Cress, SECD </a:t>
            </a:r>
          </a:p>
        </p:txBody>
      </p:sp>
      <p:pic>
        <p:nvPicPr>
          <p:cNvPr id="6" name="Picture 5" descr="transparen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34350" y="2411190"/>
            <a:ext cx="2222500" cy="914400"/>
          </a:xfrm>
          <a:prstGeom prst="rect">
            <a:avLst/>
          </a:prstGeom>
        </p:spPr>
      </p:pic>
      <p:sp>
        <p:nvSpPr>
          <p:cNvPr id="11" name="Title 1"/>
          <p:cNvSpPr txBox="1">
            <a:spLocks/>
          </p:cNvSpPr>
          <p:nvPr/>
        </p:nvSpPr>
        <p:spPr>
          <a:xfrm>
            <a:off x="-105879" y="17996528"/>
            <a:ext cx="8542876"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t>Participants</a:t>
            </a:r>
            <a:endParaRPr lang="en-US" sz="4800" dirty="0"/>
          </a:p>
        </p:txBody>
      </p:sp>
      <p:sp>
        <p:nvSpPr>
          <p:cNvPr id="16" name="Title 1"/>
          <p:cNvSpPr txBox="1">
            <a:spLocks/>
          </p:cNvSpPr>
          <p:nvPr/>
        </p:nvSpPr>
        <p:spPr>
          <a:xfrm>
            <a:off x="35737775" y="16378518"/>
            <a:ext cx="8153400"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ea typeface="ヒラギノ角ゴ Pro W3" charset="0"/>
                <a:cs typeface="ヒラギノ角ゴ Pro W3" charset="0"/>
              </a:rPr>
              <a:t>ISCBS Collaborators</a:t>
            </a:r>
            <a:endParaRPr lang="en-US" sz="4800" dirty="0">
              <a:ea typeface="ヒラギノ角ゴ Pro W3" charset="0"/>
              <a:cs typeface="ヒラギノ角ゴ Pro W3" charset="0"/>
            </a:endParaRPr>
          </a:p>
        </p:txBody>
      </p:sp>
      <p:sp>
        <p:nvSpPr>
          <p:cNvPr id="17" name="Title 1"/>
          <p:cNvSpPr txBox="1">
            <a:spLocks/>
          </p:cNvSpPr>
          <p:nvPr/>
        </p:nvSpPr>
        <p:spPr>
          <a:xfrm>
            <a:off x="31040487" y="30684134"/>
            <a:ext cx="6284610"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t>Acknowledgements</a:t>
            </a:r>
            <a:endParaRPr lang="en-US" sz="4800" dirty="0"/>
          </a:p>
        </p:txBody>
      </p:sp>
      <p:sp>
        <p:nvSpPr>
          <p:cNvPr id="19" name="Content Placeholder 2"/>
          <p:cNvSpPr txBox="1">
            <a:spLocks/>
          </p:cNvSpPr>
          <p:nvPr/>
        </p:nvSpPr>
        <p:spPr>
          <a:xfrm>
            <a:off x="-33293" y="18722536"/>
            <a:ext cx="13114554" cy="4190046"/>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2400" dirty="0">
                <a:solidFill>
                  <a:schemeClr val="tx1"/>
                </a:solidFill>
              </a:rPr>
              <a:t>106 infants at 2-12 months (mean = 6.63 months, </a:t>
            </a:r>
            <a:r>
              <a:rPr lang="en-US" sz="2400" dirty="0" err="1">
                <a:solidFill>
                  <a:schemeClr val="tx1"/>
                </a:solidFill>
              </a:rPr>
              <a:t>s.d.</a:t>
            </a:r>
            <a:r>
              <a:rPr lang="en-US" sz="2400" dirty="0">
                <a:solidFill>
                  <a:schemeClr val="tx1"/>
                </a:solidFill>
              </a:rPr>
              <a:t> 3.5) = 98 with no known risk factors at birth, 5 premature, 2 with severe physical impairments, and 1 with deafness and cochlear implant at 18 months. </a:t>
            </a:r>
            <a:endParaRPr lang="en-US" sz="2400" dirty="0" smtClean="0">
              <a:solidFill>
                <a:schemeClr val="tx1"/>
              </a:solidFill>
            </a:endParaRPr>
          </a:p>
          <a:p>
            <a:pPr algn="l"/>
            <a:r>
              <a:rPr lang="en-US" sz="2400" dirty="0" smtClean="0">
                <a:solidFill>
                  <a:schemeClr val="tx1"/>
                </a:solidFill>
              </a:rPr>
              <a:t>By </a:t>
            </a:r>
            <a:r>
              <a:rPr lang="en-US" sz="2400" dirty="0">
                <a:solidFill>
                  <a:schemeClr val="tx1"/>
                </a:solidFill>
              </a:rPr>
              <a:t>age 3, 61 children were within typical limits with no clinically significant risk, including 3 of the premature infants.  </a:t>
            </a:r>
            <a:endParaRPr lang="en-US" sz="2400" dirty="0" smtClean="0">
              <a:solidFill>
                <a:schemeClr val="tx1"/>
              </a:solidFill>
            </a:endParaRPr>
          </a:p>
          <a:p>
            <a:pPr algn="l"/>
            <a:r>
              <a:rPr lang="en-US" sz="2400" dirty="0" smtClean="0">
                <a:solidFill>
                  <a:schemeClr val="tx1"/>
                </a:solidFill>
              </a:rPr>
              <a:t>Out </a:t>
            </a:r>
            <a:r>
              <a:rPr lang="en-US" sz="2400" dirty="0">
                <a:solidFill>
                  <a:schemeClr val="tx1"/>
                </a:solidFill>
              </a:rPr>
              <a:t>of 106 children, 27 had the following diagnosed disabilities: 10 had language and/or speech disorders, 7 had ASD, 5 had behavioral disorders, 3 had physical/sensory processing disorders, and 2 had complex communication needs/AAC. </a:t>
            </a:r>
            <a:endParaRPr lang="en-US" sz="2400" dirty="0" smtClean="0">
              <a:solidFill>
                <a:schemeClr val="tx1"/>
              </a:solidFill>
            </a:endParaRPr>
          </a:p>
          <a:p>
            <a:pPr algn="l"/>
            <a:r>
              <a:rPr lang="en-US" sz="2400" dirty="0" smtClean="0">
                <a:solidFill>
                  <a:schemeClr val="tx1"/>
                </a:solidFill>
              </a:rPr>
              <a:t>An </a:t>
            </a:r>
            <a:r>
              <a:rPr lang="en-US" sz="2400" dirty="0">
                <a:solidFill>
                  <a:schemeClr val="tx1"/>
                </a:solidFill>
              </a:rPr>
              <a:t>additional 18 children had low MLUs at least 1 </a:t>
            </a:r>
            <a:r>
              <a:rPr lang="en-US" sz="2400" dirty="0" err="1">
                <a:solidFill>
                  <a:schemeClr val="tx1"/>
                </a:solidFill>
              </a:rPr>
              <a:t>s.d.</a:t>
            </a:r>
            <a:r>
              <a:rPr lang="en-US" sz="2400" dirty="0">
                <a:solidFill>
                  <a:schemeClr val="tx1"/>
                </a:solidFill>
              </a:rPr>
              <a:t> below age expectations with no specific diagnosis.  </a:t>
            </a:r>
          </a:p>
        </p:txBody>
      </p:sp>
      <p:sp>
        <p:nvSpPr>
          <p:cNvPr id="26" name="Title 1"/>
          <p:cNvSpPr txBox="1">
            <a:spLocks/>
          </p:cNvSpPr>
          <p:nvPr/>
        </p:nvSpPr>
        <p:spPr>
          <a:xfrm>
            <a:off x="13370158" y="4180203"/>
            <a:ext cx="12255082" cy="1899767"/>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000" dirty="0">
                <a:solidFill>
                  <a:srgbClr val="000000"/>
                </a:solidFill>
              </a:rPr>
              <a:t>1</a:t>
            </a:r>
            <a:r>
              <a:rPr lang="en-US" sz="4000" dirty="0" smtClean="0">
                <a:solidFill>
                  <a:srgbClr val="000000"/>
                </a:solidFill>
              </a:rPr>
              <a:t>. Subgroup Differences: Children with Autism (n=7)</a:t>
            </a:r>
            <a:endParaRPr lang="en-US" sz="4000" dirty="0">
              <a:solidFill>
                <a:srgbClr val="000000"/>
              </a:solidFill>
            </a:endParaRPr>
          </a:p>
        </p:txBody>
      </p:sp>
      <p:sp>
        <p:nvSpPr>
          <p:cNvPr id="27" name="Content Placeholder 2"/>
          <p:cNvSpPr txBox="1">
            <a:spLocks/>
          </p:cNvSpPr>
          <p:nvPr/>
        </p:nvSpPr>
        <p:spPr>
          <a:xfrm>
            <a:off x="13370158" y="5295393"/>
            <a:ext cx="11494005" cy="6578072"/>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2400" dirty="0" smtClean="0">
                <a:solidFill>
                  <a:schemeClr val="tx1"/>
                </a:solidFill>
              </a:rPr>
              <a:t>ANOVA: Less vocalizing than children with speech/language issues</a:t>
            </a:r>
          </a:p>
          <a:p>
            <a:pPr marL="457200" indent="-457200" algn="l">
              <a:buFont typeface="Arial" charset="0"/>
              <a:buChar char="•"/>
            </a:pPr>
            <a:r>
              <a:rPr lang="en-US" sz="2400" dirty="0" smtClean="0">
                <a:solidFill>
                  <a:schemeClr val="tx1"/>
                </a:solidFill>
              </a:rPr>
              <a:t>Less attending to voice than all other groups</a:t>
            </a:r>
          </a:p>
          <a:p>
            <a:pPr marL="457200" indent="-457200" algn="l">
              <a:buFont typeface="Arial" charset="0"/>
              <a:buChar char="•"/>
            </a:pPr>
            <a:r>
              <a:rPr lang="en-US" sz="2400" dirty="0" smtClean="0">
                <a:solidFill>
                  <a:schemeClr val="tx1"/>
                </a:solidFill>
              </a:rPr>
              <a:t>Poorer gesture imitation than TD and low MLU groups</a:t>
            </a:r>
          </a:p>
          <a:p>
            <a:pPr marL="457200" indent="-457200" algn="l">
              <a:buFont typeface="Arial" charset="0"/>
              <a:buChar char="•"/>
            </a:pPr>
            <a:r>
              <a:rPr lang="en-US" sz="2400" dirty="0" smtClean="0">
                <a:solidFill>
                  <a:schemeClr val="tx1"/>
                </a:solidFill>
              </a:rPr>
              <a:t>More negative affect directed to objects than TD and PSBEH groups</a:t>
            </a:r>
          </a:p>
          <a:p>
            <a:pPr marL="457200" indent="-457200" algn="l">
              <a:buFont typeface="Arial" charset="0"/>
              <a:buChar char="•"/>
            </a:pPr>
            <a:r>
              <a:rPr lang="en-US" sz="2400" dirty="0" smtClean="0">
                <a:solidFill>
                  <a:schemeClr val="tx1"/>
                </a:solidFill>
              </a:rPr>
              <a:t>Better response to “where’s mom/dad” than TD or SLMLU groups</a:t>
            </a:r>
          </a:p>
          <a:p>
            <a:pPr marL="457200" indent="-457200" algn="l">
              <a:buFont typeface="Arial" charset="0"/>
              <a:buChar char="•"/>
            </a:pPr>
            <a:r>
              <a:rPr lang="en-US" sz="2400" dirty="0" smtClean="0">
                <a:solidFill>
                  <a:schemeClr val="tx1"/>
                </a:solidFill>
              </a:rPr>
              <a:t> </a:t>
            </a:r>
          </a:p>
          <a:p>
            <a:pPr algn="l"/>
            <a:r>
              <a:rPr lang="en-US" sz="2400" b="1" dirty="0" smtClean="0">
                <a:solidFill>
                  <a:schemeClr val="tx1"/>
                </a:solidFill>
              </a:rPr>
              <a:t>Significant variables of interest:</a:t>
            </a:r>
          </a:p>
          <a:p>
            <a:pPr marL="457200" indent="-457200" algn="l">
              <a:buFont typeface="Arial" charset="0"/>
              <a:buChar char="•"/>
            </a:pPr>
            <a:r>
              <a:rPr lang="en-US" sz="2400" dirty="0" smtClean="0">
                <a:solidFill>
                  <a:schemeClr val="tx1"/>
                </a:solidFill>
              </a:rPr>
              <a:t>Less positive affect toward objects than </a:t>
            </a:r>
            <a:r>
              <a:rPr lang="en-US" sz="2400" dirty="0" err="1" smtClean="0">
                <a:solidFill>
                  <a:schemeClr val="tx1"/>
                </a:solidFill>
              </a:rPr>
              <a:t>BehDis</a:t>
            </a:r>
            <a:r>
              <a:rPr lang="en-US" sz="2400" dirty="0" smtClean="0">
                <a:solidFill>
                  <a:schemeClr val="tx1"/>
                </a:solidFill>
              </a:rPr>
              <a:t> or TD </a:t>
            </a:r>
          </a:p>
          <a:p>
            <a:pPr marL="457200" indent="-457200" algn="l">
              <a:buFont typeface="Arial" charset="0"/>
              <a:buChar char="•"/>
            </a:pPr>
            <a:r>
              <a:rPr lang="en-US" sz="2400" dirty="0" smtClean="0">
                <a:solidFill>
                  <a:schemeClr val="tx1"/>
                </a:solidFill>
              </a:rPr>
              <a:t>Less positive affect toward people than TD or SL disorder</a:t>
            </a:r>
          </a:p>
          <a:p>
            <a:pPr marL="457200" indent="-457200" algn="l">
              <a:buFont typeface="Arial" charset="0"/>
              <a:buChar char="•"/>
            </a:pPr>
            <a:r>
              <a:rPr lang="en-US" sz="2400" dirty="0" smtClean="0">
                <a:solidFill>
                  <a:schemeClr val="tx1"/>
                </a:solidFill>
              </a:rPr>
              <a:t>Less taking one turn than </a:t>
            </a:r>
            <a:r>
              <a:rPr lang="en-US" sz="2400" dirty="0" err="1" smtClean="0">
                <a:solidFill>
                  <a:schemeClr val="tx1"/>
                </a:solidFill>
              </a:rPr>
              <a:t>BehDis</a:t>
            </a:r>
            <a:r>
              <a:rPr lang="en-US" sz="2400" dirty="0" smtClean="0">
                <a:solidFill>
                  <a:schemeClr val="tx1"/>
                </a:solidFill>
              </a:rPr>
              <a:t>, or taking 3 turns than TD</a:t>
            </a:r>
          </a:p>
          <a:p>
            <a:pPr marL="457200" indent="-457200" algn="l">
              <a:buFont typeface="Arial" charset="0"/>
              <a:buChar char="•"/>
            </a:pPr>
            <a:r>
              <a:rPr lang="en-US" sz="2400" dirty="0" smtClean="0">
                <a:solidFill>
                  <a:schemeClr val="tx1"/>
                </a:solidFill>
              </a:rPr>
              <a:t>Less imitating a play action than TD or SL disorder or Low MLU</a:t>
            </a:r>
          </a:p>
          <a:p>
            <a:pPr marL="457200" indent="-457200" algn="l">
              <a:buFont typeface="Arial" charset="0"/>
              <a:buChar char="•"/>
            </a:pPr>
            <a:r>
              <a:rPr lang="en-US" sz="2400" dirty="0" smtClean="0">
                <a:solidFill>
                  <a:schemeClr val="tx1"/>
                </a:solidFill>
              </a:rPr>
              <a:t>Poorer vocal imitation than TD, SL disorder or low MLU</a:t>
            </a:r>
          </a:p>
          <a:p>
            <a:pPr marL="457200" indent="-457200" algn="l">
              <a:buFont typeface="Arial" charset="0"/>
              <a:buChar char="•"/>
            </a:pPr>
            <a:r>
              <a:rPr lang="en-US" sz="2400" dirty="0" smtClean="0">
                <a:solidFill>
                  <a:schemeClr val="tx1"/>
                </a:solidFill>
              </a:rPr>
              <a:t>Poorer vocal complexity than TD or low MLU</a:t>
            </a:r>
          </a:p>
          <a:p>
            <a:pPr marL="457200" indent="-457200" algn="l">
              <a:buFont typeface="Arial" charset="0"/>
              <a:buChar char="•"/>
            </a:pPr>
            <a:r>
              <a:rPr lang="en-US" sz="2400" dirty="0" smtClean="0">
                <a:solidFill>
                  <a:schemeClr val="tx1"/>
                </a:solidFill>
              </a:rPr>
              <a:t>Fewer gesture types than TD or low MLU</a:t>
            </a:r>
          </a:p>
          <a:p>
            <a:pPr marL="457200" indent="-457200" algn="l">
              <a:buFont typeface="Arial" charset="0"/>
              <a:buChar char="•"/>
            </a:pPr>
            <a:r>
              <a:rPr lang="en-US" sz="2400" dirty="0" smtClean="0">
                <a:solidFill>
                  <a:schemeClr val="tx1"/>
                </a:solidFill>
              </a:rPr>
              <a:t>Poorer targeted play actions than TD (e.g. stacking, in/out play)</a:t>
            </a:r>
          </a:p>
          <a:p>
            <a:pPr marL="457200" indent="-457200" algn="l">
              <a:buFont typeface="Arial" charset="0"/>
              <a:buChar char="•"/>
            </a:pPr>
            <a:r>
              <a:rPr lang="en-US" sz="2400" dirty="0" smtClean="0">
                <a:solidFill>
                  <a:schemeClr val="tx1"/>
                </a:solidFill>
              </a:rPr>
              <a:t>Poorer </a:t>
            </a:r>
            <a:r>
              <a:rPr lang="en-US" sz="2400" dirty="0">
                <a:solidFill>
                  <a:schemeClr val="tx1"/>
                </a:solidFill>
              </a:rPr>
              <a:t>visual tracking and object permanence than TD</a:t>
            </a:r>
          </a:p>
          <a:p>
            <a:pPr marL="858838" indent="-274638" algn="l">
              <a:lnSpc>
                <a:spcPct val="80000"/>
              </a:lnSpc>
              <a:buFont typeface="Arial"/>
              <a:buChar char="•"/>
            </a:pPr>
            <a:endParaRPr lang="en-US" sz="2400" dirty="0">
              <a:solidFill>
                <a:srgbClr val="000000"/>
              </a:solidFill>
            </a:endParaRPr>
          </a:p>
        </p:txBody>
      </p:sp>
      <p:sp>
        <p:nvSpPr>
          <p:cNvPr id="28" name="Title 1"/>
          <p:cNvSpPr txBox="1">
            <a:spLocks/>
          </p:cNvSpPr>
          <p:nvPr/>
        </p:nvSpPr>
        <p:spPr>
          <a:xfrm>
            <a:off x="13370158" y="22822918"/>
            <a:ext cx="13187114" cy="1143000"/>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rPr>
              <a:t> </a:t>
            </a:r>
            <a:br>
              <a:rPr lang="en-US" sz="4800" dirty="0" smtClean="0">
                <a:solidFill>
                  <a:srgbClr val="000000"/>
                </a:solidFill>
              </a:rPr>
            </a:br>
            <a:r>
              <a:rPr lang="en-US" sz="4800" dirty="0" smtClean="0">
                <a:solidFill>
                  <a:srgbClr val="000000"/>
                </a:solidFill>
              </a:rPr>
              <a:t>Impact for Children with S/L Disorders or Risk:</a:t>
            </a:r>
            <a:br>
              <a:rPr lang="en-US" sz="4800" dirty="0" smtClean="0">
                <a:solidFill>
                  <a:srgbClr val="000000"/>
                </a:solidFill>
              </a:rPr>
            </a:br>
            <a:endParaRPr lang="en-US" sz="4800" dirty="0">
              <a:solidFill>
                <a:srgbClr val="000000"/>
              </a:solidFill>
            </a:endParaRPr>
          </a:p>
        </p:txBody>
      </p:sp>
      <p:sp>
        <p:nvSpPr>
          <p:cNvPr id="29" name="Content Placeholder 2"/>
          <p:cNvSpPr txBox="1">
            <a:spLocks/>
          </p:cNvSpPr>
          <p:nvPr/>
        </p:nvSpPr>
        <p:spPr>
          <a:xfrm>
            <a:off x="13370158" y="23461315"/>
            <a:ext cx="13187114" cy="3340578"/>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marL="457200" indent="-457200" algn="l">
              <a:buFont typeface="Arial" charset="0"/>
              <a:buChar char="•"/>
            </a:pPr>
            <a:r>
              <a:rPr lang="en-US" sz="2400" dirty="0" smtClean="0">
                <a:solidFill>
                  <a:schemeClr val="tx1"/>
                </a:solidFill>
              </a:rPr>
              <a:t>Infants </a:t>
            </a:r>
            <a:r>
              <a:rPr lang="en-US" sz="2400" dirty="0">
                <a:solidFill>
                  <a:schemeClr val="tx1"/>
                </a:solidFill>
              </a:rPr>
              <a:t>with speech/language disorders or risk may make frequent use of vocalizations to engage listeners socially and compensate for less access to gestural communication. </a:t>
            </a:r>
          </a:p>
          <a:p>
            <a:pPr marL="457200" indent="-457200" algn="l">
              <a:buFont typeface="Arial" charset="0"/>
              <a:buChar char="•"/>
            </a:pPr>
            <a:r>
              <a:rPr lang="en-US" sz="2400" dirty="0" smtClean="0">
                <a:solidFill>
                  <a:schemeClr val="tx1"/>
                </a:solidFill>
              </a:rPr>
              <a:t>Infants </a:t>
            </a:r>
            <a:r>
              <a:rPr lang="en-US" sz="2400" dirty="0">
                <a:solidFill>
                  <a:schemeClr val="tx1"/>
                </a:solidFill>
              </a:rPr>
              <a:t>with S/L disorders may take advantage of person-directed behaviors such as acting expectantly in social contexts to elicit partner behaviors to compensate for poorer skills at integrating object and person information within interactions using gaze shifts.</a:t>
            </a:r>
          </a:p>
          <a:p>
            <a:pPr marL="457200" indent="-457200" algn="l">
              <a:buFont typeface="Arial" charset="0"/>
              <a:buChar char="•"/>
            </a:pPr>
            <a:r>
              <a:rPr lang="en-US" sz="2400" dirty="0" smtClean="0">
                <a:solidFill>
                  <a:schemeClr val="tx1"/>
                </a:solidFill>
              </a:rPr>
              <a:t>Impaired </a:t>
            </a:r>
            <a:r>
              <a:rPr lang="en-US" sz="2400" dirty="0">
                <a:solidFill>
                  <a:schemeClr val="tx1"/>
                </a:solidFill>
              </a:rPr>
              <a:t>skills in functional/symbolic play, object permanence, or play imitation may reflect general symbolic delays in children’s development associated with language impairment.</a:t>
            </a:r>
          </a:p>
          <a:p>
            <a:pPr marL="1143000" indent="-1143000" algn="l">
              <a:buFont typeface="Arial"/>
              <a:buChar char="•"/>
            </a:pPr>
            <a:endParaRPr lang="en-US" sz="2800" dirty="0">
              <a:solidFill>
                <a:schemeClr val="tx1"/>
              </a:solidFill>
            </a:endParaRPr>
          </a:p>
        </p:txBody>
      </p:sp>
      <p:sp>
        <p:nvSpPr>
          <p:cNvPr id="30" name="Title 1"/>
          <p:cNvSpPr txBox="1">
            <a:spLocks/>
          </p:cNvSpPr>
          <p:nvPr/>
        </p:nvSpPr>
        <p:spPr>
          <a:xfrm>
            <a:off x="13370158" y="18949927"/>
            <a:ext cx="12428265" cy="1143000"/>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000" dirty="0"/>
              <a:t>2</a:t>
            </a:r>
            <a:r>
              <a:rPr lang="en-US" sz="4000" dirty="0" smtClean="0"/>
              <a:t>. Subgroup Differences: Children </a:t>
            </a:r>
            <a:r>
              <a:rPr lang="en-US" sz="4000" smtClean="0"/>
              <a:t>with S/L </a:t>
            </a:r>
            <a:r>
              <a:rPr lang="en-US" sz="4000" dirty="0" smtClean="0"/>
              <a:t>disorder (n=10)</a:t>
            </a:r>
            <a:r>
              <a:rPr lang="en-US" sz="4000" dirty="0"/>
              <a:t> </a:t>
            </a:r>
            <a:r>
              <a:rPr lang="en-US" sz="4000" dirty="0" smtClean="0"/>
              <a:t>and/or Low MLU (n=15)</a:t>
            </a:r>
            <a:br>
              <a:rPr lang="en-US" sz="4000" dirty="0" smtClean="0"/>
            </a:br>
            <a:endParaRPr lang="en-US" sz="4000" dirty="0"/>
          </a:p>
        </p:txBody>
      </p:sp>
      <p:sp>
        <p:nvSpPr>
          <p:cNvPr id="31" name="Content Placeholder 2"/>
          <p:cNvSpPr txBox="1">
            <a:spLocks/>
          </p:cNvSpPr>
          <p:nvPr/>
        </p:nvSpPr>
        <p:spPr>
          <a:xfrm>
            <a:off x="13370158" y="19607915"/>
            <a:ext cx="13187114" cy="3439295"/>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2400" dirty="0">
                <a:solidFill>
                  <a:schemeClr val="tx1"/>
                </a:solidFill>
              </a:rPr>
              <a:t>ANOVA:</a:t>
            </a:r>
            <a:r>
              <a:rPr lang="en-US" sz="2400" b="1" dirty="0">
                <a:solidFill>
                  <a:schemeClr val="tx1"/>
                </a:solidFill>
              </a:rPr>
              <a:t> More</a:t>
            </a:r>
            <a:r>
              <a:rPr lang="en-US" sz="2400" dirty="0">
                <a:solidFill>
                  <a:schemeClr val="tx1"/>
                </a:solidFill>
              </a:rPr>
              <a:t> vocalizing in SL or SLMLU than TD or ASD </a:t>
            </a:r>
            <a:r>
              <a:rPr lang="en-US" sz="2400" dirty="0" smtClean="0">
                <a:solidFill>
                  <a:schemeClr val="tx1"/>
                </a:solidFill>
              </a:rPr>
              <a:t>groups</a:t>
            </a:r>
          </a:p>
          <a:p>
            <a:pPr algn="l"/>
            <a:r>
              <a:rPr lang="en-US" sz="2400" b="1" dirty="0" smtClean="0">
                <a:solidFill>
                  <a:schemeClr val="tx1"/>
                </a:solidFill>
              </a:rPr>
              <a:t>Significant </a:t>
            </a:r>
            <a:r>
              <a:rPr lang="en-US" sz="2400" b="1" dirty="0">
                <a:solidFill>
                  <a:schemeClr val="tx1"/>
                </a:solidFill>
              </a:rPr>
              <a:t>variables of </a:t>
            </a:r>
            <a:r>
              <a:rPr lang="en-US" sz="2400" b="1" dirty="0" smtClean="0">
                <a:solidFill>
                  <a:schemeClr val="tx1"/>
                </a:solidFill>
              </a:rPr>
              <a:t>interest:</a:t>
            </a:r>
          </a:p>
          <a:p>
            <a:pPr marL="457200" indent="-457200" algn="l">
              <a:buFont typeface="Arial" charset="0"/>
              <a:buChar char="•"/>
            </a:pPr>
            <a:r>
              <a:rPr lang="en-US" sz="2400" dirty="0" smtClean="0">
                <a:solidFill>
                  <a:schemeClr val="tx1"/>
                </a:solidFill>
              </a:rPr>
              <a:t>Fewer </a:t>
            </a:r>
            <a:r>
              <a:rPr lang="en-US" sz="2400" dirty="0">
                <a:solidFill>
                  <a:schemeClr val="tx1"/>
                </a:solidFill>
              </a:rPr>
              <a:t>gaze shifts and intentional communication in social contexts (SL) than </a:t>
            </a:r>
            <a:r>
              <a:rPr lang="en-US" sz="2400" dirty="0" smtClean="0">
                <a:solidFill>
                  <a:schemeClr val="tx1"/>
                </a:solidFill>
              </a:rPr>
              <a:t>TD</a:t>
            </a:r>
          </a:p>
          <a:p>
            <a:pPr marL="457200" indent="-457200" algn="l">
              <a:buFont typeface="Arial" charset="0"/>
              <a:buChar char="•"/>
            </a:pPr>
            <a:r>
              <a:rPr lang="en-US" sz="2400" b="1" dirty="0" smtClean="0">
                <a:solidFill>
                  <a:schemeClr val="tx1"/>
                </a:solidFill>
              </a:rPr>
              <a:t>More</a:t>
            </a:r>
            <a:r>
              <a:rPr lang="en-US" sz="2400" dirty="0" smtClean="0">
                <a:solidFill>
                  <a:schemeClr val="tx1"/>
                </a:solidFill>
              </a:rPr>
              <a:t> </a:t>
            </a:r>
            <a:r>
              <a:rPr lang="en-US" sz="2400" dirty="0">
                <a:solidFill>
                  <a:schemeClr val="tx1"/>
                </a:solidFill>
              </a:rPr>
              <a:t>attend to and increase activity with quiet object, also look/act expectantly in social contexts (SLMLU) than </a:t>
            </a:r>
            <a:r>
              <a:rPr lang="en-US" sz="2400" dirty="0" smtClean="0">
                <a:solidFill>
                  <a:schemeClr val="tx1"/>
                </a:solidFill>
              </a:rPr>
              <a:t>TD</a:t>
            </a:r>
          </a:p>
          <a:p>
            <a:pPr marL="457200" indent="-457200" algn="l">
              <a:buFont typeface="Arial" charset="0"/>
              <a:buChar char="•"/>
            </a:pPr>
            <a:r>
              <a:rPr lang="en-US" sz="2400" dirty="0" smtClean="0">
                <a:solidFill>
                  <a:schemeClr val="tx1"/>
                </a:solidFill>
              </a:rPr>
              <a:t>Less </a:t>
            </a:r>
            <a:r>
              <a:rPr lang="en-US" sz="2400" dirty="0">
                <a:solidFill>
                  <a:schemeClr val="tx1"/>
                </a:solidFill>
              </a:rPr>
              <a:t>imitation of play action than </a:t>
            </a:r>
            <a:r>
              <a:rPr lang="en-US" sz="2400" dirty="0" smtClean="0">
                <a:solidFill>
                  <a:schemeClr val="tx1"/>
                </a:solidFill>
              </a:rPr>
              <a:t>TD</a:t>
            </a:r>
          </a:p>
          <a:p>
            <a:pPr marL="457200" indent="-457200" algn="l">
              <a:buFont typeface="Arial" charset="0"/>
              <a:buChar char="•"/>
            </a:pPr>
            <a:r>
              <a:rPr lang="en-US" sz="2400" dirty="0" smtClean="0">
                <a:solidFill>
                  <a:schemeClr val="tx1"/>
                </a:solidFill>
              </a:rPr>
              <a:t>Less </a:t>
            </a:r>
            <a:r>
              <a:rPr lang="en-US" sz="2400" dirty="0">
                <a:solidFill>
                  <a:schemeClr val="tx1"/>
                </a:solidFill>
              </a:rPr>
              <a:t>functional play, symbolic play, or object permanence than TD</a:t>
            </a:r>
          </a:p>
        </p:txBody>
      </p:sp>
      <p:sp>
        <p:nvSpPr>
          <p:cNvPr id="34" name="Title 1"/>
          <p:cNvSpPr txBox="1">
            <a:spLocks/>
          </p:cNvSpPr>
          <p:nvPr/>
        </p:nvSpPr>
        <p:spPr>
          <a:xfrm>
            <a:off x="26769079" y="4778421"/>
            <a:ext cx="8229600" cy="1143000"/>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t>Clinical Implications</a:t>
            </a:r>
            <a:endParaRPr lang="en-US" sz="4800" dirty="0"/>
          </a:p>
        </p:txBody>
      </p:sp>
      <p:sp>
        <p:nvSpPr>
          <p:cNvPr id="35" name="Content Placeholder 2"/>
          <p:cNvSpPr txBox="1">
            <a:spLocks/>
          </p:cNvSpPr>
          <p:nvPr/>
        </p:nvSpPr>
        <p:spPr>
          <a:xfrm>
            <a:off x="26769079" y="5368689"/>
            <a:ext cx="16951096" cy="7949263"/>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marL="508000" indent="-434975" algn="l">
              <a:buFont typeface="Arial"/>
              <a:buChar char="•"/>
            </a:pPr>
            <a:r>
              <a:rPr lang="en-US" sz="2800" dirty="0" smtClean="0">
                <a:solidFill>
                  <a:srgbClr val="000000"/>
                </a:solidFill>
              </a:rPr>
              <a:t>These pilot results with only 5-6 infants per disability group (ASD and LI) show promising indications of identification of communication risk in infancy, consistent with characteristics associated with older children who have those disorders; ongoing research includes 3 larger norming cohorts of 100 infants each, which should provide more definitive risk factors</a:t>
            </a:r>
          </a:p>
          <a:p>
            <a:pPr marL="508000" indent="-434975" algn="l">
              <a:buFont typeface="Arial"/>
              <a:buChar char="•"/>
            </a:pPr>
            <a:r>
              <a:rPr lang="en-US" sz="2800" dirty="0" smtClean="0">
                <a:solidFill>
                  <a:srgbClr val="000000"/>
                </a:solidFill>
              </a:rPr>
              <a:t>Children who </a:t>
            </a:r>
            <a:r>
              <a:rPr lang="en-US" sz="2800" dirty="0">
                <a:solidFill>
                  <a:srgbClr val="000000"/>
                </a:solidFill>
              </a:rPr>
              <a:t>who had no diagnosed disability but low productive MLU scores showed significant differences in some infant skills from TD peers, and looked more like children with LI</a:t>
            </a:r>
            <a:r>
              <a:rPr lang="en-US" sz="2800" dirty="0" smtClean="0">
                <a:solidFill>
                  <a:srgbClr val="000000"/>
                </a:solidFill>
              </a:rPr>
              <a:t>.</a:t>
            </a:r>
          </a:p>
          <a:p>
            <a:pPr marL="508000" indent="-434975" algn="l">
              <a:buFont typeface="Arial"/>
              <a:buChar char="•"/>
            </a:pPr>
            <a:r>
              <a:rPr lang="en-US" sz="2800" dirty="0" smtClean="0">
                <a:solidFill>
                  <a:srgbClr val="000000"/>
                </a:solidFill>
              </a:rPr>
              <a:t>Pilot results suggest that identification of risk factors is best determined separately for infants with different outcomes; risks may be obscured when grouping all children with disabilities together</a:t>
            </a:r>
          </a:p>
          <a:p>
            <a:pPr marL="508000" indent="-434975" algn="l">
              <a:buFont typeface="Arial"/>
              <a:buChar char="•"/>
            </a:pPr>
            <a:r>
              <a:rPr lang="en-US" sz="2800" dirty="0" smtClean="0">
                <a:solidFill>
                  <a:srgbClr val="000000"/>
                </a:solidFill>
              </a:rPr>
              <a:t> It is possible to gain useful information about communication risk from children younger than 6-8 months using the ISCBS standardized play-based communication assessment.</a:t>
            </a:r>
          </a:p>
        </p:txBody>
      </p:sp>
      <p:sp>
        <p:nvSpPr>
          <p:cNvPr id="36" name="Title 1"/>
          <p:cNvSpPr txBox="1">
            <a:spLocks/>
          </p:cNvSpPr>
          <p:nvPr/>
        </p:nvSpPr>
        <p:spPr>
          <a:xfrm>
            <a:off x="31040487" y="26179323"/>
            <a:ext cx="8229600" cy="1143000"/>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t>References </a:t>
            </a:r>
            <a:endParaRPr lang="en-US" sz="4800" dirty="0"/>
          </a:p>
        </p:txBody>
      </p:sp>
      <p:sp>
        <p:nvSpPr>
          <p:cNvPr id="37" name="Content Placeholder 2"/>
          <p:cNvSpPr txBox="1">
            <a:spLocks/>
          </p:cNvSpPr>
          <p:nvPr/>
        </p:nvSpPr>
        <p:spPr>
          <a:xfrm>
            <a:off x="31040487" y="26970634"/>
            <a:ext cx="12305169" cy="3398678"/>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1800" dirty="0" smtClean="0">
                <a:solidFill>
                  <a:srgbClr val="000000"/>
                </a:solidFill>
              </a:rPr>
              <a:t>Brady, N.C., Marquis, J., Fleming, K., &amp; McLean, L. (2004). </a:t>
            </a:r>
            <a:r>
              <a:rPr lang="en-US" sz="1800" dirty="0" err="1" smtClean="0">
                <a:solidFill>
                  <a:srgbClr val="000000"/>
                </a:solidFill>
              </a:rPr>
              <a:t>Prelinguistic</a:t>
            </a:r>
            <a:r>
              <a:rPr lang="en-US" sz="1800" dirty="0" smtClean="0">
                <a:solidFill>
                  <a:srgbClr val="000000"/>
                </a:solidFill>
              </a:rPr>
              <a:t> predictors of language growth in children with developmental disabilities. </a:t>
            </a:r>
            <a:r>
              <a:rPr lang="en-US" sz="1800" i="1" dirty="0" smtClean="0">
                <a:solidFill>
                  <a:srgbClr val="000000"/>
                </a:solidFill>
              </a:rPr>
              <a:t>Journal of Speech, Language, and Hearing Research, 47, </a:t>
            </a:r>
            <a:r>
              <a:rPr lang="en-US" sz="1800" dirty="0" smtClean="0">
                <a:solidFill>
                  <a:srgbClr val="000000"/>
                </a:solidFill>
              </a:rPr>
              <a:t>663-677.</a:t>
            </a:r>
          </a:p>
          <a:p>
            <a:pPr algn="l"/>
            <a:r>
              <a:rPr lang="en-US" sz="1800" dirty="0" smtClean="0">
                <a:solidFill>
                  <a:srgbClr val="000000"/>
                </a:solidFill>
              </a:rPr>
              <a:t>De </a:t>
            </a:r>
            <a:r>
              <a:rPr lang="en-US" sz="1800" dirty="0" err="1" smtClean="0">
                <a:solidFill>
                  <a:srgbClr val="000000"/>
                </a:solidFill>
              </a:rPr>
              <a:t>Schuymer</a:t>
            </a:r>
            <a:r>
              <a:rPr lang="en-US" sz="1800" dirty="0" smtClean="0">
                <a:solidFill>
                  <a:srgbClr val="000000"/>
                </a:solidFill>
              </a:rPr>
              <a:t>, L., De Groote, I., </a:t>
            </a:r>
            <a:r>
              <a:rPr lang="en-US" sz="1800" dirty="0" err="1" smtClean="0">
                <a:solidFill>
                  <a:srgbClr val="000000"/>
                </a:solidFill>
              </a:rPr>
              <a:t>Beyers</a:t>
            </a:r>
            <a:r>
              <a:rPr lang="en-US" sz="1800" dirty="0" smtClean="0">
                <a:solidFill>
                  <a:srgbClr val="000000"/>
                </a:solidFill>
              </a:rPr>
              <a:t>, W., </a:t>
            </a:r>
            <a:r>
              <a:rPr lang="en-US" sz="1800" dirty="0" err="1" smtClean="0">
                <a:solidFill>
                  <a:srgbClr val="000000"/>
                </a:solidFill>
              </a:rPr>
              <a:t>Striano</a:t>
            </a:r>
            <a:r>
              <a:rPr lang="en-US" sz="1800" dirty="0" smtClean="0">
                <a:solidFill>
                  <a:srgbClr val="000000"/>
                </a:solidFill>
              </a:rPr>
              <a:t>, T., &amp; </a:t>
            </a:r>
            <a:r>
              <a:rPr lang="en-US" sz="1800" dirty="0" err="1" smtClean="0">
                <a:solidFill>
                  <a:srgbClr val="000000"/>
                </a:solidFill>
              </a:rPr>
              <a:t>Roeyers</a:t>
            </a:r>
            <a:r>
              <a:rPr lang="en-US" sz="1800" dirty="0" smtClean="0">
                <a:solidFill>
                  <a:srgbClr val="000000"/>
                </a:solidFill>
              </a:rPr>
              <a:t>, H. (2011). Preverbal skills as mediators for language outcome in preterm and full term children. </a:t>
            </a:r>
            <a:r>
              <a:rPr lang="en-US" sz="1800" i="1" dirty="0" smtClean="0">
                <a:solidFill>
                  <a:srgbClr val="000000"/>
                </a:solidFill>
              </a:rPr>
              <a:t>Early Human Development, 87,</a:t>
            </a:r>
            <a:r>
              <a:rPr lang="en-US" sz="1800" dirty="0" smtClean="0">
                <a:solidFill>
                  <a:srgbClr val="000000"/>
                </a:solidFill>
              </a:rPr>
              <a:t> 265-272. </a:t>
            </a:r>
          </a:p>
          <a:p>
            <a:pPr algn="l"/>
            <a:r>
              <a:rPr lang="en-US" sz="1800" dirty="0" err="1" smtClean="0">
                <a:solidFill>
                  <a:srgbClr val="000000"/>
                </a:solidFill>
              </a:rPr>
              <a:t>Gernsbacher</a:t>
            </a:r>
            <a:r>
              <a:rPr lang="en-US" sz="1800" dirty="0" smtClean="0">
                <a:solidFill>
                  <a:srgbClr val="000000"/>
                </a:solidFill>
              </a:rPr>
              <a:t>, M. A., Sauer, E. A., </a:t>
            </a:r>
            <a:r>
              <a:rPr lang="en-US" sz="1800" dirty="0" err="1" smtClean="0">
                <a:solidFill>
                  <a:srgbClr val="000000"/>
                </a:solidFill>
              </a:rPr>
              <a:t>Geye</a:t>
            </a:r>
            <a:r>
              <a:rPr lang="en-US" sz="1800" dirty="0" smtClean="0">
                <a:solidFill>
                  <a:srgbClr val="000000"/>
                </a:solidFill>
              </a:rPr>
              <a:t>, H. M., </a:t>
            </a:r>
            <a:r>
              <a:rPr lang="en-US" sz="1800" dirty="0" err="1" smtClean="0">
                <a:solidFill>
                  <a:srgbClr val="000000"/>
                </a:solidFill>
              </a:rPr>
              <a:t>Schweigert</a:t>
            </a:r>
            <a:r>
              <a:rPr lang="en-US" sz="1800" dirty="0" smtClean="0">
                <a:solidFill>
                  <a:srgbClr val="000000"/>
                </a:solidFill>
              </a:rPr>
              <a:t>, E. K., &amp; Goldsmith, H. H. (2008). Infant and toddler oral- and manual-motor skills predict later speech fluency in autism. </a:t>
            </a:r>
            <a:r>
              <a:rPr lang="en-US" sz="1800" i="1" dirty="0" smtClean="0">
                <a:solidFill>
                  <a:srgbClr val="000000"/>
                </a:solidFill>
              </a:rPr>
              <a:t>Journal of Child Psychology and Psychiatry, 49</a:t>
            </a:r>
            <a:r>
              <a:rPr lang="en-US" sz="1800" dirty="0" smtClean="0">
                <a:solidFill>
                  <a:srgbClr val="000000"/>
                </a:solidFill>
              </a:rPr>
              <a:t>, 43-50.</a:t>
            </a:r>
          </a:p>
          <a:p>
            <a:pPr algn="l"/>
            <a:r>
              <a:rPr lang="en-US" sz="1800" dirty="0" err="1" smtClean="0">
                <a:solidFill>
                  <a:srgbClr val="000000"/>
                </a:solidFill>
              </a:rPr>
              <a:t>McCathren</a:t>
            </a:r>
            <a:r>
              <a:rPr lang="en-US" sz="1800" dirty="0" smtClean="0">
                <a:solidFill>
                  <a:srgbClr val="000000"/>
                </a:solidFill>
              </a:rPr>
              <a:t>, R.B., Yoder, P.J., &amp; Warren, S.F. (1999). </a:t>
            </a:r>
            <a:r>
              <a:rPr lang="en-US" sz="1800" dirty="0" err="1" smtClean="0">
                <a:solidFill>
                  <a:srgbClr val="000000"/>
                </a:solidFill>
              </a:rPr>
              <a:t>Prelinguistic</a:t>
            </a:r>
            <a:r>
              <a:rPr lang="en-US" sz="1800" dirty="0" smtClean="0">
                <a:solidFill>
                  <a:srgbClr val="000000"/>
                </a:solidFill>
              </a:rPr>
              <a:t> pragmatic functions as predictors of later expressive vocabulary. </a:t>
            </a:r>
            <a:r>
              <a:rPr lang="en-US" sz="1800" i="1" dirty="0" smtClean="0">
                <a:solidFill>
                  <a:srgbClr val="000000"/>
                </a:solidFill>
              </a:rPr>
              <a:t> Journal of Early Intervention, 22, </a:t>
            </a:r>
            <a:r>
              <a:rPr lang="en-US" sz="1800" dirty="0" smtClean="0">
                <a:solidFill>
                  <a:srgbClr val="000000"/>
                </a:solidFill>
              </a:rPr>
              <a:t>205-216.</a:t>
            </a:r>
          </a:p>
          <a:p>
            <a:pPr algn="l"/>
            <a:r>
              <a:rPr lang="en-US" sz="1800" dirty="0" err="1" smtClean="0">
                <a:solidFill>
                  <a:srgbClr val="000000"/>
                </a:solidFill>
              </a:rPr>
              <a:t>Veness</a:t>
            </a:r>
            <a:r>
              <a:rPr lang="en-US" sz="1800" dirty="0" smtClean="0">
                <a:solidFill>
                  <a:srgbClr val="000000"/>
                </a:solidFill>
              </a:rPr>
              <a:t>, C., Prior, M., </a:t>
            </a:r>
            <a:r>
              <a:rPr lang="en-US" sz="1800" dirty="0" err="1" smtClean="0">
                <a:solidFill>
                  <a:srgbClr val="000000"/>
                </a:solidFill>
              </a:rPr>
              <a:t>Bavin</a:t>
            </a:r>
            <a:r>
              <a:rPr lang="en-US" sz="1800" dirty="0" smtClean="0">
                <a:solidFill>
                  <a:srgbClr val="000000"/>
                </a:solidFill>
              </a:rPr>
              <a:t>, E., </a:t>
            </a:r>
            <a:r>
              <a:rPr lang="en-US" sz="1800" dirty="0" err="1" smtClean="0">
                <a:solidFill>
                  <a:srgbClr val="000000"/>
                </a:solidFill>
              </a:rPr>
              <a:t>Eadie</a:t>
            </a:r>
            <a:r>
              <a:rPr lang="en-US" sz="1800" dirty="0" smtClean="0">
                <a:solidFill>
                  <a:srgbClr val="000000"/>
                </a:solidFill>
              </a:rPr>
              <a:t>, P., </a:t>
            </a:r>
            <a:r>
              <a:rPr lang="en-US" sz="1800" dirty="0" err="1" smtClean="0">
                <a:solidFill>
                  <a:srgbClr val="000000"/>
                </a:solidFill>
              </a:rPr>
              <a:t>Cini</a:t>
            </a:r>
            <a:r>
              <a:rPr lang="en-US" sz="1800" dirty="0" smtClean="0">
                <a:solidFill>
                  <a:srgbClr val="000000"/>
                </a:solidFill>
              </a:rPr>
              <a:t>, E., &amp; Reilly, S. (2012). Early indicators of autism spectrum disorders at 12 and 24 months of age: A prospective, longitudinal comparative study. </a:t>
            </a:r>
            <a:r>
              <a:rPr lang="en-US" sz="1800" i="1" dirty="0" smtClean="0">
                <a:solidFill>
                  <a:srgbClr val="000000"/>
                </a:solidFill>
              </a:rPr>
              <a:t>Autism, 16, </a:t>
            </a:r>
            <a:r>
              <a:rPr lang="en-US" sz="1800" dirty="0" smtClean="0">
                <a:solidFill>
                  <a:srgbClr val="000000"/>
                </a:solidFill>
              </a:rPr>
              <a:t>163-177.</a:t>
            </a:r>
          </a:p>
          <a:p>
            <a:pPr algn="l"/>
            <a:endParaRPr lang="en-US" sz="1800" dirty="0">
              <a:solidFill>
                <a:srgbClr val="000000"/>
              </a:solidFill>
            </a:endParaRPr>
          </a:p>
        </p:txBody>
      </p:sp>
      <p:sp>
        <p:nvSpPr>
          <p:cNvPr id="38" name="Content Placeholder 2"/>
          <p:cNvSpPr txBox="1">
            <a:spLocks/>
          </p:cNvSpPr>
          <p:nvPr/>
        </p:nvSpPr>
        <p:spPr>
          <a:xfrm>
            <a:off x="31040487" y="31383300"/>
            <a:ext cx="12392847" cy="1531912"/>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1800" dirty="0">
                <a:solidFill>
                  <a:srgbClr val="000000"/>
                </a:solidFill>
              </a:rPr>
              <a:t>Portions of this research were funded by Small Business Initiative Research grants from NIH/NIDCD, Grant # 1R41DC012009 – 01, Grant # 2R42DC012009-02, and from a research grant from the Robert D. and Ann E. Brown Research Fund, College of Education and Human Sciences, University of Nebraska-Lincoln.</a:t>
            </a:r>
          </a:p>
          <a:p>
            <a:pPr algn="l"/>
            <a:endParaRPr lang="en-US" sz="1800" dirty="0">
              <a:solidFill>
                <a:srgbClr val="000000"/>
              </a:solidFill>
            </a:endParaRPr>
          </a:p>
        </p:txBody>
      </p:sp>
      <p:sp>
        <p:nvSpPr>
          <p:cNvPr id="39" name="Content Placeholder 2"/>
          <p:cNvSpPr txBox="1">
            <a:spLocks/>
          </p:cNvSpPr>
          <p:nvPr/>
        </p:nvSpPr>
        <p:spPr>
          <a:xfrm>
            <a:off x="35737775" y="17174028"/>
            <a:ext cx="8614881" cy="4525963"/>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marL="342900" indent="-342900" algn="l">
              <a:buFont typeface="Arial"/>
              <a:buChar char="•"/>
            </a:pPr>
            <a:r>
              <a:rPr lang="en-US" sz="2800" dirty="0" smtClean="0">
                <a:solidFill>
                  <a:srgbClr val="000000"/>
                </a:solidFill>
              </a:rPr>
              <a:t>Brookes Publishing Co.</a:t>
            </a:r>
          </a:p>
          <a:p>
            <a:pPr marL="725488" lvl="1" indent="-327025" algn="l">
              <a:buFont typeface="Arial"/>
              <a:buChar char="•"/>
            </a:pPr>
            <a:r>
              <a:rPr lang="en-US" sz="2800" dirty="0" smtClean="0">
                <a:solidFill>
                  <a:srgbClr val="000000"/>
                </a:solidFill>
              </a:rPr>
              <a:t>Melissa </a:t>
            </a:r>
            <a:r>
              <a:rPr lang="en-US" sz="2800" dirty="0" err="1" smtClean="0">
                <a:solidFill>
                  <a:srgbClr val="000000"/>
                </a:solidFill>
              </a:rPr>
              <a:t>Behm</a:t>
            </a:r>
            <a:r>
              <a:rPr lang="en-US" sz="2800" dirty="0" smtClean="0">
                <a:solidFill>
                  <a:srgbClr val="000000"/>
                </a:solidFill>
              </a:rPr>
              <a:t> (Executive Vice President)</a:t>
            </a:r>
          </a:p>
          <a:p>
            <a:pPr marL="725488" lvl="1" indent="-327025" algn="l">
              <a:buFont typeface="Arial"/>
              <a:buChar char="•"/>
            </a:pPr>
            <a:r>
              <a:rPr lang="en-US" sz="2800" dirty="0" smtClean="0">
                <a:solidFill>
                  <a:srgbClr val="000000"/>
                </a:solidFill>
              </a:rPr>
              <a:t>Astrid Zuckerman (Acquisitions Manager)</a:t>
            </a:r>
          </a:p>
          <a:p>
            <a:pPr marL="342900" indent="-342900" algn="l">
              <a:buFont typeface="Arial"/>
              <a:buChar char="•"/>
            </a:pPr>
            <a:r>
              <a:rPr lang="en-US" sz="2800" dirty="0" smtClean="0">
                <a:solidFill>
                  <a:srgbClr val="000000"/>
                </a:solidFill>
              </a:rPr>
              <a:t>University of Arizona</a:t>
            </a:r>
          </a:p>
          <a:p>
            <a:pPr marL="725488" lvl="1" indent="-327025" algn="l">
              <a:buFont typeface="Arial"/>
              <a:buChar char="•"/>
            </a:pPr>
            <a:r>
              <a:rPr lang="en-US" sz="2800" dirty="0" smtClean="0">
                <a:solidFill>
                  <a:srgbClr val="000000"/>
                </a:solidFill>
              </a:rPr>
              <a:t>Darrell Sabers (research methodologist)</a:t>
            </a:r>
          </a:p>
          <a:p>
            <a:pPr marL="725488" lvl="1" indent="-327025" algn="l">
              <a:buFont typeface="Arial"/>
              <a:buChar char="•"/>
            </a:pPr>
            <a:r>
              <a:rPr lang="en-US" sz="2800" dirty="0" smtClean="0">
                <a:solidFill>
                  <a:srgbClr val="000000"/>
                </a:solidFill>
              </a:rPr>
              <a:t>Amy Olson (research methodologist)</a:t>
            </a:r>
          </a:p>
          <a:p>
            <a:pPr marL="342900" indent="-342900" algn="l">
              <a:buFont typeface="Arial"/>
              <a:buChar char="•"/>
            </a:pPr>
            <a:r>
              <a:rPr lang="en-US" sz="2800" dirty="0" smtClean="0">
                <a:solidFill>
                  <a:srgbClr val="000000"/>
                </a:solidFill>
              </a:rPr>
              <a:t>Florida State University</a:t>
            </a:r>
          </a:p>
          <a:p>
            <a:pPr marL="725488" lvl="1" indent="-327025" algn="l">
              <a:buFont typeface="Arial"/>
              <a:buChar char="•"/>
            </a:pPr>
            <a:r>
              <a:rPr lang="en-US" sz="2800" dirty="0" smtClean="0">
                <a:solidFill>
                  <a:srgbClr val="000000"/>
                </a:solidFill>
              </a:rPr>
              <a:t>Amy </a:t>
            </a:r>
            <a:r>
              <a:rPr lang="en-US" sz="2800" dirty="0" err="1" smtClean="0">
                <a:solidFill>
                  <a:srgbClr val="000000"/>
                </a:solidFill>
              </a:rPr>
              <a:t>Wetherby</a:t>
            </a:r>
            <a:r>
              <a:rPr lang="en-US" sz="2800" dirty="0" smtClean="0">
                <a:solidFill>
                  <a:srgbClr val="000000"/>
                </a:solidFill>
              </a:rPr>
              <a:t> (CSBS developer, ISCBS consultant)</a:t>
            </a:r>
          </a:p>
          <a:p>
            <a:pPr marL="342900" indent="-342900" algn="l">
              <a:buFont typeface="Arial"/>
              <a:buChar char="•"/>
            </a:pPr>
            <a:endParaRPr lang="en-US" sz="2800" dirty="0">
              <a:solidFill>
                <a:srgbClr val="000000"/>
              </a:solidFill>
            </a:endParaRPr>
          </a:p>
        </p:txBody>
      </p:sp>
      <p:sp>
        <p:nvSpPr>
          <p:cNvPr id="40" name="Title 1"/>
          <p:cNvSpPr txBox="1">
            <a:spLocks/>
          </p:cNvSpPr>
          <p:nvPr/>
        </p:nvSpPr>
        <p:spPr>
          <a:xfrm>
            <a:off x="35737775" y="21837637"/>
            <a:ext cx="8153400"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ea typeface="ヒラギノ角ゴ Pro W3" charset="0"/>
                <a:cs typeface="ヒラギノ角ゴ Pro W3" charset="0"/>
              </a:rPr>
              <a:t>ISCBS Expert Panel</a:t>
            </a:r>
            <a:endParaRPr lang="en-US" sz="4800" dirty="0">
              <a:ea typeface="ヒラギノ角ゴ Pro W3" charset="0"/>
              <a:cs typeface="ヒラギノ角ゴ Pro W3" charset="0"/>
            </a:endParaRPr>
          </a:p>
        </p:txBody>
      </p:sp>
      <p:sp>
        <p:nvSpPr>
          <p:cNvPr id="41" name="Content Placeholder 2"/>
          <p:cNvSpPr txBox="1">
            <a:spLocks/>
          </p:cNvSpPr>
          <p:nvPr/>
        </p:nvSpPr>
        <p:spPr>
          <a:xfrm>
            <a:off x="35737775" y="22692915"/>
            <a:ext cx="8614881" cy="4525963"/>
          </a:xfrm>
          <a:prstGeom prst="rect">
            <a:avLst/>
          </a:prstGeom>
        </p:spPr>
        <p:txBody>
          <a:bodyPr vert="horz" lIns="438912" tIns="219456" rIns="438912" bIns="219456" rtlCol="0">
            <a:norm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2800" dirty="0" smtClean="0">
                <a:solidFill>
                  <a:srgbClr val="000000"/>
                </a:solidFill>
              </a:rPr>
              <a:t>Dr. Nancy Brady – U. of Kansas</a:t>
            </a:r>
          </a:p>
          <a:p>
            <a:pPr algn="l"/>
            <a:r>
              <a:rPr lang="en-US" sz="2800" dirty="0" smtClean="0">
                <a:solidFill>
                  <a:srgbClr val="000000"/>
                </a:solidFill>
              </a:rPr>
              <a:t>Dr. Betsy </a:t>
            </a:r>
            <a:r>
              <a:rPr lang="en-US" sz="2800" dirty="0" err="1" smtClean="0">
                <a:solidFill>
                  <a:srgbClr val="000000"/>
                </a:solidFill>
              </a:rPr>
              <a:t>Crais</a:t>
            </a:r>
            <a:r>
              <a:rPr lang="en-US" sz="2800" dirty="0" smtClean="0">
                <a:solidFill>
                  <a:srgbClr val="000000"/>
                </a:solidFill>
              </a:rPr>
              <a:t> – U. of North Carolina–Chapel Hill</a:t>
            </a:r>
          </a:p>
          <a:p>
            <a:pPr algn="l"/>
            <a:r>
              <a:rPr lang="en-US" sz="2800" dirty="0" smtClean="0">
                <a:solidFill>
                  <a:srgbClr val="000000"/>
                </a:solidFill>
              </a:rPr>
              <a:t>Dr. Shari </a:t>
            </a:r>
            <a:r>
              <a:rPr lang="en-US" sz="2800" dirty="0" err="1" smtClean="0">
                <a:solidFill>
                  <a:srgbClr val="000000"/>
                </a:solidFill>
              </a:rPr>
              <a:t>DeVeney</a:t>
            </a:r>
            <a:r>
              <a:rPr lang="en-US" sz="2800" dirty="0" smtClean="0">
                <a:solidFill>
                  <a:srgbClr val="000000"/>
                </a:solidFill>
              </a:rPr>
              <a:t> – University of Nebraska-Omaha</a:t>
            </a:r>
          </a:p>
          <a:p>
            <a:pPr algn="l"/>
            <a:r>
              <a:rPr lang="en-US" sz="2800" dirty="0" smtClean="0">
                <a:solidFill>
                  <a:srgbClr val="000000"/>
                </a:solidFill>
              </a:rPr>
              <a:t>Dr. Pat Dowden – U. of Washington.</a:t>
            </a:r>
          </a:p>
          <a:p>
            <a:pPr algn="l"/>
            <a:r>
              <a:rPr lang="en-US" sz="2800" dirty="0" smtClean="0">
                <a:solidFill>
                  <a:srgbClr val="000000"/>
                </a:solidFill>
              </a:rPr>
              <a:t>Dr. Kim </a:t>
            </a:r>
            <a:r>
              <a:rPr lang="en-US" sz="2800" dirty="0" err="1" smtClean="0">
                <a:solidFill>
                  <a:srgbClr val="000000"/>
                </a:solidFill>
              </a:rPr>
              <a:t>Oller</a:t>
            </a:r>
            <a:r>
              <a:rPr lang="en-US" sz="2800" dirty="0" smtClean="0">
                <a:solidFill>
                  <a:srgbClr val="000000"/>
                </a:solidFill>
              </a:rPr>
              <a:t> – U. of Memphis </a:t>
            </a:r>
          </a:p>
          <a:p>
            <a:pPr algn="l"/>
            <a:r>
              <a:rPr lang="en-US" sz="2800" dirty="0" smtClean="0">
                <a:solidFill>
                  <a:srgbClr val="000000"/>
                </a:solidFill>
              </a:rPr>
              <a:t>Dr. Lesley </a:t>
            </a:r>
            <a:r>
              <a:rPr lang="en-US" sz="2800" dirty="0" err="1" smtClean="0">
                <a:solidFill>
                  <a:srgbClr val="000000"/>
                </a:solidFill>
              </a:rPr>
              <a:t>Olswang</a:t>
            </a:r>
            <a:r>
              <a:rPr lang="en-US" sz="2800" dirty="0" smtClean="0">
                <a:solidFill>
                  <a:srgbClr val="000000"/>
                </a:solidFill>
              </a:rPr>
              <a:t> – U. of Washington</a:t>
            </a:r>
          </a:p>
          <a:p>
            <a:pPr algn="l"/>
            <a:r>
              <a:rPr lang="en-US" sz="2800" dirty="0" smtClean="0">
                <a:solidFill>
                  <a:srgbClr val="000000"/>
                </a:solidFill>
              </a:rPr>
              <a:t>Dr. Charity Rowland – U. of Oregon</a:t>
            </a:r>
          </a:p>
          <a:p>
            <a:pPr algn="l"/>
            <a:endParaRPr lang="en-US" sz="2800" dirty="0">
              <a:solidFill>
                <a:srgbClr val="000000"/>
              </a:solidFill>
            </a:endParaRPr>
          </a:p>
        </p:txBody>
      </p:sp>
      <p:pic>
        <p:nvPicPr>
          <p:cNvPr id="42" name="Picture 41" descr="R-N_4c_r.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359600"/>
            <a:ext cx="685800" cy="558800"/>
          </a:xfrm>
          <a:prstGeom prst="rect">
            <a:avLst/>
          </a:prstGeom>
        </p:spPr>
      </p:pic>
      <p:sp>
        <p:nvSpPr>
          <p:cNvPr id="43" name="TextBox 42"/>
          <p:cNvSpPr txBox="1"/>
          <p:nvPr/>
        </p:nvSpPr>
        <p:spPr>
          <a:xfrm>
            <a:off x="512217" y="32568368"/>
            <a:ext cx="17389658" cy="461665"/>
          </a:xfrm>
          <a:prstGeom prst="rect">
            <a:avLst/>
          </a:prstGeom>
          <a:noFill/>
        </p:spPr>
        <p:txBody>
          <a:bodyPr wrap="square" rtlCol="0">
            <a:spAutoFit/>
          </a:bodyPr>
          <a:lstStyle/>
          <a:p>
            <a:r>
              <a:rPr lang="en-US" sz="1200" dirty="0"/>
              <a:t>It is the policy of the University of Nebraska-Lincoln not to discriminate based upon age, race, ethnicity, color, national origin, gender, sex, pregnancy, disability, sexual orientation, genetic information, veteran's status, marital status, religion or political affiliation.</a:t>
            </a:r>
          </a:p>
          <a:p>
            <a:endParaRPr lang="en-US" sz="1200" dirty="0"/>
          </a:p>
        </p:txBody>
      </p:sp>
      <p:sp>
        <p:nvSpPr>
          <p:cNvPr id="44" name="Title 1"/>
          <p:cNvSpPr txBox="1">
            <a:spLocks/>
          </p:cNvSpPr>
          <p:nvPr/>
        </p:nvSpPr>
        <p:spPr>
          <a:xfrm>
            <a:off x="13370158" y="12546539"/>
            <a:ext cx="10956665" cy="1143000"/>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rPr>
              <a:t> </a:t>
            </a:r>
          </a:p>
          <a:p>
            <a:pPr algn="l"/>
            <a:r>
              <a:rPr lang="en-US" sz="4800" dirty="0" smtClean="0">
                <a:solidFill>
                  <a:srgbClr val="000000"/>
                </a:solidFill>
              </a:rPr>
              <a:t>Impact for Children with ASD:</a:t>
            </a:r>
            <a:br>
              <a:rPr lang="en-US" sz="4800" dirty="0" smtClean="0">
                <a:solidFill>
                  <a:srgbClr val="000000"/>
                </a:solidFill>
              </a:rPr>
            </a:br>
            <a:endParaRPr lang="en-US" sz="4800" dirty="0">
              <a:solidFill>
                <a:srgbClr val="000000"/>
              </a:solidFill>
            </a:endParaRPr>
          </a:p>
        </p:txBody>
      </p:sp>
      <p:sp>
        <p:nvSpPr>
          <p:cNvPr id="9" name="TextBox 8"/>
          <p:cNvSpPr txBox="1"/>
          <p:nvPr/>
        </p:nvSpPr>
        <p:spPr>
          <a:xfrm>
            <a:off x="13370158" y="13508738"/>
            <a:ext cx="13523499" cy="4893647"/>
          </a:xfrm>
          <a:prstGeom prst="rect">
            <a:avLst/>
          </a:prstGeom>
          <a:noFill/>
        </p:spPr>
        <p:txBody>
          <a:bodyPr wrap="square" rtlCol="0">
            <a:spAutoFit/>
          </a:bodyPr>
          <a:lstStyle/>
          <a:p>
            <a:pPr marL="457200" indent="-457200">
              <a:buFont typeface="Arial" charset="0"/>
              <a:buChar char="•"/>
            </a:pPr>
            <a:r>
              <a:rPr lang="en-US" sz="2400" dirty="0" smtClean="0"/>
              <a:t>Children </a:t>
            </a:r>
            <a:r>
              <a:rPr lang="en-US" sz="2400" dirty="0"/>
              <a:t>with ASD shower poorer amount and quality of vocalizations as well as attention to others’ vocalizations, consistent with other research patterns before 12 months. Vocal patterns were notably worse than children with speech/language impairments, and may discriminate these groups at early ages.</a:t>
            </a:r>
          </a:p>
          <a:p>
            <a:pPr marL="457200" indent="-457200">
              <a:buFont typeface="Arial" charset="0"/>
              <a:buChar char="•"/>
            </a:pPr>
            <a:r>
              <a:rPr lang="en-US" sz="2400" dirty="0" smtClean="0"/>
              <a:t>Significant </a:t>
            </a:r>
            <a:r>
              <a:rPr lang="en-US" sz="2400" dirty="0"/>
              <a:t>reciprocity difficulties were seen in gesture, vocal, and play action imitation as well as taking any 3 turns in interaction, showing a consistent pattern with that shown in later childhood.</a:t>
            </a:r>
          </a:p>
          <a:p>
            <a:pPr marL="457200" indent="-457200">
              <a:buFont typeface="Arial" charset="0"/>
              <a:buChar char="•"/>
            </a:pPr>
            <a:r>
              <a:rPr lang="en-US" sz="2400" dirty="0" smtClean="0"/>
              <a:t>Emotional </a:t>
            </a:r>
            <a:r>
              <a:rPr lang="en-US" sz="2400" dirty="0"/>
              <a:t>concerns were shown in less positive affect toward people or objects and more negative affect toward objects, but gaze behaviors themselves were not impaired in most contexts. A combination of gaze and intent factors may distinguish infants at risk for ASD.</a:t>
            </a:r>
          </a:p>
          <a:p>
            <a:pPr marL="457200" indent="-457200">
              <a:buFont typeface="Arial" charset="0"/>
              <a:buChar char="•"/>
            </a:pPr>
            <a:r>
              <a:rPr lang="en-US" sz="2400" dirty="0" smtClean="0"/>
              <a:t>Most </a:t>
            </a:r>
            <a:r>
              <a:rPr lang="en-US" sz="2400" dirty="0"/>
              <a:t>early play schemes were within typical limits (e.g. banging), but poor targeted play may reflect early fine and/or gross motor limits often associated with infants with ASD.</a:t>
            </a:r>
          </a:p>
          <a:p>
            <a:pPr marL="457200" indent="-457200">
              <a:buFont typeface="Arial" charset="0"/>
              <a:buChar char="•"/>
            </a:pPr>
            <a:r>
              <a:rPr lang="en-US" sz="2400" dirty="0" smtClean="0"/>
              <a:t>Limited </a:t>
            </a:r>
            <a:r>
              <a:rPr lang="en-US" sz="2400" dirty="0"/>
              <a:t>visual tracking, object permanence, and gesture types may reflect a combination of language, cognitive, and social issues affecting early behavior of infants with ASD</a:t>
            </a:r>
            <a:r>
              <a:rPr lang="en-US" sz="2400" dirty="0" smtClean="0"/>
              <a:t>.</a:t>
            </a:r>
            <a:endParaRPr lang="en-US" sz="2400" dirty="0">
              <a:solidFill>
                <a:srgbClr val="000000"/>
              </a:solidFill>
            </a:endParaRPr>
          </a:p>
        </p:txBody>
      </p:sp>
      <p:sp>
        <p:nvSpPr>
          <p:cNvPr id="3" name="TextBox 2"/>
          <p:cNvSpPr txBox="1"/>
          <p:nvPr/>
        </p:nvSpPr>
        <p:spPr>
          <a:xfrm>
            <a:off x="13370158" y="26807338"/>
            <a:ext cx="17430170" cy="5755422"/>
          </a:xfrm>
          <a:prstGeom prst="rect">
            <a:avLst/>
          </a:prstGeom>
          <a:noFill/>
        </p:spPr>
        <p:txBody>
          <a:bodyPr wrap="square" rtlCol="0">
            <a:spAutoFit/>
          </a:bodyPr>
          <a:lstStyle/>
          <a:p>
            <a:r>
              <a:rPr lang="en-US" sz="4000" dirty="0"/>
              <a:t>3. Subgroup differences: Children with Physical/Sensory (n=3) or Behavioral Disorders (n=5) or combined (PSBEH</a:t>
            </a:r>
            <a:r>
              <a:rPr lang="en-US" sz="4000" dirty="0" smtClean="0"/>
              <a:t>)</a:t>
            </a:r>
            <a:endParaRPr lang="en-US" sz="2800" dirty="0"/>
          </a:p>
          <a:p>
            <a:r>
              <a:rPr lang="en-US" sz="2400" b="1" dirty="0"/>
              <a:t>Significant variables of </a:t>
            </a:r>
            <a:r>
              <a:rPr lang="en-US" sz="2400" b="1" dirty="0" smtClean="0"/>
              <a:t>interest:</a:t>
            </a:r>
          </a:p>
          <a:p>
            <a:pPr marL="457200" indent="-457200">
              <a:buFont typeface="Arial" charset="0"/>
              <a:buChar char="•"/>
            </a:pPr>
            <a:r>
              <a:rPr lang="en-US" sz="2400" dirty="0" smtClean="0"/>
              <a:t>Poorer </a:t>
            </a:r>
            <a:r>
              <a:rPr lang="en-US" sz="2400" dirty="0"/>
              <a:t>intentional communication and gesture imitation in PSBEH than </a:t>
            </a:r>
            <a:r>
              <a:rPr lang="en-US" sz="2400" dirty="0" smtClean="0"/>
              <a:t>TD</a:t>
            </a:r>
          </a:p>
          <a:p>
            <a:pPr marL="457200" indent="-457200">
              <a:buFont typeface="Arial" charset="0"/>
              <a:buChar char="•"/>
            </a:pPr>
            <a:r>
              <a:rPr lang="en-US" sz="2400" dirty="0" smtClean="0"/>
              <a:t>More </a:t>
            </a:r>
            <a:r>
              <a:rPr lang="en-US" sz="2400" dirty="0"/>
              <a:t>vocalizing and taking one expected turn in PSBEH than TD</a:t>
            </a:r>
          </a:p>
          <a:p>
            <a:pPr marL="457200" indent="-457200">
              <a:buFont typeface="Arial" charset="0"/>
              <a:buChar char="•"/>
            </a:pPr>
            <a:r>
              <a:rPr lang="en-US" sz="2400" dirty="0" smtClean="0"/>
              <a:t>Better </a:t>
            </a:r>
            <a:r>
              <a:rPr lang="en-US" sz="2400" dirty="0"/>
              <a:t>spontaneously monitor adults in BD and PSD than ASD</a:t>
            </a:r>
          </a:p>
          <a:p>
            <a:pPr marL="457200" indent="-457200">
              <a:buFont typeface="Arial" charset="0"/>
              <a:buChar char="•"/>
            </a:pPr>
            <a:r>
              <a:rPr lang="en-US" sz="2400" dirty="0" smtClean="0"/>
              <a:t>Better </a:t>
            </a:r>
            <a:r>
              <a:rPr lang="en-US" sz="2400" dirty="0"/>
              <a:t>ability to modify behaviors at barriers in BD than ASD</a:t>
            </a:r>
          </a:p>
          <a:p>
            <a:r>
              <a:rPr lang="en-US" sz="2400" b="1" dirty="0"/>
              <a:t> </a:t>
            </a:r>
          </a:p>
          <a:p>
            <a:r>
              <a:rPr lang="en-US" sz="2400" b="1" dirty="0"/>
              <a:t>Implications: </a:t>
            </a:r>
          </a:p>
          <a:p>
            <a:pPr marL="457200" lvl="0" indent="-457200">
              <a:buFont typeface="Arial" charset="0"/>
              <a:buChar char="•"/>
            </a:pPr>
            <a:r>
              <a:rPr lang="en-US" sz="2400" dirty="0"/>
              <a:t>Gesture skills are poorer in infants with PSBEH even without other indications of general language or cognitive delays, indicating possible difficulty integrating contextual factors</a:t>
            </a:r>
          </a:p>
          <a:p>
            <a:pPr marL="457200" lvl="0" indent="-457200">
              <a:buFont typeface="Arial" charset="0"/>
              <a:buChar char="•"/>
            </a:pPr>
            <a:r>
              <a:rPr lang="en-US" sz="2400" dirty="0"/>
              <a:t>Children with BD show more effective or active problem solving in play and/or use of vocalizations than children with ASD or TD. </a:t>
            </a:r>
          </a:p>
          <a:p>
            <a:pPr marL="457200" lvl="0" indent="-457200">
              <a:buFont typeface="Arial" charset="0"/>
              <a:buChar char="•"/>
            </a:pPr>
            <a:r>
              <a:rPr lang="en-US" sz="2400" dirty="0"/>
              <a:t>Infants with behavioral disorders show better awareness of people’s actions in their environments than children with ASD, indicating better social monitoring or “radar</a:t>
            </a:r>
            <a:r>
              <a:rPr lang="en-US" sz="2400" dirty="0" smtClean="0"/>
              <a:t>”. </a:t>
            </a:r>
            <a:endParaRPr lang="en-US" sz="2400" dirty="0"/>
          </a:p>
        </p:txBody>
      </p:sp>
      <p:sp>
        <p:nvSpPr>
          <p:cNvPr id="45" name="Title 1"/>
          <p:cNvSpPr txBox="1">
            <a:spLocks/>
          </p:cNvSpPr>
          <p:nvPr/>
        </p:nvSpPr>
        <p:spPr>
          <a:xfrm>
            <a:off x="-50487" y="4833613"/>
            <a:ext cx="8229600"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rPr>
              <a:t>Background</a:t>
            </a:r>
            <a:endParaRPr lang="en-US" sz="4800" dirty="0">
              <a:solidFill>
                <a:srgbClr val="000000"/>
              </a:solidFill>
            </a:endParaRPr>
          </a:p>
        </p:txBody>
      </p:sp>
      <p:sp>
        <p:nvSpPr>
          <p:cNvPr id="46" name="TextBox 45"/>
          <p:cNvSpPr txBox="1"/>
          <p:nvPr/>
        </p:nvSpPr>
        <p:spPr>
          <a:xfrm>
            <a:off x="-50487" y="5766612"/>
            <a:ext cx="12223923" cy="9325630"/>
          </a:xfrm>
          <a:prstGeom prst="rect">
            <a:avLst/>
          </a:prstGeom>
          <a:noFill/>
        </p:spPr>
        <p:txBody>
          <a:bodyPr wrap="square" rtlCol="0">
            <a:spAutoFit/>
          </a:bodyPr>
          <a:lstStyle/>
          <a:p>
            <a:pPr marL="812800" indent="-355600">
              <a:buFont typeface="Arial"/>
              <a:buChar char="•"/>
            </a:pPr>
            <a:r>
              <a:rPr lang="en-US" sz="2400" dirty="0"/>
              <a:t> Most current assessments measure early communication beginning around 9-12 months, and very little is known about early signs of atypical development prior to this age group</a:t>
            </a:r>
          </a:p>
          <a:p>
            <a:pPr marL="812800" indent="-355600">
              <a:buFont typeface="Arial"/>
              <a:buChar char="•"/>
            </a:pPr>
            <a:r>
              <a:rPr lang="en-US" sz="2400" dirty="0"/>
              <a:t>The amount of communicative interaction an infant engages in (i.e., dyadic reengagement, rate of joint attention, rate of communication, and parental response contingency) correlates to receptive and expressive language at 30-36 months of age (Brady et al., 2004; </a:t>
            </a:r>
            <a:r>
              <a:rPr lang="en-US" sz="2400" dirty="0" err="1"/>
              <a:t>McCathren</a:t>
            </a:r>
            <a:r>
              <a:rPr lang="en-US" sz="2400" dirty="0"/>
              <a:t> et al., 1999; </a:t>
            </a:r>
            <a:r>
              <a:rPr lang="en-US" sz="2400" dirty="0" err="1"/>
              <a:t>Schuymer</a:t>
            </a:r>
            <a:r>
              <a:rPr lang="en-US" sz="2400" dirty="0"/>
              <a:t> et al., 2011).</a:t>
            </a:r>
          </a:p>
          <a:p>
            <a:pPr marL="812800" indent="-355600">
              <a:buFont typeface="Arial"/>
              <a:buChar char="•"/>
            </a:pPr>
            <a:r>
              <a:rPr lang="en-US" sz="2400" dirty="0" smtClean="0"/>
              <a:t>Poor </a:t>
            </a:r>
            <a:r>
              <a:rPr lang="en-US" sz="2400" dirty="0"/>
              <a:t>use of social-communicative behaviors (i.e., pointing and waving/nodding, gesture use, joint attention, sharing interest, giving/showing, gaze/point following, requesting attention) and oral/manual motor skills at 12 months have been associated with later autism diagnosis (</a:t>
            </a:r>
            <a:r>
              <a:rPr lang="en-US" sz="2400" dirty="0" err="1"/>
              <a:t>Gernsbacher</a:t>
            </a:r>
            <a:r>
              <a:rPr lang="en-US" sz="2400" dirty="0"/>
              <a:t> et al., 2007; </a:t>
            </a:r>
            <a:r>
              <a:rPr lang="en-US" sz="2400" dirty="0" err="1"/>
              <a:t>Veness</a:t>
            </a:r>
            <a:r>
              <a:rPr lang="en-US" sz="2400" dirty="0"/>
              <a:t> et al., 2012).  </a:t>
            </a:r>
          </a:p>
          <a:p>
            <a:pPr marL="812800" indent="-355600">
              <a:buFont typeface="Arial"/>
              <a:buChar char="•"/>
            </a:pPr>
            <a:r>
              <a:rPr lang="en-US" sz="2400" dirty="0" smtClean="0"/>
              <a:t>An </a:t>
            </a:r>
            <a:r>
              <a:rPr lang="en-US" sz="2400" dirty="0"/>
              <a:t>infant assessment is needed that includes a broad range of temptations for testing multiple sub-domains of communication in very early communicators (</a:t>
            </a:r>
            <a:r>
              <a:rPr lang="en-US" sz="2400" dirty="0" err="1"/>
              <a:t>Iacono</a:t>
            </a:r>
            <a:r>
              <a:rPr lang="en-US" sz="2400" dirty="0"/>
              <a:t>, </a:t>
            </a:r>
            <a:r>
              <a:rPr lang="en-US" sz="2400" dirty="0" err="1"/>
              <a:t>Waring</a:t>
            </a:r>
            <a:r>
              <a:rPr lang="en-US" sz="2400" dirty="0"/>
              <a:t>, and Chan, 1996).</a:t>
            </a:r>
          </a:p>
          <a:p>
            <a:pPr marL="812800" lvl="0" indent="-355600">
              <a:buFont typeface="Arial"/>
              <a:buChar char="•"/>
            </a:pPr>
            <a:r>
              <a:rPr lang="en-US" sz="2400" dirty="0"/>
              <a:t>The Infant Social and Communication Behavior Scales (ISCBS) is an assessment of early communication that is:</a:t>
            </a:r>
          </a:p>
          <a:p>
            <a:pPr marL="1727200" lvl="1" indent="-228600">
              <a:buFont typeface="Arial"/>
              <a:buChar char="•"/>
            </a:pPr>
            <a:r>
              <a:rPr lang="en-US" sz="2400" dirty="0"/>
              <a:t>Based on research-based predictors of communication </a:t>
            </a:r>
          </a:p>
          <a:p>
            <a:pPr marL="1727200" lvl="1" indent="-228600">
              <a:buFont typeface="Arial"/>
              <a:buChar char="•"/>
            </a:pPr>
            <a:r>
              <a:rPr lang="en-US" sz="2400" dirty="0"/>
              <a:t>Standardized for infants 2-12 months of age, in the process of norming</a:t>
            </a:r>
          </a:p>
          <a:p>
            <a:pPr marL="1727200" lvl="1" indent="-228600">
              <a:buFont typeface="Arial"/>
              <a:buChar char="•"/>
            </a:pPr>
            <a:r>
              <a:rPr lang="en-US" sz="2400" dirty="0"/>
              <a:t>Applicable for pre-intentional communicators of any age</a:t>
            </a:r>
          </a:p>
          <a:p>
            <a:pPr marL="1727200" lvl="1" indent="-228600">
              <a:buFont typeface="Arial"/>
              <a:buChar char="•"/>
            </a:pPr>
            <a:r>
              <a:rPr lang="en-US" sz="2400" dirty="0"/>
              <a:t>Scored using modality-independent behaviors </a:t>
            </a:r>
          </a:p>
          <a:p>
            <a:pPr marL="1727200" lvl="1" indent="-228600">
              <a:buFont typeface="Arial"/>
              <a:buChar char="•"/>
            </a:pPr>
            <a:r>
              <a:rPr lang="en-US" sz="2400" dirty="0"/>
              <a:t>Assessed with practical dynamic/interactive temptations</a:t>
            </a:r>
          </a:p>
          <a:p>
            <a:pPr marL="1727200" lvl="1" indent="-228600">
              <a:buFont typeface="Arial"/>
              <a:buChar char="•"/>
            </a:pPr>
            <a:r>
              <a:rPr lang="en-US" sz="2400" dirty="0"/>
              <a:t>Including formal AAC and literacy activities</a:t>
            </a:r>
          </a:p>
          <a:p>
            <a:pPr marL="1727200" lvl="1" indent="-228600">
              <a:buFont typeface="Arial"/>
              <a:buChar char="•"/>
            </a:pPr>
            <a:r>
              <a:rPr lang="en-US" sz="2400" dirty="0"/>
              <a:t>Including multisensory and social temptations </a:t>
            </a:r>
          </a:p>
          <a:p>
            <a:pPr marL="1727200" lvl="1" indent="-228600">
              <a:buFont typeface="Arial"/>
              <a:buChar char="•"/>
            </a:pPr>
            <a:r>
              <a:rPr lang="en-US" sz="2400" dirty="0"/>
              <a:t>Detailed in information on multiple communication skills</a:t>
            </a:r>
          </a:p>
          <a:p>
            <a:pPr marL="1727200" lvl="1" indent="-228600">
              <a:buFont typeface="Arial"/>
              <a:buChar char="•"/>
            </a:pPr>
            <a:r>
              <a:rPr lang="en-US" sz="2400" dirty="0"/>
              <a:t>Appropriate for planning and tracking intervention progress</a:t>
            </a:r>
          </a:p>
          <a:p>
            <a:pPr marL="1727200" lvl="1" indent="-228600">
              <a:buFont typeface="Arial"/>
              <a:buChar char="•"/>
            </a:pPr>
            <a:r>
              <a:rPr lang="en-US" sz="2400" dirty="0"/>
              <a:t>Discriminative between typical and at-risk </a:t>
            </a:r>
            <a:r>
              <a:rPr lang="en-US" sz="2400" dirty="0" smtClean="0"/>
              <a:t>development</a:t>
            </a:r>
            <a:endParaRPr lang="en-US" sz="2400" dirty="0"/>
          </a:p>
        </p:txBody>
      </p:sp>
      <p:sp>
        <p:nvSpPr>
          <p:cNvPr id="47" name="Title 1"/>
          <p:cNvSpPr txBox="1">
            <a:spLocks/>
          </p:cNvSpPr>
          <p:nvPr/>
        </p:nvSpPr>
        <p:spPr>
          <a:xfrm>
            <a:off x="-149944" y="15941046"/>
            <a:ext cx="8273665" cy="499885"/>
          </a:xfrm>
          <a:prstGeom prst="rect">
            <a:avLst/>
          </a:prstGeom>
        </p:spPr>
        <p:txBody>
          <a:bodyPr vert="horz" lIns="438912" tIns="219456" rIns="438912" bIns="219456" rtlCol="0" anchor="ctr">
            <a:no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ea typeface="ヒラギノ角ゴ Pro W3" charset="0"/>
                <a:cs typeface="ヒラギノ角ゴ Pro W3" charset="0"/>
              </a:rPr>
              <a:t>Research Questions</a:t>
            </a:r>
            <a:br>
              <a:rPr lang="en-US" sz="4800" dirty="0" smtClean="0">
                <a:solidFill>
                  <a:srgbClr val="000000"/>
                </a:solidFill>
                <a:ea typeface="ヒラギノ角ゴ Pro W3" charset="0"/>
                <a:cs typeface="ヒラギノ角ゴ Pro W3" charset="0"/>
              </a:rPr>
            </a:br>
            <a:endParaRPr lang="en-US" sz="4800" dirty="0">
              <a:solidFill>
                <a:srgbClr val="000000"/>
              </a:solidFill>
              <a:ea typeface="ヒラギノ角ゴ Pro W3" charset="0"/>
              <a:cs typeface="ヒラギノ角ゴ Pro W3" charset="0"/>
            </a:endParaRPr>
          </a:p>
        </p:txBody>
      </p:sp>
      <p:sp>
        <p:nvSpPr>
          <p:cNvPr id="48" name="Content Placeholder 2"/>
          <p:cNvSpPr txBox="1">
            <a:spLocks/>
          </p:cNvSpPr>
          <p:nvPr/>
        </p:nvSpPr>
        <p:spPr>
          <a:xfrm>
            <a:off x="-123402" y="16066411"/>
            <a:ext cx="12768198" cy="2202561"/>
          </a:xfrm>
          <a:prstGeom prst="rect">
            <a:avLst/>
          </a:prstGeom>
        </p:spPr>
        <p:txBody>
          <a:bodyPr vert="horz" lIns="438912" tIns="219456" rIns="438912" bIns="219456" rtlCol="0">
            <a:norm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marL="457200" indent="-330200" algn="l">
              <a:buFont typeface="Arial"/>
              <a:buChar char="•"/>
            </a:pPr>
            <a:r>
              <a:rPr lang="en-US" sz="2400" dirty="0" smtClean="0">
                <a:solidFill>
                  <a:srgbClr val="000000"/>
                </a:solidFill>
              </a:rPr>
              <a:t>Does the ISCBS discriminate infants between 2-8 months who later demonstrate communication impairments (at 3 years) from those who do not?</a:t>
            </a:r>
          </a:p>
          <a:p>
            <a:pPr marL="457200" indent="-330200" algn="l">
              <a:buFont typeface="Arial"/>
              <a:buChar char="•"/>
            </a:pPr>
            <a:r>
              <a:rPr lang="en-US" sz="2400" dirty="0" smtClean="0">
                <a:solidFill>
                  <a:srgbClr val="000000"/>
                </a:solidFill>
              </a:rPr>
              <a:t>Which ISCBS communication behaviors and/or domains distinguish infants with communication risk from </a:t>
            </a:r>
            <a:r>
              <a:rPr lang="en-US" sz="2400" dirty="0" err="1" smtClean="0">
                <a:solidFill>
                  <a:srgbClr val="000000"/>
                </a:solidFill>
              </a:rPr>
              <a:t>preintentional</a:t>
            </a:r>
            <a:r>
              <a:rPr lang="en-US" sz="2400" dirty="0" smtClean="0">
                <a:solidFill>
                  <a:srgbClr val="000000"/>
                </a:solidFill>
              </a:rPr>
              <a:t> infants with typical development?</a:t>
            </a:r>
            <a:endParaRPr lang="en-US" sz="2400" dirty="0">
              <a:solidFill>
                <a:srgbClr val="000000"/>
              </a:solidFill>
            </a:endParaRPr>
          </a:p>
        </p:txBody>
      </p:sp>
      <p:sp>
        <p:nvSpPr>
          <p:cNvPr id="49" name="Title 1"/>
          <p:cNvSpPr txBox="1">
            <a:spLocks/>
          </p:cNvSpPr>
          <p:nvPr/>
        </p:nvSpPr>
        <p:spPr>
          <a:xfrm>
            <a:off x="-50487" y="22947014"/>
            <a:ext cx="8229600" cy="1143000"/>
          </a:xfrm>
          <a:prstGeom prst="rect">
            <a:avLst/>
          </a:prstGeom>
        </p:spPr>
        <p:txBody>
          <a:bodyPr vert="horz" lIns="438912" tIns="219456" rIns="438912" bIns="219456" rtlCol="0" anchor="ctr">
            <a:normAutofit lnSpcReduction="10000"/>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rPr>
              <a:t>Procedure</a:t>
            </a:r>
            <a:endParaRPr lang="en-US" sz="4800" dirty="0">
              <a:solidFill>
                <a:srgbClr val="000000"/>
              </a:solidFill>
            </a:endParaRPr>
          </a:p>
        </p:txBody>
      </p:sp>
      <p:sp>
        <p:nvSpPr>
          <p:cNvPr id="50" name="Content Placeholder 2"/>
          <p:cNvSpPr txBox="1">
            <a:spLocks/>
          </p:cNvSpPr>
          <p:nvPr/>
        </p:nvSpPr>
        <p:spPr>
          <a:xfrm>
            <a:off x="-50487" y="23692275"/>
            <a:ext cx="12223922" cy="6444992"/>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marL="457200" indent="-276225" algn="l">
              <a:buFont typeface="Arial"/>
              <a:buChar char="•"/>
            </a:pPr>
            <a:r>
              <a:rPr lang="en-US" sz="2400" dirty="0" smtClean="0">
                <a:solidFill>
                  <a:srgbClr val="000000"/>
                </a:solidFill>
              </a:rPr>
              <a:t>Infant – Administration at home: 18 different ISCBS social, toy, and communicative temptations, and the Battelle Developmental Inventory</a:t>
            </a:r>
          </a:p>
          <a:p>
            <a:pPr marL="1371600" lvl="1" indent="-177800" algn="l">
              <a:buFont typeface="Arial"/>
              <a:buChar char="•"/>
            </a:pPr>
            <a:r>
              <a:rPr lang="en-US" sz="2400" dirty="0" smtClean="0">
                <a:solidFill>
                  <a:srgbClr val="000000"/>
                </a:solidFill>
              </a:rPr>
              <a:t>Coders scored presence or absence of 31 possible infant behaviors for each temptation administered in the ISCBS. Each raw score was converted to a ratio score.</a:t>
            </a:r>
          </a:p>
          <a:p>
            <a:pPr marL="1371600" lvl="1" indent="-177800" algn="l">
              <a:buFont typeface="Arial"/>
              <a:buChar char="•"/>
            </a:pPr>
            <a:r>
              <a:rPr lang="en-US" sz="2400" dirty="0" smtClean="0">
                <a:solidFill>
                  <a:srgbClr val="000000"/>
                </a:solidFill>
              </a:rPr>
              <a:t>ISCBS behaviors scored by temptation were grouped into eight domains of social and communication skills: emergent communication, affect, attention, engagement, anticipation, reciprocity, mastery, motivation, and exploration.</a:t>
            </a:r>
          </a:p>
          <a:p>
            <a:pPr marL="457200" indent="-239713" algn="l">
              <a:buFont typeface="Arial"/>
              <a:buChar char="•"/>
            </a:pPr>
            <a:r>
              <a:rPr lang="en-US" sz="2400" dirty="0" smtClean="0">
                <a:solidFill>
                  <a:srgbClr val="000000"/>
                </a:solidFill>
              </a:rPr>
              <a:t>Follow-up at 3 years - Administration at home of: </a:t>
            </a:r>
          </a:p>
          <a:p>
            <a:pPr marL="1371600" lvl="1" indent="-177800" algn="l">
              <a:buFont typeface="Arial"/>
              <a:buChar char="•"/>
            </a:pPr>
            <a:r>
              <a:rPr lang="en-US" sz="2400" dirty="0" smtClean="0">
                <a:solidFill>
                  <a:srgbClr val="000000"/>
                </a:solidFill>
              </a:rPr>
              <a:t>Mullen Developmental Scales, </a:t>
            </a:r>
          </a:p>
          <a:p>
            <a:pPr marL="1371600" lvl="1" indent="-177800" algn="l">
              <a:buFont typeface="Arial"/>
              <a:buChar char="•"/>
            </a:pPr>
            <a:r>
              <a:rPr lang="en-US" sz="2400" dirty="0" smtClean="0">
                <a:solidFill>
                  <a:srgbClr val="000000"/>
                </a:solidFill>
              </a:rPr>
              <a:t>Clinical Evaluation of Language Fundamentals, Preschool (CELF-P), </a:t>
            </a:r>
          </a:p>
          <a:p>
            <a:pPr marL="1371600" lvl="1" indent="-177800" algn="l">
              <a:buFont typeface="Arial"/>
              <a:buChar char="•"/>
            </a:pPr>
            <a:r>
              <a:rPr lang="en-US" sz="2400" dirty="0" smtClean="0">
                <a:solidFill>
                  <a:srgbClr val="000000"/>
                </a:solidFill>
              </a:rPr>
              <a:t>Goldman-</a:t>
            </a:r>
            <a:r>
              <a:rPr lang="en-US" sz="2400" dirty="0" err="1" smtClean="0">
                <a:solidFill>
                  <a:srgbClr val="000000"/>
                </a:solidFill>
              </a:rPr>
              <a:t>Fristoe</a:t>
            </a:r>
            <a:r>
              <a:rPr lang="en-US" sz="2400" dirty="0" smtClean="0">
                <a:solidFill>
                  <a:srgbClr val="000000"/>
                </a:solidFill>
              </a:rPr>
              <a:t> Test of Articulation-2/Khan-Lewis Phonological Assessment-2, </a:t>
            </a:r>
          </a:p>
          <a:p>
            <a:pPr marL="1371600" lvl="1" indent="-177800" algn="l">
              <a:buFont typeface="Arial"/>
              <a:buChar char="•"/>
            </a:pPr>
            <a:r>
              <a:rPr lang="en-US" sz="2400" dirty="0" smtClean="0">
                <a:solidFill>
                  <a:srgbClr val="000000"/>
                </a:solidFill>
              </a:rPr>
              <a:t>Vineland Adaptive Behavior Scale, </a:t>
            </a:r>
          </a:p>
          <a:p>
            <a:pPr marL="1371600" lvl="1" indent="-177800" algn="l">
              <a:buFont typeface="Arial"/>
              <a:buChar char="•"/>
            </a:pPr>
            <a:r>
              <a:rPr lang="en-US" sz="2400" dirty="0" smtClean="0">
                <a:solidFill>
                  <a:srgbClr val="000000"/>
                </a:solidFill>
              </a:rPr>
              <a:t>Autism Diagnostic Observation Schedule, Second Edition (ADOS-2), </a:t>
            </a:r>
          </a:p>
          <a:p>
            <a:pPr marL="1371600" lvl="1" indent="-177800" algn="l">
              <a:buFont typeface="Arial"/>
              <a:buChar char="•"/>
            </a:pPr>
            <a:r>
              <a:rPr lang="en-US" sz="2400" dirty="0" smtClean="0">
                <a:solidFill>
                  <a:srgbClr val="000000"/>
                </a:solidFill>
              </a:rPr>
              <a:t>Language samples with parent and experimenter, including SALT analysis</a:t>
            </a:r>
          </a:p>
          <a:p>
            <a:pPr marL="457200" indent="-457200" algn="l">
              <a:buFont typeface="Arial"/>
              <a:buChar char="•"/>
            </a:pPr>
            <a:endParaRPr lang="en-US" sz="2400" dirty="0">
              <a:solidFill>
                <a:srgbClr val="000000"/>
              </a:solidFill>
            </a:endParaRPr>
          </a:p>
        </p:txBody>
      </p:sp>
      <p:sp>
        <p:nvSpPr>
          <p:cNvPr id="51" name="Title 1"/>
          <p:cNvSpPr txBox="1">
            <a:spLocks/>
          </p:cNvSpPr>
          <p:nvPr/>
        </p:nvSpPr>
        <p:spPr>
          <a:xfrm>
            <a:off x="-205336" y="29696204"/>
            <a:ext cx="8229600" cy="1651466"/>
          </a:xfrm>
          <a:prstGeom prst="rect">
            <a:avLst/>
          </a:prstGeom>
        </p:spPr>
        <p:txBody>
          <a:bodyPr vert="horz" lIns="438912" tIns="219456" rIns="438912" bIns="219456" rtlCol="0" anchor="ctr">
            <a:normAutofit/>
          </a:bodyPr>
          <a:lstStyle>
            <a:lvl1pPr algn="ctr" defTabSz="2194560" rtl="0" eaLnBrk="1" latinLnBrk="0" hangingPunct="1">
              <a:spcBef>
                <a:spcPct val="0"/>
              </a:spcBef>
              <a:buNone/>
              <a:defRPr sz="21100" kern="1200">
                <a:solidFill>
                  <a:schemeClr val="tx1"/>
                </a:solidFill>
                <a:latin typeface="+mj-lt"/>
                <a:ea typeface="+mj-ea"/>
                <a:cs typeface="+mj-cs"/>
              </a:defRPr>
            </a:lvl1pPr>
          </a:lstStyle>
          <a:p>
            <a:pPr algn="l"/>
            <a:r>
              <a:rPr lang="en-US" sz="4800" dirty="0" smtClean="0">
                <a:solidFill>
                  <a:srgbClr val="000000"/>
                </a:solidFill>
              </a:rPr>
              <a:t>Group Results &amp; Discussion</a:t>
            </a:r>
            <a:endParaRPr lang="en-US" sz="4800" dirty="0">
              <a:solidFill>
                <a:srgbClr val="000000"/>
              </a:solidFill>
            </a:endParaRPr>
          </a:p>
        </p:txBody>
      </p:sp>
      <p:sp>
        <p:nvSpPr>
          <p:cNvPr id="52" name="Content Placeholder 2"/>
          <p:cNvSpPr txBox="1">
            <a:spLocks/>
          </p:cNvSpPr>
          <p:nvPr/>
        </p:nvSpPr>
        <p:spPr>
          <a:xfrm>
            <a:off x="-149944" y="30667053"/>
            <a:ext cx="12622369" cy="2062071"/>
          </a:xfrm>
          <a:prstGeom prst="rect">
            <a:avLst/>
          </a:prstGeom>
        </p:spPr>
        <p:txBody>
          <a:bodyPr vert="horz" lIns="438912" tIns="219456" rIns="438912" bIns="219456" rtlCol="0">
            <a:noAutofit/>
          </a:bodyPr>
          <a:lstStyle>
            <a:lvl1pPr marL="0" indent="0" algn="ctr" defTabSz="2194560" rtl="0" eaLnBrk="1" latinLnBrk="0" hangingPunct="1">
              <a:spcBef>
                <a:spcPct val="20000"/>
              </a:spcBef>
              <a:buFont typeface="Arial"/>
              <a:buNone/>
              <a:defRPr sz="15400" kern="1200">
                <a:solidFill>
                  <a:schemeClr val="tx1">
                    <a:tint val="75000"/>
                  </a:schemeClr>
                </a:solidFill>
                <a:latin typeface="+mn-lt"/>
                <a:ea typeface="+mn-ea"/>
                <a:cs typeface="+mn-cs"/>
              </a:defRPr>
            </a:lvl1pPr>
            <a:lvl2pPr marL="2194560" indent="0" algn="ctr" defTabSz="2194560" rtl="0" eaLnBrk="1" latinLnBrk="0" hangingPunct="1">
              <a:spcBef>
                <a:spcPct val="20000"/>
              </a:spcBef>
              <a:buFont typeface="Arial"/>
              <a:buNone/>
              <a:defRPr sz="13400" kern="1200">
                <a:solidFill>
                  <a:schemeClr val="tx1">
                    <a:tint val="75000"/>
                  </a:schemeClr>
                </a:solidFill>
                <a:latin typeface="+mn-lt"/>
                <a:ea typeface="+mn-ea"/>
                <a:cs typeface="+mn-cs"/>
              </a:defRPr>
            </a:lvl2pPr>
            <a:lvl3pPr marL="4389120" indent="0" algn="ctr" defTabSz="2194560" rtl="0" eaLnBrk="1" latinLnBrk="0" hangingPunct="1">
              <a:spcBef>
                <a:spcPct val="20000"/>
              </a:spcBef>
              <a:buFont typeface="Arial"/>
              <a:buNone/>
              <a:defRPr sz="11500" kern="1200">
                <a:solidFill>
                  <a:schemeClr val="tx1">
                    <a:tint val="75000"/>
                  </a:schemeClr>
                </a:solidFill>
                <a:latin typeface="+mn-lt"/>
                <a:ea typeface="+mn-ea"/>
                <a:cs typeface="+mn-cs"/>
              </a:defRPr>
            </a:lvl3pPr>
            <a:lvl4pPr marL="65836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4pPr>
            <a:lvl5pPr marL="877824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5pPr>
            <a:lvl6pPr marL="1097280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6pPr>
            <a:lvl7pPr marL="1316736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7pPr>
            <a:lvl8pPr marL="1536192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8pPr>
            <a:lvl9pPr marL="17556480" indent="0" algn="ctr" defTabSz="2194560" rtl="0" eaLnBrk="1" latinLnBrk="0" hangingPunct="1">
              <a:spcBef>
                <a:spcPct val="20000"/>
              </a:spcBef>
              <a:buFont typeface="Arial"/>
              <a:buNone/>
              <a:defRPr sz="9600" kern="1200">
                <a:solidFill>
                  <a:schemeClr val="tx1">
                    <a:tint val="75000"/>
                  </a:schemeClr>
                </a:solidFill>
                <a:latin typeface="+mn-lt"/>
                <a:ea typeface="+mn-ea"/>
                <a:cs typeface="+mn-cs"/>
              </a:defRPr>
            </a:lvl9pPr>
          </a:lstStyle>
          <a:p>
            <a:pPr algn="l"/>
            <a:r>
              <a:rPr lang="en-US" sz="2400" dirty="0">
                <a:solidFill>
                  <a:schemeClr val="tx1"/>
                </a:solidFill>
              </a:rPr>
              <a:t>An ANOVA analysis shows significant post-hoc comparisons with combined categories for the following disorders: a) physical/sensory disorders and behavioral disorders (PSBEH), and b) Speech/language disorders and low MLU (SLMLU). Additional ISCBS variables of interest were derived from significant t-tests between target groups.</a:t>
            </a:r>
          </a:p>
          <a:p>
            <a:pPr algn="l">
              <a:lnSpc>
                <a:spcPct val="110000"/>
              </a:lnSpc>
            </a:pPr>
            <a:endParaRPr lang="en-US" sz="2400" dirty="0">
              <a:solidFill>
                <a:schemeClr val="tx1"/>
              </a:solidFill>
            </a:endParaRPr>
          </a:p>
        </p:txBody>
      </p:sp>
    </p:spTree>
    <p:extLst>
      <p:ext uri="{BB962C8B-B14F-4D97-AF65-F5344CB8AC3E}">
        <p14:creationId xmlns:p14="http://schemas.microsoft.com/office/powerpoint/2010/main" val="501082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483</TotalTime>
  <Words>1444</Words>
  <Application>Microsoft Office PowerPoint</Application>
  <PresentationFormat>Custom</PresentationFormat>
  <Paragraphs>118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ヒラギノ角ゴ Pro W3</vt:lpstr>
      <vt:lpstr>Office Theme</vt:lpstr>
      <vt:lpstr>PowerPoint Presentation</vt:lpstr>
    </vt:vector>
  </TitlesOfParts>
  <Company>university nebraska lincoln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secd</dc:creator>
  <cp:lastModifiedBy>Paul Royster</cp:lastModifiedBy>
  <cp:revision>52</cp:revision>
  <dcterms:created xsi:type="dcterms:W3CDTF">2013-10-29T20:00:30Z</dcterms:created>
  <dcterms:modified xsi:type="dcterms:W3CDTF">2016-05-25T20:00:41Z</dcterms:modified>
</cp:coreProperties>
</file>