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3" r:id="rId1"/>
  </p:sldMasterIdLst>
  <p:notesMasterIdLst>
    <p:notesMasterId r:id="rId22"/>
  </p:notesMasterIdLst>
  <p:handoutMasterIdLst>
    <p:handoutMasterId r:id="rId23"/>
  </p:handoutMasterIdLst>
  <p:sldIdLst>
    <p:sldId id="256" r:id="rId2"/>
    <p:sldId id="271" r:id="rId3"/>
    <p:sldId id="264" r:id="rId4"/>
    <p:sldId id="259" r:id="rId5"/>
    <p:sldId id="295" r:id="rId6"/>
    <p:sldId id="300" r:id="rId7"/>
    <p:sldId id="312" r:id="rId8"/>
    <p:sldId id="296" r:id="rId9"/>
    <p:sldId id="313" r:id="rId10"/>
    <p:sldId id="310" r:id="rId11"/>
    <p:sldId id="314" r:id="rId12"/>
    <p:sldId id="304" r:id="rId13"/>
    <p:sldId id="315" r:id="rId14"/>
    <p:sldId id="266" r:id="rId15"/>
    <p:sldId id="285" r:id="rId16"/>
    <p:sldId id="286" r:id="rId17"/>
    <p:sldId id="287" r:id="rId18"/>
    <p:sldId id="290" r:id="rId19"/>
    <p:sldId id="269" r:id="rId20"/>
    <p:sldId id="294" r:id="rId21"/>
  </p:sldIdLst>
  <p:sldSz cx="9144000" cy="6858000" type="screen4x3"/>
  <p:notesSz cx="6510338" cy="48768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a:srgbClr val="99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758" autoAdjust="0"/>
    <p:restoredTop sz="84262" autoAdjust="0"/>
  </p:normalViewPr>
  <p:slideViewPr>
    <p:cSldViewPr snapToGrid="0">
      <p:cViewPr varScale="1">
        <p:scale>
          <a:sx n="48" d="100"/>
          <a:sy n="48" d="100"/>
        </p:scale>
        <p:origin x="-588"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752"/>
    </p:cViewPr>
  </p:sorterViewPr>
  <p:notesViewPr>
    <p:cSldViewPr snapToGrid="0">
      <p:cViewPr varScale="1">
        <p:scale>
          <a:sx n="83" d="100"/>
          <a:sy n="83" d="100"/>
        </p:scale>
        <p:origin x="-2040" y="-96"/>
      </p:cViewPr>
      <p:guideLst>
        <p:guide orient="horz" pos="1536"/>
        <p:guide pos="2051"/>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820988" cy="244475"/>
          </a:xfrm>
          <a:prstGeom prst="rect">
            <a:avLst/>
          </a:prstGeom>
          <a:noFill/>
          <a:ln w="9525">
            <a:noFill/>
            <a:miter lim="800000"/>
            <a:headEnd/>
            <a:tailEnd/>
          </a:ln>
        </p:spPr>
        <p:txBody>
          <a:bodyPr vert="horz" wrap="square" lIns="66965" tIns="33482" rIns="66965" bIns="33482" numCol="1" anchor="t" anchorCtr="0" compatLnSpc="1">
            <a:prstTxWarp prst="textNoShape">
              <a:avLst/>
            </a:prstTxWarp>
          </a:bodyPr>
          <a:lstStyle>
            <a:lvl1pPr defTabSz="669925" eaLnBrk="1" hangingPunct="1">
              <a:defRPr sz="900"/>
            </a:lvl1pPr>
          </a:lstStyle>
          <a:p>
            <a:pPr>
              <a:defRPr/>
            </a:pPr>
            <a:endParaRPr lang="en-US"/>
          </a:p>
        </p:txBody>
      </p:sp>
      <p:sp>
        <p:nvSpPr>
          <p:cNvPr id="60419" name="Rectangle 3"/>
          <p:cNvSpPr>
            <a:spLocks noGrp="1" noChangeArrowheads="1"/>
          </p:cNvSpPr>
          <p:nvPr>
            <p:ph type="dt" sz="quarter" idx="1"/>
          </p:nvPr>
        </p:nvSpPr>
        <p:spPr bwMode="auto">
          <a:xfrm>
            <a:off x="3687763" y="0"/>
            <a:ext cx="2820987" cy="244475"/>
          </a:xfrm>
          <a:prstGeom prst="rect">
            <a:avLst/>
          </a:prstGeom>
          <a:noFill/>
          <a:ln w="9525">
            <a:noFill/>
            <a:miter lim="800000"/>
            <a:headEnd/>
            <a:tailEnd/>
          </a:ln>
        </p:spPr>
        <p:txBody>
          <a:bodyPr vert="horz" wrap="square" lIns="66965" tIns="33482" rIns="66965" bIns="33482" numCol="1" anchor="t" anchorCtr="0" compatLnSpc="1">
            <a:prstTxWarp prst="textNoShape">
              <a:avLst/>
            </a:prstTxWarp>
          </a:bodyPr>
          <a:lstStyle>
            <a:lvl1pPr algn="r" defTabSz="669925" eaLnBrk="1" hangingPunct="1">
              <a:defRPr sz="900"/>
            </a:lvl1pPr>
          </a:lstStyle>
          <a:p>
            <a:pPr>
              <a:defRPr/>
            </a:pPr>
            <a:endParaRPr lang="en-US"/>
          </a:p>
        </p:txBody>
      </p:sp>
      <p:sp>
        <p:nvSpPr>
          <p:cNvPr id="60420" name="Rectangle 4"/>
          <p:cNvSpPr>
            <a:spLocks noGrp="1" noChangeArrowheads="1"/>
          </p:cNvSpPr>
          <p:nvPr>
            <p:ph type="ftr" sz="quarter" idx="2"/>
          </p:nvPr>
        </p:nvSpPr>
        <p:spPr bwMode="auto">
          <a:xfrm>
            <a:off x="0" y="4630738"/>
            <a:ext cx="2820988" cy="244475"/>
          </a:xfrm>
          <a:prstGeom prst="rect">
            <a:avLst/>
          </a:prstGeom>
          <a:noFill/>
          <a:ln w="9525">
            <a:noFill/>
            <a:miter lim="800000"/>
            <a:headEnd/>
            <a:tailEnd/>
          </a:ln>
        </p:spPr>
        <p:txBody>
          <a:bodyPr vert="horz" wrap="square" lIns="66965" tIns="33482" rIns="66965" bIns="33482" numCol="1" anchor="b" anchorCtr="0" compatLnSpc="1">
            <a:prstTxWarp prst="textNoShape">
              <a:avLst/>
            </a:prstTxWarp>
          </a:bodyPr>
          <a:lstStyle>
            <a:lvl1pPr defTabSz="669925" eaLnBrk="1" hangingPunct="1">
              <a:defRPr sz="900"/>
            </a:lvl1pPr>
          </a:lstStyle>
          <a:p>
            <a:pPr>
              <a:defRPr/>
            </a:pPr>
            <a:endParaRPr lang="en-US"/>
          </a:p>
        </p:txBody>
      </p:sp>
      <p:sp>
        <p:nvSpPr>
          <p:cNvPr id="60421" name="Rectangle 5"/>
          <p:cNvSpPr>
            <a:spLocks noGrp="1" noChangeArrowheads="1"/>
          </p:cNvSpPr>
          <p:nvPr>
            <p:ph type="sldNum" sz="quarter" idx="3"/>
          </p:nvPr>
        </p:nvSpPr>
        <p:spPr bwMode="auto">
          <a:xfrm>
            <a:off x="3687763" y="4630738"/>
            <a:ext cx="2820987" cy="244475"/>
          </a:xfrm>
          <a:prstGeom prst="rect">
            <a:avLst/>
          </a:prstGeom>
          <a:noFill/>
          <a:ln w="9525">
            <a:noFill/>
            <a:miter lim="800000"/>
            <a:headEnd/>
            <a:tailEnd/>
          </a:ln>
        </p:spPr>
        <p:txBody>
          <a:bodyPr vert="horz" wrap="square" lIns="66965" tIns="33482" rIns="66965" bIns="33482" numCol="1" anchor="b" anchorCtr="0" compatLnSpc="1">
            <a:prstTxWarp prst="textNoShape">
              <a:avLst/>
            </a:prstTxWarp>
          </a:bodyPr>
          <a:lstStyle>
            <a:lvl1pPr algn="r" defTabSz="669925" eaLnBrk="1" hangingPunct="1">
              <a:defRPr sz="900"/>
            </a:lvl1pPr>
          </a:lstStyle>
          <a:p>
            <a:pPr>
              <a:defRPr/>
            </a:pPr>
            <a:fld id="{2ECE8567-B410-4654-A5C0-6BF06A03A3EB}"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820988" cy="244475"/>
          </a:xfrm>
          <a:prstGeom prst="rect">
            <a:avLst/>
          </a:prstGeom>
          <a:noFill/>
          <a:ln w="9525">
            <a:noFill/>
            <a:miter lim="800000"/>
            <a:headEnd/>
            <a:tailEnd/>
          </a:ln>
        </p:spPr>
        <p:txBody>
          <a:bodyPr vert="horz" wrap="square" lIns="66965" tIns="33482" rIns="66965" bIns="33482" numCol="1" anchor="t" anchorCtr="0" compatLnSpc="1">
            <a:prstTxWarp prst="textNoShape">
              <a:avLst/>
            </a:prstTxWarp>
          </a:bodyPr>
          <a:lstStyle>
            <a:lvl1pPr defTabSz="669925" eaLnBrk="1" hangingPunct="1">
              <a:defRPr sz="900"/>
            </a:lvl1pPr>
          </a:lstStyle>
          <a:p>
            <a:pPr>
              <a:defRPr/>
            </a:pPr>
            <a:endParaRPr lang="en-US"/>
          </a:p>
        </p:txBody>
      </p:sp>
      <p:sp>
        <p:nvSpPr>
          <p:cNvPr id="14339" name="Rectangle 3"/>
          <p:cNvSpPr>
            <a:spLocks noGrp="1" noChangeArrowheads="1"/>
          </p:cNvSpPr>
          <p:nvPr>
            <p:ph type="dt" idx="1"/>
          </p:nvPr>
        </p:nvSpPr>
        <p:spPr bwMode="auto">
          <a:xfrm>
            <a:off x="3687763" y="0"/>
            <a:ext cx="2820987" cy="244475"/>
          </a:xfrm>
          <a:prstGeom prst="rect">
            <a:avLst/>
          </a:prstGeom>
          <a:noFill/>
          <a:ln w="9525">
            <a:noFill/>
            <a:miter lim="800000"/>
            <a:headEnd/>
            <a:tailEnd/>
          </a:ln>
        </p:spPr>
        <p:txBody>
          <a:bodyPr vert="horz" wrap="square" lIns="66965" tIns="33482" rIns="66965" bIns="33482" numCol="1" anchor="t" anchorCtr="0" compatLnSpc="1">
            <a:prstTxWarp prst="textNoShape">
              <a:avLst/>
            </a:prstTxWarp>
          </a:bodyPr>
          <a:lstStyle>
            <a:lvl1pPr algn="r" defTabSz="669925" eaLnBrk="1" hangingPunct="1">
              <a:defRPr sz="900"/>
            </a:lvl1pPr>
          </a:lstStyle>
          <a:p>
            <a:pPr>
              <a:defRPr/>
            </a:pPr>
            <a:endParaRPr lang="en-US"/>
          </a:p>
        </p:txBody>
      </p:sp>
      <p:sp>
        <p:nvSpPr>
          <p:cNvPr id="22532" name="Rectangle 4"/>
          <p:cNvSpPr>
            <a:spLocks noRot="1" noChangeArrowheads="1" noTextEdit="1"/>
          </p:cNvSpPr>
          <p:nvPr>
            <p:ph type="sldImg" idx="2"/>
          </p:nvPr>
        </p:nvSpPr>
        <p:spPr bwMode="auto">
          <a:xfrm>
            <a:off x="2033588" y="365125"/>
            <a:ext cx="2438400" cy="1828800"/>
          </a:xfrm>
          <a:prstGeom prst="rect">
            <a:avLst/>
          </a:prstGeom>
          <a:noFill/>
          <a:ln w="9525">
            <a:solidFill>
              <a:srgbClr val="000000"/>
            </a:solidFill>
            <a:miter lim="800000"/>
            <a:headEnd/>
            <a:tailEnd/>
          </a:ln>
        </p:spPr>
      </p:sp>
      <p:sp>
        <p:nvSpPr>
          <p:cNvPr id="14341" name="Rectangle 5"/>
          <p:cNvSpPr>
            <a:spLocks noGrp="1" noChangeArrowheads="1"/>
          </p:cNvSpPr>
          <p:nvPr>
            <p:ph type="body" sz="quarter" idx="3"/>
          </p:nvPr>
        </p:nvSpPr>
        <p:spPr bwMode="auto">
          <a:xfrm>
            <a:off x="652463" y="2316163"/>
            <a:ext cx="5205412" cy="2195512"/>
          </a:xfrm>
          <a:prstGeom prst="rect">
            <a:avLst/>
          </a:prstGeom>
          <a:noFill/>
          <a:ln w="9525">
            <a:noFill/>
            <a:miter lim="800000"/>
            <a:headEnd/>
            <a:tailEnd/>
          </a:ln>
        </p:spPr>
        <p:txBody>
          <a:bodyPr vert="horz" wrap="square" lIns="66965" tIns="33482" rIns="66965" bIns="3348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4342" name="Rectangle 6"/>
          <p:cNvSpPr>
            <a:spLocks noGrp="1" noChangeArrowheads="1"/>
          </p:cNvSpPr>
          <p:nvPr>
            <p:ph type="ftr" sz="quarter" idx="4"/>
          </p:nvPr>
        </p:nvSpPr>
        <p:spPr bwMode="auto">
          <a:xfrm>
            <a:off x="0" y="4630738"/>
            <a:ext cx="2820988" cy="244475"/>
          </a:xfrm>
          <a:prstGeom prst="rect">
            <a:avLst/>
          </a:prstGeom>
          <a:noFill/>
          <a:ln w="9525">
            <a:noFill/>
            <a:miter lim="800000"/>
            <a:headEnd/>
            <a:tailEnd/>
          </a:ln>
        </p:spPr>
        <p:txBody>
          <a:bodyPr vert="horz" wrap="square" lIns="66965" tIns="33482" rIns="66965" bIns="33482" numCol="1" anchor="b" anchorCtr="0" compatLnSpc="1">
            <a:prstTxWarp prst="textNoShape">
              <a:avLst/>
            </a:prstTxWarp>
          </a:bodyPr>
          <a:lstStyle>
            <a:lvl1pPr defTabSz="669925" eaLnBrk="1" hangingPunct="1">
              <a:defRPr sz="900"/>
            </a:lvl1pPr>
          </a:lstStyle>
          <a:p>
            <a:pPr>
              <a:defRPr/>
            </a:pPr>
            <a:endParaRPr lang="en-US"/>
          </a:p>
        </p:txBody>
      </p:sp>
      <p:sp>
        <p:nvSpPr>
          <p:cNvPr id="14343" name="Rectangle 7"/>
          <p:cNvSpPr>
            <a:spLocks noGrp="1" noChangeArrowheads="1"/>
          </p:cNvSpPr>
          <p:nvPr>
            <p:ph type="sldNum" sz="quarter" idx="5"/>
          </p:nvPr>
        </p:nvSpPr>
        <p:spPr bwMode="auto">
          <a:xfrm>
            <a:off x="3687763" y="4630738"/>
            <a:ext cx="2820987" cy="244475"/>
          </a:xfrm>
          <a:prstGeom prst="rect">
            <a:avLst/>
          </a:prstGeom>
          <a:noFill/>
          <a:ln w="9525">
            <a:noFill/>
            <a:miter lim="800000"/>
            <a:headEnd/>
            <a:tailEnd/>
          </a:ln>
        </p:spPr>
        <p:txBody>
          <a:bodyPr vert="horz" wrap="square" lIns="66965" tIns="33482" rIns="66965" bIns="33482" numCol="1" anchor="b" anchorCtr="0" compatLnSpc="1">
            <a:prstTxWarp prst="textNoShape">
              <a:avLst/>
            </a:prstTxWarp>
          </a:bodyPr>
          <a:lstStyle>
            <a:lvl1pPr algn="r" defTabSz="669925" eaLnBrk="1" hangingPunct="1">
              <a:defRPr sz="900"/>
            </a:lvl1pPr>
          </a:lstStyle>
          <a:p>
            <a:pPr>
              <a:defRPr/>
            </a:pPr>
            <a:fld id="{251FA3A3-8C34-445A-A872-A1E518220BE5}"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41A20665-DB4C-45C3-8A5F-0B769672029C}" type="slidenum">
              <a:rPr lang="en-US" smtClean="0"/>
              <a:pPr/>
              <a:t>1</a:t>
            </a:fld>
            <a:endParaRPr lang="en-US" smtClean="0"/>
          </a:p>
        </p:txBody>
      </p:sp>
      <p:sp>
        <p:nvSpPr>
          <p:cNvPr id="23555" name="Rectangle 2"/>
          <p:cNvSpPr>
            <a:spLocks noRo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586282C4-BBE0-49C4-BBE2-FA7D2FA600F2}" type="slidenum">
              <a:rPr lang="en-US" smtClean="0"/>
              <a:pPr/>
              <a:t>5</a:t>
            </a:fld>
            <a:endParaRPr lang="en-US" smtClean="0"/>
          </a:p>
        </p:txBody>
      </p:sp>
      <p:sp>
        <p:nvSpPr>
          <p:cNvPr id="24579" name="Rectangle 2"/>
          <p:cNvSpPr>
            <a:spLocks noRo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marL="228600" indent="-228600" eaLnBrk="1" hangingPunct="1"/>
            <a:r>
              <a:rPr lang="en-US" smtClean="0"/>
              <a:t>The categories included are:</a:t>
            </a:r>
          </a:p>
          <a:p>
            <a:pPr marL="228600" indent="-228600" eaLnBrk="1" hangingPunct="1">
              <a:buFontTx/>
              <a:buAutoNum type="arabicPeriod"/>
            </a:pPr>
            <a:r>
              <a:rPr lang="en-US" smtClean="0"/>
              <a:t>OK: catalog records and connections are complete </a:t>
            </a:r>
          </a:p>
          <a:p>
            <a:pPr marL="228600" indent="-228600" eaLnBrk="1" hangingPunct="1">
              <a:buFontTx/>
              <a:buAutoNum type="arabicPeriod"/>
            </a:pPr>
            <a:r>
              <a:rPr lang="en-US" smtClean="0"/>
              <a:t>Connect: print and electronic versions need links and/or added entries</a:t>
            </a:r>
          </a:p>
          <a:p>
            <a:pPr marL="228600" indent="-228600" eaLnBrk="1" hangingPunct="1">
              <a:buFontTx/>
              <a:buAutoNum type="arabicPeriod"/>
            </a:pPr>
            <a:r>
              <a:rPr lang="en-US" smtClean="0"/>
              <a:t>Review: complete cataloging review needed</a:t>
            </a:r>
          </a:p>
          <a:p>
            <a:pPr marL="228600" indent="-228600" eaLnBrk="1" hangingPunct="1">
              <a:buFontTx/>
              <a:buAutoNum type="arabicPeriod"/>
            </a:pPr>
            <a:r>
              <a:rPr lang="en-US" smtClean="0"/>
              <a:t>PubSub: publication subsets in e-resource need catalog records </a:t>
            </a:r>
          </a:p>
          <a:p>
            <a:pPr marL="228600" indent="-228600" eaLnBrk="1" hangingPunct="1">
              <a:buFontTx/>
              <a:buAutoNum type="arabicPeriod"/>
            </a:pPr>
            <a:r>
              <a:rPr lang="en-US" smtClean="0"/>
              <a:t>Liaison: liaison recommendation needed </a:t>
            </a:r>
          </a:p>
          <a:p>
            <a:pPr marL="228600" indent="-228600" eaLnBrk="1" hangingPunct="1">
              <a:buFontTx/>
              <a:buAutoNum type="arabicPeriod"/>
            </a:pPr>
            <a:r>
              <a:rPr lang="en-US" smtClean="0"/>
              <a:t>Outside: outside scope of project (i.e. e-book collections)</a:t>
            </a:r>
          </a:p>
          <a:p>
            <a:pPr marL="228600" indent="-228600" eaLnBrk="1" hangingPunct="1">
              <a:buFontTx/>
              <a:buAutoNum type="arabicPeriod"/>
            </a:pPr>
            <a:r>
              <a:rPr lang="en-US" smtClean="0"/>
              <a:t>Cataloging needed</a:t>
            </a:r>
          </a:p>
          <a:p>
            <a:pPr marL="228600" indent="-228600" eaLnBrk="1" hangingPunct="1">
              <a:buFontTx/>
              <a:buAutoNum type="arabicPeriod"/>
            </a:pPr>
            <a:r>
              <a:rPr lang="en-US" smtClean="0"/>
              <a:t>856 z: delimiter z needs to be added to an existing 856 field</a:t>
            </a:r>
          </a:p>
          <a:p>
            <a:pPr marL="228600" indent="-228600" eaLnBrk="1" hangingPunct="1">
              <a:buFontTx/>
              <a:buAutoNum type="arabicPeriod"/>
            </a:pPr>
            <a:r>
              <a:rPr lang="en-US" smtClean="0"/>
              <a:t>Check-in: check-in record needs to be moved to an 856 field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66A7AC03-F440-4D54-931B-42CBDD312299}" type="slidenum">
              <a:rPr lang="en-US" smtClean="0"/>
              <a:pPr/>
              <a:t>14</a:t>
            </a:fld>
            <a:endParaRPr lang="en-US" smtClean="0"/>
          </a:p>
        </p:txBody>
      </p:sp>
      <p:sp>
        <p:nvSpPr>
          <p:cNvPr id="25603" name="Rectangle 2"/>
          <p:cNvSpPr>
            <a:spLocks noRo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r>
              <a:rPr lang="en-US" b="1" smtClean="0"/>
              <a:t>Scope:  </a:t>
            </a:r>
            <a:endParaRPr lang="en-US" smtClean="0"/>
          </a:p>
          <a:p>
            <a:pPr eaLnBrk="1" hangingPunct="1"/>
            <a:r>
              <a:rPr lang="en-US" smtClean="0"/>
              <a:t>These guidelines apply to the electronic resources listed on the Libraries’ E-resources webpage that are not connected or linked automatically through the cataloging process such as the individual monographic or journal titles included in TDNet. </a:t>
            </a:r>
          </a:p>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EA7C3546-BFB9-474C-BA57-DE4537768FF7}" type="slidenum">
              <a:rPr lang="en-US" smtClean="0"/>
              <a:pPr/>
              <a:t>15</a:t>
            </a:fld>
            <a:endParaRPr lang="en-US" smtClean="0"/>
          </a:p>
        </p:txBody>
      </p:sp>
      <p:sp>
        <p:nvSpPr>
          <p:cNvPr id="26627" name="Rectangle 2"/>
          <p:cNvSpPr>
            <a:spLocks noRo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lnSpc>
                <a:spcPct val="80000"/>
              </a:lnSpc>
            </a:pPr>
            <a:r>
              <a:rPr lang="en-US" sz="800" smtClean="0"/>
              <a:t>Subsets included material that are accessed directly or through and umbrella resource, are in the catalog and cross referenced to their print versions. Integrated resources include material that updates are continual and added to the whole.</a:t>
            </a:r>
          </a:p>
          <a:p>
            <a:pPr eaLnBrk="1" hangingPunct="1">
              <a:lnSpc>
                <a:spcPct val="80000"/>
              </a:lnSpc>
            </a:pPr>
            <a:endParaRPr lang="en-US" sz="800" smtClean="0"/>
          </a:p>
          <a:p>
            <a:pPr eaLnBrk="1" hangingPunct="1">
              <a:lnSpc>
                <a:spcPct val="80000"/>
              </a:lnSpc>
            </a:pPr>
            <a:r>
              <a:rPr lang="en-US" sz="800" smtClean="0"/>
              <a:t>When are publications subsets within electronic resources cataloged?</a:t>
            </a:r>
          </a:p>
          <a:p>
            <a:pPr eaLnBrk="1" hangingPunct="1">
              <a:lnSpc>
                <a:spcPct val="80000"/>
              </a:lnSpc>
            </a:pPr>
            <a:r>
              <a:rPr lang="en-US" sz="800" smtClean="0"/>
              <a:t>Titles within electronic resources will be cataloged when catalog and/or liaison librarians consider the titles to be important. Often, catalog and liaison librarians will work together to identify publication subsets and to decide the best way to provide access to the individual titles. </a:t>
            </a:r>
          </a:p>
          <a:p>
            <a:pPr eaLnBrk="1" hangingPunct="1">
              <a:lnSpc>
                <a:spcPct val="80000"/>
              </a:lnSpc>
            </a:pPr>
            <a:r>
              <a:rPr lang="en-US" sz="800" smtClean="0"/>
              <a:t>Consideration should be given to the amount of time the cataloging will take, whether the libraries own the title in print, whether the probable commitment to the title is short-term, and other factors.</a:t>
            </a:r>
          </a:p>
          <a:p>
            <a:pPr eaLnBrk="1" hangingPunct="1">
              <a:lnSpc>
                <a:spcPct val="80000"/>
              </a:lnSpc>
            </a:pPr>
            <a:r>
              <a:rPr lang="en-US" sz="800" smtClean="0"/>
              <a:t>When print versions of the subset are not held, what kinds of catalog records are created?</a:t>
            </a:r>
          </a:p>
          <a:p>
            <a:pPr eaLnBrk="1" hangingPunct="1">
              <a:lnSpc>
                <a:spcPct val="80000"/>
              </a:lnSpc>
            </a:pPr>
            <a:r>
              <a:rPr lang="en-US" sz="800" smtClean="0"/>
              <a:t>1st choice: Use electronic resource records found in OCLC for title being cataloged.</a:t>
            </a:r>
          </a:p>
          <a:p>
            <a:pPr eaLnBrk="1" hangingPunct="1">
              <a:lnSpc>
                <a:spcPct val="80000"/>
              </a:lnSpc>
            </a:pPr>
            <a:r>
              <a:rPr lang="en-US" sz="800" smtClean="0"/>
              <a:t>2nd choice for serials: Modify a print record. </a:t>
            </a:r>
          </a:p>
          <a:p>
            <a:pPr eaLnBrk="1" hangingPunct="1">
              <a:lnSpc>
                <a:spcPct val="80000"/>
              </a:lnSpc>
            </a:pPr>
            <a:r>
              <a:rPr lang="en-US" sz="800" smtClean="0"/>
              <a:t>Modified and cloned records will appear basically the same to patrons. Both can be stripped of information that refers to the print. III uses print and electronic interchangeably.</a:t>
            </a:r>
          </a:p>
          <a:p>
            <a:pPr eaLnBrk="1" hangingPunct="1">
              <a:lnSpc>
                <a:spcPct val="80000"/>
              </a:lnSpc>
            </a:pPr>
            <a:r>
              <a:rPr lang="en-US" sz="800" smtClean="0"/>
              <a:t>2nd choice for monographs: Clone print records that reflect e-resource information.</a:t>
            </a:r>
          </a:p>
          <a:p>
            <a:pPr eaLnBrk="1" hangingPunct="1">
              <a:lnSpc>
                <a:spcPct val="80000"/>
              </a:lnSpc>
            </a:pPr>
            <a:r>
              <a:rPr lang="en-US" sz="800" smtClean="0"/>
              <a:t>3rd choice: Create mini-bib records when:</a:t>
            </a:r>
          </a:p>
          <a:p>
            <a:pPr eaLnBrk="1" hangingPunct="1">
              <a:lnSpc>
                <a:spcPct val="80000"/>
              </a:lnSpc>
            </a:pPr>
            <a:r>
              <a:rPr lang="en-US" sz="800" smtClean="0"/>
              <a:t>a. Access is unstable</a:t>
            </a:r>
          </a:p>
          <a:p>
            <a:pPr eaLnBrk="1" hangingPunct="1">
              <a:lnSpc>
                <a:spcPct val="80000"/>
              </a:lnSpc>
            </a:pPr>
            <a:r>
              <a:rPr lang="en-US" sz="800" smtClean="0"/>
              <a:t>b. Resource cannot be viewed separately or described—only its content can be searched</a:t>
            </a:r>
          </a:p>
          <a:p>
            <a:pPr eaLnBrk="1" hangingPunct="1">
              <a:lnSpc>
                <a:spcPct val="80000"/>
              </a:lnSpc>
            </a:pPr>
            <a:r>
              <a:rPr lang="en-US" sz="800" smtClean="0"/>
              <a:t>3rd choice: Create original catalog records when:</a:t>
            </a:r>
          </a:p>
          <a:p>
            <a:pPr eaLnBrk="1" hangingPunct="1">
              <a:lnSpc>
                <a:spcPct val="80000"/>
              </a:lnSpc>
            </a:pPr>
            <a:r>
              <a:rPr lang="en-US" sz="800" smtClean="0"/>
              <a:t>a. Access is stable</a:t>
            </a:r>
          </a:p>
          <a:p>
            <a:pPr eaLnBrk="1" hangingPunct="1">
              <a:lnSpc>
                <a:spcPct val="80000"/>
              </a:lnSpc>
            </a:pPr>
            <a:r>
              <a:rPr lang="en-US" sz="800" smtClean="0"/>
              <a:t>b. Resource can be viewed and described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fld id="{B67B95C8-A7CA-4452-81AC-68C4E2675F67}" type="slidenum">
              <a:rPr lang="en-US" smtClean="0"/>
              <a:pPr/>
              <a:t>16</a:t>
            </a:fld>
            <a:endParaRPr lang="en-US" smtClean="0"/>
          </a:p>
        </p:txBody>
      </p:sp>
      <p:sp>
        <p:nvSpPr>
          <p:cNvPr id="27651" name="Rectangle 2"/>
          <p:cNvSpPr>
            <a:spLocks noRot="1" noChangeArrowheads="1" noTextEdit="1"/>
          </p:cNvSpPr>
          <p:nvPr>
            <p:ph type="sldImg"/>
          </p:nvPr>
        </p:nvSpPr>
        <p:spPr>
          <a:ln/>
        </p:spPr>
      </p:sp>
      <p:sp>
        <p:nvSpPr>
          <p:cNvPr id="27652" name="Rectangle 3"/>
          <p:cNvSpPr>
            <a:spLocks noGrp="1" noChangeArrowheads="1"/>
          </p:cNvSpPr>
          <p:nvPr>
            <p:ph type="body" idx="1"/>
          </p:nvPr>
        </p:nvSpPr>
        <p:spPr>
          <a:noFill/>
          <a:ln/>
        </p:spPr>
        <p:txBody>
          <a:bodyPr/>
          <a:lstStyle/>
          <a:p>
            <a:pPr eaLnBrk="1" hangingPunct="1">
              <a:lnSpc>
                <a:spcPct val="80000"/>
              </a:lnSpc>
            </a:pPr>
            <a:r>
              <a:rPr lang="en-US" sz="800" smtClean="0"/>
              <a:t>When are multiple records used for related print and electronic resources?</a:t>
            </a:r>
          </a:p>
          <a:p>
            <a:pPr eaLnBrk="1" hangingPunct="1">
              <a:lnSpc>
                <a:spcPct val="80000"/>
              </a:lnSpc>
            </a:pPr>
            <a:r>
              <a:rPr lang="en-US" sz="800" smtClean="0"/>
              <a:t>Strictly following AACR2, a catalog record is created for each format of a resource. Most libraries do not strictly follow the catalog code in this regard.</a:t>
            </a:r>
            <a:endParaRPr lang="en-US" sz="800" b="1" smtClean="0"/>
          </a:p>
          <a:p>
            <a:pPr eaLnBrk="1" hangingPunct="1">
              <a:lnSpc>
                <a:spcPct val="80000"/>
              </a:lnSpc>
            </a:pPr>
            <a:r>
              <a:rPr lang="en-US" sz="800" b="1" smtClean="0"/>
              <a:t>Serials:</a:t>
            </a:r>
            <a:endParaRPr lang="en-US" sz="800" smtClean="0"/>
          </a:p>
          <a:p>
            <a:pPr eaLnBrk="1" hangingPunct="1">
              <a:lnSpc>
                <a:spcPct val="80000"/>
              </a:lnSpc>
            </a:pPr>
            <a:r>
              <a:rPr lang="en-US" sz="800" smtClean="0"/>
              <a:t>Serials records are combined more often than monograph records. CONSER, a cooperative program coordinated by the Library of Congress, has created an option for combining print and electronic serials. UNL follows this option for non-government document serials. Electronic and other formats of a serial will be combined on a print record if the content is identical. If the print and electronic versions are published simultaneously, a single record will be used. If the print has ceased publication, multiple records are used. If the print and the electronic are different material types (i.e., the print is a serial and the electronic is an integrating resource), separate records will be created.</a:t>
            </a:r>
            <a:endParaRPr lang="en-US" sz="800" b="1" smtClean="0"/>
          </a:p>
          <a:p>
            <a:pPr eaLnBrk="1" hangingPunct="1">
              <a:lnSpc>
                <a:spcPct val="80000"/>
              </a:lnSpc>
            </a:pPr>
            <a:r>
              <a:rPr lang="en-US" sz="800" b="1" smtClean="0"/>
              <a:t>Monographs:</a:t>
            </a:r>
            <a:endParaRPr lang="en-US" sz="800" smtClean="0"/>
          </a:p>
          <a:p>
            <a:pPr eaLnBrk="1" hangingPunct="1">
              <a:lnSpc>
                <a:spcPct val="80000"/>
              </a:lnSpc>
            </a:pPr>
            <a:r>
              <a:rPr lang="en-US" sz="800" smtClean="0"/>
              <a:t>If the content of one format is considered a reproduction of the other, the records will be combined. Examples are cases where the online is a PDF of the print, such as Gale Virtual Reference Library and Philosopher</a:t>
            </a:r>
            <a:r>
              <a:rPr lang="en-US" sz="800" u="sng" smtClean="0"/>
              <a:t>’</a:t>
            </a:r>
            <a:r>
              <a:rPr lang="en-US" sz="800" smtClean="0"/>
              <a:t>s Index.  If the print and the electronic are different material types, separate records are used.</a:t>
            </a:r>
            <a:endParaRPr lang="en-US" sz="800" b="1" smtClean="0"/>
          </a:p>
          <a:p>
            <a:pPr eaLnBrk="1" hangingPunct="1">
              <a:lnSpc>
                <a:spcPct val="80000"/>
              </a:lnSpc>
            </a:pPr>
            <a:r>
              <a:rPr lang="en-US" sz="800" b="1" smtClean="0"/>
              <a:t>Integrating resources:</a:t>
            </a:r>
            <a:endParaRPr lang="en-US" sz="800" smtClean="0"/>
          </a:p>
          <a:p>
            <a:pPr eaLnBrk="1" hangingPunct="1">
              <a:lnSpc>
                <a:spcPct val="80000"/>
              </a:lnSpc>
            </a:pPr>
            <a:r>
              <a:rPr lang="en-US" sz="800" smtClean="0"/>
              <a:t>Separate records will typically be created. URLs can be added to the print record if the titles are identical.</a:t>
            </a:r>
            <a:r>
              <a:rPr lang="en-US" sz="800" u="sng" smtClean="0"/>
              <a:t>  </a:t>
            </a:r>
            <a:r>
              <a:rPr lang="en-US" sz="800" smtClean="0"/>
              <a:t>By their very nature integrating resources and print cannot be identical</a:t>
            </a:r>
            <a:r>
              <a:rPr lang="en-US" sz="800" u="sng" smtClean="0"/>
              <a:t>.</a:t>
            </a:r>
            <a:r>
              <a:rPr lang="en-US" sz="800" smtClean="0"/>
              <a:t> Most titles on the E-Resources page are integrating resources and are our most important titles. URLs for these titles would be automatically added to the print record if the cataloger is aware of the print (e.g. PsycInfo and Psychological Abstracts). The liaison can also request that URLs be added.</a:t>
            </a:r>
          </a:p>
          <a:p>
            <a:pPr eaLnBrk="1" hangingPunct="1">
              <a:lnSpc>
                <a:spcPct val="80000"/>
              </a:lnSpc>
            </a:pPr>
            <a:endParaRPr lang="en-US" sz="800" smtClean="0"/>
          </a:p>
          <a:p>
            <a:pPr eaLnBrk="1" hangingPunct="1">
              <a:lnSpc>
                <a:spcPct val="80000"/>
              </a:lnSpc>
            </a:pPr>
            <a:r>
              <a:rPr lang="en-US" sz="800" smtClean="0"/>
              <a:t>When are URLS to electronic resources added to records for earlier print serial titles?</a:t>
            </a:r>
          </a:p>
          <a:p>
            <a:pPr eaLnBrk="1" hangingPunct="1">
              <a:lnSpc>
                <a:spcPct val="80000"/>
              </a:lnSpc>
            </a:pPr>
            <a:r>
              <a:rPr lang="en-US" sz="800" smtClean="0"/>
              <a:t>Generally, “earlier” refers to titles that were more than one generation back from the electronic resource.  URLs may be added to print records at the time of cataloging if the cataloger is aware of the print. The liaison can also request that URLs be added. </a:t>
            </a:r>
          </a:p>
          <a:p>
            <a:pPr eaLnBrk="1" hangingPunct="1">
              <a:lnSpc>
                <a:spcPct val="80000"/>
              </a:lnSpc>
            </a:pPr>
            <a:endParaRPr lang="en-US" sz="800" smtClean="0"/>
          </a:p>
          <a:p>
            <a:pPr eaLnBrk="1" hangingPunct="1">
              <a:lnSpc>
                <a:spcPct val="80000"/>
              </a:lnSpc>
            </a:pPr>
            <a:endParaRPr lang="en-US" sz="800" smtClean="0"/>
          </a:p>
          <a:p>
            <a:pPr eaLnBrk="1" hangingPunct="1">
              <a:lnSpc>
                <a:spcPct val="80000"/>
              </a:lnSpc>
            </a:pPr>
            <a:endParaRPr lang="en-US" sz="8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6099FE98-47D7-48D8-9D3E-9D9B479DC9E4}" type="slidenum">
              <a:rPr lang="en-US" smtClean="0"/>
              <a:pPr/>
              <a:t>17</a:t>
            </a:fld>
            <a:endParaRPr lang="en-US" smtClean="0"/>
          </a:p>
        </p:txBody>
      </p:sp>
      <p:sp>
        <p:nvSpPr>
          <p:cNvPr id="28675" name="Rectangle 2"/>
          <p:cNvSpPr>
            <a:spLocks noRo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smtClean="0"/>
              <a:t>When are links to electronic resources added to records for earlier print monograph editions?</a:t>
            </a:r>
          </a:p>
          <a:p>
            <a:pPr eaLnBrk="1" hangingPunct="1"/>
            <a:r>
              <a:rPr lang="en-US" smtClean="0"/>
              <a:t>These links are done as requested by the subject area liaison librarian. </a:t>
            </a:r>
          </a:p>
          <a:p>
            <a:pPr eaLnBrk="1" hangingPunct="1"/>
            <a:endParaRPr lang="en-US" smtClean="0"/>
          </a:p>
          <a:p>
            <a:pPr eaLnBrk="1" hangingPunct="1"/>
            <a:r>
              <a:rPr lang="en-US" smtClean="0"/>
              <a:t>When are other added title entry links made?</a:t>
            </a:r>
          </a:p>
          <a:p>
            <a:pPr eaLnBrk="1" hangingPunct="1"/>
            <a:r>
              <a:rPr lang="en-US" smtClean="0"/>
              <a:t>These links are done as requested by the liaison librarian. Cataloging rules and other factors may come into play when deciding to add a link.</a:t>
            </a:r>
          </a:p>
          <a:p>
            <a:pPr eaLnBrk="1" hangingPunct="1"/>
            <a:endParaRPr lang="en-US" smtClean="0"/>
          </a:p>
          <a:p>
            <a:pPr eaLnBrk="1" hangingPunct="1"/>
            <a:r>
              <a:rPr lang="en-US" smtClean="0"/>
              <a:t>When are links created via a check-in record?</a:t>
            </a:r>
            <a:endParaRPr lang="en-US" b="1" smtClean="0"/>
          </a:p>
          <a:p>
            <a:pPr eaLnBrk="1" hangingPunct="1"/>
            <a:r>
              <a:rPr lang="en-US" b="1" smtClean="0"/>
              <a:t>Serials:</a:t>
            </a:r>
            <a:r>
              <a:rPr lang="en-US" smtClean="0"/>
              <a:t> When they are part of the TDnet/ERM coverage file.</a:t>
            </a:r>
            <a:endParaRPr lang="en-US" b="1" smtClean="0"/>
          </a:p>
          <a:p>
            <a:pPr eaLnBrk="1" hangingPunct="1"/>
            <a:r>
              <a:rPr lang="en-US" b="1" smtClean="0"/>
              <a:t>Databases:</a:t>
            </a:r>
            <a:r>
              <a:rPr lang="en-US" smtClean="0"/>
              <a:t> When there is an ERM resource record for the title.</a:t>
            </a:r>
          </a:p>
          <a:p>
            <a:pPr eaLnBrk="1" hangingPunct="1"/>
            <a:endParaRPr lang="en-US" smtClean="0"/>
          </a:p>
          <a:p>
            <a:pPr eaLnBrk="1" hangingPunct="1"/>
            <a:r>
              <a:rPr lang="en-US" smtClean="0"/>
              <a:t>When are links created via MARC field 856?</a:t>
            </a:r>
          </a:p>
          <a:p>
            <a:pPr eaLnBrk="1" hangingPunct="1"/>
            <a:r>
              <a:rPr lang="en-US" smtClean="0"/>
              <a:t>An 856 is used for government documents and for other resources that are not databases and/or do not have resource records</a:t>
            </a:r>
          </a:p>
          <a:p>
            <a:pPr eaLnBrk="1" hangingPunct="1"/>
            <a:endParaRPr lang="en-US" smtClean="0"/>
          </a:p>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90C3EA53-6088-437A-BDDC-099F59B3EC38}" type="slidenum">
              <a:rPr lang="en-US" smtClean="0"/>
              <a:pPr/>
              <a:t>19</a:t>
            </a:fld>
            <a:endParaRPr lang="en-US" smtClean="0"/>
          </a:p>
        </p:txBody>
      </p:sp>
      <p:sp>
        <p:nvSpPr>
          <p:cNvPr id="29699" name="Rectangle 2"/>
          <p:cNvSpPr>
            <a:spLocks noRo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r>
              <a:rPr lang="en-US" smtClean="0"/>
              <a:t>Generally,</a:t>
            </a:r>
          </a:p>
          <a:p>
            <a:pPr eaLnBrk="1" hangingPunct="1"/>
            <a:r>
              <a:rPr lang="en-US" smtClean="0"/>
              <a:t>The language for 856 text subfields is taken from the 7XX serials notes and includes:</a:t>
            </a:r>
          </a:p>
          <a:p>
            <a:pPr eaLnBrk="1" hangingPunct="1"/>
            <a:r>
              <a:rPr lang="en-US" smtClean="0"/>
              <a:t> Continues/ed notes, Absorbed, split, merged and included information</a:t>
            </a:r>
          </a:p>
          <a:p>
            <a:pPr eaLnBrk="1" hangingPunct="1"/>
            <a:endParaRPr lang="en-US" smtClean="0"/>
          </a:p>
          <a:p>
            <a:pPr eaLnBrk="1" hangingPunct="1"/>
            <a:r>
              <a:rPr lang="en-US" smtClean="0"/>
              <a:t>Along with locally defined text such as Go to,  Edition, &amp; Through statements.</a:t>
            </a:r>
            <a:endParaRPr lang="en-US" sz="1400" smtClean="0"/>
          </a:p>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06B4762-EFF1-4DFE-BF59-040C0BE6318F}"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A50939B-3B18-49E8-B5D1-BA5E9A647CA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06087ED-6861-4106-B06B-6E46CC9FB37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A46ED21-1ED2-46ED-94EC-BB6592ABBE1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163B960-2DAB-48CE-BDBA-0263766F1B7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75D6370-1711-41C9-8F80-C30186AD47B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00C2091C-CD03-439C-BCA7-0EC9AD355AD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179566AC-BF84-486C-B179-182AD5047F1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906BAC12-C0E4-4C41-85C1-BA5A42B92002}"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DADDF3D7-A853-45FD-B67B-59A913E70E5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C17507-3FCE-40FB-B61F-2D3E10EEF71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vl1pPr>
          </a:lstStyle>
          <a:p>
            <a:pPr>
              <a:defRPr/>
            </a:pPr>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vl1pPr>
          </a:lstStyle>
          <a:p>
            <a:pPr>
              <a:defRPr/>
            </a:pP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02A7611D-73D2-41C3-9AC0-CF514CE76AF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hf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eaLnBrk="0" fontAlgn="base" hangingPunct="0">
        <a:spcBef>
          <a:spcPct val="0"/>
        </a:spcBef>
        <a:spcAft>
          <a:spcPct val="0"/>
        </a:spcAft>
        <a:defRPr sz="4400">
          <a:solidFill>
            <a:schemeClr val="tx2"/>
          </a:solidFill>
          <a:latin typeface="Arial" charset="0"/>
        </a:defRPr>
      </a:lvl6pPr>
      <a:lvl7pPr marL="914400" algn="ctr" rtl="0" eaLnBrk="0" fontAlgn="base" hangingPunct="0">
        <a:spcBef>
          <a:spcPct val="0"/>
        </a:spcBef>
        <a:spcAft>
          <a:spcPct val="0"/>
        </a:spcAft>
        <a:defRPr sz="4400">
          <a:solidFill>
            <a:schemeClr val="tx2"/>
          </a:solidFill>
          <a:latin typeface="Arial" charset="0"/>
        </a:defRPr>
      </a:lvl7pPr>
      <a:lvl8pPr marL="1371600" algn="ctr" rtl="0" eaLnBrk="0" fontAlgn="base" hangingPunct="0">
        <a:spcBef>
          <a:spcPct val="0"/>
        </a:spcBef>
        <a:spcAft>
          <a:spcPct val="0"/>
        </a:spcAft>
        <a:defRPr sz="4400">
          <a:solidFill>
            <a:schemeClr val="tx2"/>
          </a:solidFill>
          <a:latin typeface="Arial" charset="0"/>
        </a:defRPr>
      </a:lvl8pPr>
      <a:lvl9pPr marL="1828800" algn="ctr" rtl="0" eaLnBrk="0" fontAlgn="base" hangingPunct="0">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18.wmf"/><Relationship Id="rId3" Type="http://schemas.openxmlformats.org/officeDocument/2006/relationships/hyperlink" Target="mailto:jwolf1@unl.edu" TargetMode="External"/><Relationship Id="rId7" Type="http://schemas.openxmlformats.org/officeDocument/2006/relationships/image" Target="../media/image17.wmf"/><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16.wmf"/><Relationship Id="rId5" Type="http://schemas.openxmlformats.org/officeDocument/2006/relationships/hyperlink" Target="mailto:jkonecky1@unl.edu" TargetMode="External"/><Relationship Id="rId4" Type="http://schemas.openxmlformats.org/officeDocument/2006/relationships/hyperlink" Target="mailto:dboden1@unl.edu"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title" idx="4294967295"/>
          </p:nvPr>
        </p:nvSpPr>
        <p:spPr>
          <a:xfrm>
            <a:off x="304800" y="274638"/>
            <a:ext cx="8534400" cy="6354762"/>
          </a:xfrm>
        </p:spPr>
        <p:txBody>
          <a:bodyPr/>
          <a:lstStyle/>
          <a:p>
            <a:pPr eaLnBrk="1" hangingPunct="1"/>
            <a:r>
              <a:rPr lang="en-US" b="1" smtClean="0">
                <a:solidFill>
                  <a:schemeClr val="tx1"/>
                </a:solidFill>
              </a:rPr>
              <a:t>Connecting Print Titles with </a:t>
            </a:r>
            <a:br>
              <a:rPr lang="en-US" b="1" smtClean="0">
                <a:solidFill>
                  <a:schemeClr val="tx1"/>
                </a:solidFill>
              </a:rPr>
            </a:br>
            <a:r>
              <a:rPr lang="en-US" b="1" smtClean="0">
                <a:solidFill>
                  <a:schemeClr val="tx1"/>
                </a:solidFill>
              </a:rPr>
              <a:t>Their Electronic Alter Egos </a:t>
            </a:r>
            <a:br>
              <a:rPr lang="en-US" b="1" smtClean="0">
                <a:solidFill>
                  <a:schemeClr val="tx1"/>
                </a:solidFill>
              </a:rPr>
            </a:br>
            <a:r>
              <a:rPr lang="en-US" b="1" smtClean="0">
                <a:solidFill>
                  <a:schemeClr val="tx1"/>
                </a:solidFill>
              </a:rPr>
              <a:t>in the Catalog: </a:t>
            </a:r>
            <a:br>
              <a:rPr lang="en-US" b="1" smtClean="0">
                <a:solidFill>
                  <a:schemeClr val="tx1"/>
                </a:solidFill>
              </a:rPr>
            </a:br>
            <a:r>
              <a:rPr lang="en-US" b="1" smtClean="0">
                <a:solidFill>
                  <a:schemeClr val="tx1"/>
                </a:solidFill>
              </a:rPr>
              <a:t>Analysis &amp; Full Disclosure</a:t>
            </a:r>
            <a:br>
              <a:rPr lang="en-US" b="1" smtClean="0">
                <a:solidFill>
                  <a:schemeClr val="tx1"/>
                </a:solidFill>
              </a:rPr>
            </a:br>
            <a:r>
              <a:rPr lang="en-US" sz="2400" b="1" smtClean="0"/>
              <a:t/>
            </a:r>
            <a:br>
              <a:rPr lang="en-US" sz="2400" b="1" smtClean="0"/>
            </a:br>
            <a:r>
              <a:rPr lang="en-US" sz="2000" b="1" smtClean="0"/>
              <a:t>Judith Wolfe, Assistant Professor</a:t>
            </a:r>
            <a:br>
              <a:rPr lang="en-US" sz="2000" b="1" smtClean="0"/>
            </a:br>
            <a:r>
              <a:rPr lang="en-US" sz="2000" b="1" smtClean="0"/>
              <a:t>Cataloging and Metadata Librarian</a:t>
            </a:r>
            <a:br>
              <a:rPr lang="en-US" sz="2000" b="1" smtClean="0"/>
            </a:br>
            <a:r>
              <a:rPr lang="en-US" sz="2000" b="1" smtClean="0"/>
              <a:t/>
            </a:r>
            <a:br>
              <a:rPr lang="en-US" sz="2000" b="1" smtClean="0"/>
            </a:br>
            <a:r>
              <a:rPr lang="en-US" sz="2000" b="1" smtClean="0"/>
              <a:t>Joan Latta Konecky, Associate Professor</a:t>
            </a:r>
            <a:br>
              <a:rPr lang="en-US" sz="2000" b="1" smtClean="0"/>
            </a:br>
            <a:r>
              <a:rPr lang="en-US" sz="2000" b="1" smtClean="0"/>
              <a:t>Subject Specialist/ Liaison Librarian</a:t>
            </a:r>
            <a:br>
              <a:rPr lang="en-US" sz="2000" b="1" smtClean="0"/>
            </a:br>
            <a:r>
              <a:rPr lang="en-US" sz="2000" b="1" smtClean="0"/>
              <a:t/>
            </a:r>
            <a:br>
              <a:rPr lang="en-US" sz="2000" b="1" smtClean="0"/>
            </a:br>
            <a:r>
              <a:rPr lang="en-US" sz="2000" b="1" smtClean="0"/>
              <a:t>Dana W. R. Boden, Associate Professor</a:t>
            </a:r>
            <a:br>
              <a:rPr lang="en-US" sz="2000" b="1" smtClean="0"/>
            </a:br>
            <a:r>
              <a:rPr lang="en-US" sz="2000" b="1" smtClean="0"/>
              <a:t>Subject Specialist/ Liaison Librarian</a:t>
            </a:r>
            <a:br>
              <a:rPr lang="en-US" sz="2000" b="1" smtClean="0"/>
            </a:br>
            <a:r>
              <a:rPr lang="en-US" sz="2000" b="1" smtClean="0"/>
              <a:t/>
            </a:r>
            <a:br>
              <a:rPr lang="en-US" sz="2000" b="1" smtClean="0"/>
            </a:br>
            <a:r>
              <a:rPr lang="en-US" sz="2000" b="1" smtClean="0"/>
              <a:t> </a:t>
            </a:r>
            <a:r>
              <a:rPr lang="en-US" sz="2000" b="1" smtClean="0">
                <a:solidFill>
                  <a:schemeClr val="tx1"/>
                </a:solidFill>
              </a:rPr>
              <a:t>ALA Poster Sessions Anaheim California June 28th 2008</a:t>
            </a:r>
            <a:r>
              <a:rPr lang="en-US" b="1" smtClean="0"/>
              <a:t> </a:t>
            </a:r>
          </a:p>
        </p:txBody>
      </p:sp>
      <p:pic>
        <p:nvPicPr>
          <p:cNvPr id="2051" name="Picture 5" descr="N icon, red"/>
          <p:cNvPicPr>
            <a:picLocks noChangeAspect="1" noChangeArrowheads="1"/>
          </p:cNvPicPr>
          <p:nvPr/>
        </p:nvPicPr>
        <p:blipFill>
          <a:blip r:embed="rId3"/>
          <a:srcRect/>
          <a:stretch>
            <a:fillRect/>
          </a:stretch>
        </p:blipFill>
        <p:spPr bwMode="auto">
          <a:xfrm>
            <a:off x="7573963" y="5308600"/>
            <a:ext cx="685800" cy="655638"/>
          </a:xfrm>
          <a:prstGeom prst="rect">
            <a:avLst/>
          </a:prstGeom>
          <a:noFill/>
          <a:ln w="9525">
            <a:noFill/>
            <a:miter lim="800000"/>
            <a:headEnd/>
            <a:tailEnd/>
          </a:ln>
        </p:spPr>
      </p:pic>
      <p:sp>
        <p:nvSpPr>
          <p:cNvPr id="2052" name="Slide Number Placeholder 4"/>
          <p:cNvSpPr>
            <a:spLocks noGrp="1"/>
          </p:cNvSpPr>
          <p:nvPr>
            <p:ph type="sldNum" sz="quarter" idx="12"/>
          </p:nvPr>
        </p:nvSpPr>
        <p:spPr>
          <a:noFill/>
        </p:spPr>
        <p:txBody>
          <a:bodyPr/>
          <a:lstStyle/>
          <a:p>
            <a:fld id="{A37493BE-D259-458B-A996-B0F5AD422469}" type="slidenum">
              <a:rPr lang="en-US" smtClean="0"/>
              <a:pPr/>
              <a:t>1</a:t>
            </a:fld>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9"/>
          <p:cNvSpPr txBox="1">
            <a:spLocks noGrp="1"/>
          </p:cNvSpPr>
          <p:nvPr/>
        </p:nvSpPr>
        <p:spPr bwMode="auto">
          <a:xfrm>
            <a:off x="6553200" y="6245225"/>
            <a:ext cx="2133600" cy="476250"/>
          </a:xfrm>
          <a:prstGeom prst="rect">
            <a:avLst/>
          </a:prstGeom>
          <a:noFill/>
          <a:ln w="9525">
            <a:noFill/>
            <a:miter lim="800000"/>
            <a:headEnd/>
            <a:tailEnd/>
          </a:ln>
        </p:spPr>
        <p:txBody>
          <a:bodyPr/>
          <a:lstStyle/>
          <a:p>
            <a:pPr algn="r" eaLnBrk="1" hangingPunct="1"/>
            <a:fld id="{777D017E-0CD0-49B3-966F-7BAB4466D83C}" type="slidenum">
              <a:rPr lang="en-US" sz="1400"/>
              <a:pPr algn="r" eaLnBrk="1" hangingPunct="1"/>
              <a:t>10</a:t>
            </a:fld>
            <a:endParaRPr lang="en-US" sz="1400"/>
          </a:p>
        </p:txBody>
      </p:sp>
      <p:sp>
        <p:nvSpPr>
          <p:cNvPr id="11267" name="Text Box 16"/>
          <p:cNvSpPr txBox="1">
            <a:spLocks noChangeAspect="1" noChangeArrowheads="1"/>
          </p:cNvSpPr>
          <p:nvPr/>
        </p:nvSpPr>
        <p:spPr bwMode="auto">
          <a:xfrm>
            <a:off x="630238" y="1285875"/>
            <a:ext cx="7866062" cy="1373188"/>
          </a:xfrm>
          <a:prstGeom prst="rect">
            <a:avLst/>
          </a:prstGeom>
          <a:noFill/>
          <a:ln w="9525">
            <a:noFill/>
            <a:miter lim="800000"/>
            <a:headEnd/>
            <a:tailEnd/>
          </a:ln>
        </p:spPr>
        <p:txBody>
          <a:bodyPr>
            <a:spAutoFit/>
          </a:bodyPr>
          <a:lstStyle/>
          <a:p>
            <a:pPr algn="ctr" defTabSz="3135313" eaLnBrk="1" hangingPunct="1"/>
            <a:r>
              <a:rPr lang="en-US" sz="2800" b="1"/>
              <a:t>Additional content added to overall resource </a:t>
            </a:r>
            <a:br>
              <a:rPr lang="en-US" sz="2800" b="1"/>
            </a:br>
            <a:r>
              <a:rPr lang="en-US" sz="2800" b="1"/>
              <a:t>or </a:t>
            </a:r>
            <a:br>
              <a:rPr lang="en-US" sz="2800" b="1"/>
            </a:br>
            <a:r>
              <a:rPr lang="en-US" sz="2800" b="1"/>
              <a:t>Library chooses to change titles included</a:t>
            </a:r>
          </a:p>
        </p:txBody>
      </p:sp>
      <p:sp>
        <p:nvSpPr>
          <p:cNvPr id="11268" name="Rectangle 17"/>
          <p:cNvSpPr>
            <a:spLocks noChangeArrowheads="1"/>
          </p:cNvSpPr>
          <p:nvPr/>
        </p:nvSpPr>
        <p:spPr bwMode="auto">
          <a:xfrm>
            <a:off x="1643063" y="530225"/>
            <a:ext cx="5849937" cy="585788"/>
          </a:xfrm>
          <a:prstGeom prst="rect">
            <a:avLst/>
          </a:prstGeom>
          <a:noFill/>
          <a:ln w="9525">
            <a:noFill/>
            <a:miter lim="800000"/>
            <a:headEnd/>
            <a:tailEnd/>
          </a:ln>
        </p:spPr>
        <p:txBody>
          <a:bodyPr wrap="none">
            <a:spAutoFit/>
          </a:bodyPr>
          <a:lstStyle/>
          <a:p>
            <a:pPr algn="ctr" eaLnBrk="1" hangingPunct="1">
              <a:spcBef>
                <a:spcPct val="50000"/>
              </a:spcBef>
            </a:pPr>
            <a:r>
              <a:rPr lang="en-US" sz="3200" b="1"/>
              <a:t>Connecting: Content Change</a:t>
            </a:r>
          </a:p>
        </p:txBody>
      </p:sp>
      <p:sp>
        <p:nvSpPr>
          <p:cNvPr id="11269" name="Text Box 18"/>
          <p:cNvSpPr txBox="1">
            <a:spLocks noChangeArrowheads="1"/>
          </p:cNvSpPr>
          <p:nvPr/>
        </p:nvSpPr>
        <p:spPr bwMode="auto">
          <a:xfrm>
            <a:off x="1968500" y="2932113"/>
            <a:ext cx="5180013" cy="2157412"/>
          </a:xfrm>
          <a:prstGeom prst="rect">
            <a:avLst/>
          </a:prstGeom>
          <a:noFill/>
          <a:ln w="9525">
            <a:noFill/>
            <a:miter lim="800000"/>
            <a:headEnd/>
            <a:tailEnd/>
          </a:ln>
        </p:spPr>
        <p:txBody>
          <a:bodyPr>
            <a:spAutoFit/>
          </a:bodyPr>
          <a:lstStyle/>
          <a:p>
            <a:pPr>
              <a:lnSpc>
                <a:spcPct val="150000"/>
              </a:lnSpc>
              <a:spcBef>
                <a:spcPct val="50000"/>
              </a:spcBef>
              <a:buFontTx/>
              <a:buBlip>
                <a:blip r:embed="rId2"/>
              </a:buBlip>
            </a:pPr>
            <a:r>
              <a:rPr lang="en-US" b="1"/>
              <a:t> ASABE Technical Library</a:t>
            </a:r>
          </a:p>
          <a:p>
            <a:pPr>
              <a:lnSpc>
                <a:spcPct val="150000"/>
              </a:lnSpc>
              <a:spcBef>
                <a:spcPct val="50000"/>
              </a:spcBef>
              <a:buFontTx/>
              <a:buBlip>
                <a:blip r:embed="rId2"/>
              </a:buBlip>
            </a:pPr>
            <a:r>
              <a:rPr lang="en-US" b="1"/>
              <a:t> CAB Abstracts and CAB Abstracts Archive</a:t>
            </a:r>
          </a:p>
          <a:p>
            <a:pPr>
              <a:lnSpc>
                <a:spcPct val="150000"/>
              </a:lnSpc>
              <a:spcBef>
                <a:spcPct val="50000"/>
              </a:spcBef>
              <a:buFontTx/>
              <a:buBlip>
                <a:blip r:embed="rId2"/>
              </a:buBlip>
            </a:pPr>
            <a:r>
              <a:rPr lang="en-US" b="1"/>
              <a:t> CREDO Reference (P &amp; E titles)</a:t>
            </a:r>
          </a:p>
          <a:p>
            <a:pPr>
              <a:lnSpc>
                <a:spcPct val="150000"/>
              </a:lnSpc>
              <a:spcBef>
                <a:spcPct val="50000"/>
              </a:spcBef>
              <a:buFontTx/>
              <a:buBlip>
                <a:blip r:embed="rId2"/>
              </a:buBlip>
            </a:pPr>
            <a:r>
              <a:rPr lang="en-US"/>
              <a:t> </a:t>
            </a:r>
            <a:r>
              <a:rPr lang="en-US" b="1"/>
              <a:t>Knovel Library</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Number Placeholder 9"/>
          <p:cNvSpPr txBox="1">
            <a:spLocks noGrp="1"/>
          </p:cNvSpPr>
          <p:nvPr/>
        </p:nvSpPr>
        <p:spPr bwMode="auto">
          <a:xfrm>
            <a:off x="6553200" y="6245225"/>
            <a:ext cx="2133600" cy="476250"/>
          </a:xfrm>
          <a:prstGeom prst="rect">
            <a:avLst/>
          </a:prstGeom>
          <a:noFill/>
          <a:ln w="9525">
            <a:noFill/>
            <a:miter lim="800000"/>
            <a:headEnd/>
            <a:tailEnd/>
          </a:ln>
        </p:spPr>
        <p:txBody>
          <a:bodyPr/>
          <a:lstStyle/>
          <a:p>
            <a:pPr algn="r" eaLnBrk="1" hangingPunct="1"/>
            <a:fld id="{08C795CA-E8BB-474B-9FA9-5AF4903D96AF}" type="slidenum">
              <a:rPr lang="en-US" sz="1400"/>
              <a:pPr algn="r" eaLnBrk="1" hangingPunct="1"/>
              <a:t>11</a:t>
            </a:fld>
            <a:endParaRPr lang="en-US" sz="1400"/>
          </a:p>
        </p:txBody>
      </p:sp>
      <p:pic>
        <p:nvPicPr>
          <p:cNvPr id="12293" name="Picture 4" descr="reviewaro"/>
          <p:cNvPicPr>
            <a:picLocks noChangeAspect="1" noChangeArrowheads="1"/>
          </p:cNvPicPr>
          <p:nvPr/>
        </p:nvPicPr>
        <p:blipFill>
          <a:blip r:embed="rId2"/>
          <a:srcRect/>
          <a:stretch>
            <a:fillRect/>
          </a:stretch>
        </p:blipFill>
        <p:spPr bwMode="auto">
          <a:xfrm>
            <a:off x="836613" y="1433513"/>
            <a:ext cx="7521575" cy="4302125"/>
          </a:xfrm>
          <a:prstGeom prst="rect">
            <a:avLst/>
          </a:prstGeom>
          <a:noFill/>
          <a:ln w="15875">
            <a:solidFill>
              <a:schemeClr val="tx1"/>
            </a:solidFill>
            <a:miter lim="800000"/>
            <a:headEnd/>
            <a:tailEnd/>
          </a:ln>
        </p:spPr>
      </p:pic>
      <p:sp>
        <p:nvSpPr>
          <p:cNvPr id="12292" name="Rectangle 6"/>
          <p:cNvSpPr>
            <a:spLocks noChangeArrowheads="1"/>
          </p:cNvSpPr>
          <p:nvPr/>
        </p:nvSpPr>
        <p:spPr bwMode="auto">
          <a:xfrm>
            <a:off x="2362200" y="323850"/>
            <a:ext cx="4397375" cy="457200"/>
          </a:xfrm>
          <a:prstGeom prst="rect">
            <a:avLst/>
          </a:prstGeom>
          <a:noFill/>
          <a:ln w="9525">
            <a:noFill/>
            <a:miter lim="800000"/>
            <a:headEnd/>
            <a:tailEnd/>
          </a:ln>
        </p:spPr>
        <p:txBody>
          <a:bodyPr wrap="none">
            <a:spAutoFit/>
          </a:bodyPr>
          <a:lstStyle/>
          <a:p>
            <a:pPr eaLnBrk="1" hangingPunct="1">
              <a:spcBef>
                <a:spcPct val="50000"/>
              </a:spcBef>
            </a:pPr>
            <a:r>
              <a:rPr lang="en-US" sz="2400" b="1"/>
              <a:t>Connecting: Content Change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6"/>
          <p:cNvSpPr>
            <a:spLocks noGrp="1"/>
          </p:cNvSpPr>
          <p:nvPr>
            <p:ph type="sldNum" sz="quarter" idx="12"/>
          </p:nvPr>
        </p:nvSpPr>
        <p:spPr>
          <a:xfrm>
            <a:off x="8210550" y="6245225"/>
            <a:ext cx="476250" cy="476250"/>
          </a:xfrm>
          <a:noFill/>
        </p:spPr>
        <p:txBody>
          <a:bodyPr/>
          <a:lstStyle/>
          <a:p>
            <a:fld id="{55E0716B-814F-4D3E-AB60-2310CA5B4C8C}" type="slidenum">
              <a:rPr lang="en-US" smtClean="0"/>
              <a:pPr/>
              <a:t>12</a:t>
            </a:fld>
            <a:endParaRPr lang="en-US" smtClean="0"/>
          </a:p>
        </p:txBody>
      </p:sp>
      <p:sp>
        <p:nvSpPr>
          <p:cNvPr id="13315" name="Rectangle 24"/>
          <p:cNvSpPr>
            <a:spLocks noChangeArrowheads="1"/>
          </p:cNvSpPr>
          <p:nvPr/>
        </p:nvSpPr>
        <p:spPr bwMode="auto">
          <a:xfrm>
            <a:off x="1284288" y="87313"/>
            <a:ext cx="6538912" cy="579437"/>
          </a:xfrm>
          <a:prstGeom prst="rect">
            <a:avLst/>
          </a:prstGeom>
          <a:noFill/>
          <a:ln w="9525">
            <a:noFill/>
            <a:miter lim="800000"/>
            <a:headEnd/>
            <a:tailEnd/>
          </a:ln>
        </p:spPr>
        <p:txBody>
          <a:bodyPr wrap="none">
            <a:spAutoFit/>
          </a:bodyPr>
          <a:lstStyle/>
          <a:p>
            <a:pPr eaLnBrk="1" hangingPunct="1">
              <a:spcBef>
                <a:spcPct val="50000"/>
              </a:spcBef>
            </a:pPr>
            <a:r>
              <a:rPr lang="en-US" sz="3200" b="1"/>
              <a:t>Connecting: Publication Subsets</a:t>
            </a:r>
          </a:p>
        </p:txBody>
      </p:sp>
      <p:sp>
        <p:nvSpPr>
          <p:cNvPr id="13316" name="Rectangle 29"/>
          <p:cNvSpPr>
            <a:spLocks noChangeArrowheads="1"/>
          </p:cNvSpPr>
          <p:nvPr/>
        </p:nvSpPr>
        <p:spPr bwMode="auto">
          <a:xfrm>
            <a:off x="158750" y="530225"/>
            <a:ext cx="8832850" cy="1917700"/>
          </a:xfrm>
          <a:prstGeom prst="rect">
            <a:avLst/>
          </a:prstGeom>
          <a:noFill/>
          <a:ln w="9525">
            <a:noFill/>
            <a:miter lim="800000"/>
            <a:headEnd/>
            <a:tailEnd/>
          </a:ln>
        </p:spPr>
        <p:txBody>
          <a:bodyPr anchor="ctr">
            <a:spAutoFit/>
          </a:bodyPr>
          <a:lstStyle/>
          <a:p>
            <a:pPr algn="ctr"/>
            <a:r>
              <a:rPr lang="en-US" sz="2400" b="1"/>
              <a:t>Identify and create separate records for subsets </a:t>
            </a:r>
            <a:br>
              <a:rPr lang="en-US" sz="2400" b="1"/>
            </a:br>
            <a:r>
              <a:rPr lang="en-US" sz="2400" b="1"/>
              <a:t>when appropriate</a:t>
            </a:r>
          </a:p>
          <a:p>
            <a:pPr algn="ctr"/>
            <a:r>
              <a:rPr lang="en-US" sz="2400" b="1"/>
              <a:t>Make the link in the parent record via other title field (730/740) connect to subset title record </a:t>
            </a:r>
          </a:p>
          <a:p>
            <a:pPr algn="ctr"/>
            <a:r>
              <a:rPr lang="en-US" sz="2400" b="1"/>
              <a:t>rather than looping back to original parent record</a:t>
            </a:r>
          </a:p>
        </p:txBody>
      </p:sp>
      <p:sp>
        <p:nvSpPr>
          <p:cNvPr id="13318" name="Text Box 6"/>
          <p:cNvSpPr txBox="1">
            <a:spLocks noChangeArrowheads="1"/>
          </p:cNvSpPr>
          <p:nvPr/>
        </p:nvSpPr>
        <p:spPr bwMode="auto">
          <a:xfrm>
            <a:off x="2422525" y="4251325"/>
            <a:ext cx="3867150" cy="366713"/>
          </a:xfrm>
          <a:prstGeom prst="rect">
            <a:avLst/>
          </a:prstGeom>
          <a:noFill/>
          <a:ln w="9525">
            <a:noFill/>
            <a:miter lim="800000"/>
            <a:headEnd/>
            <a:tailEnd/>
          </a:ln>
          <a:effectLst/>
        </p:spPr>
        <p:txBody>
          <a:bodyPr>
            <a:spAutoFit/>
          </a:bodyPr>
          <a:lstStyle/>
          <a:p>
            <a:pPr>
              <a:spcBef>
                <a:spcPct val="50000"/>
              </a:spcBef>
            </a:pPr>
            <a:endParaRPr lang="en-US"/>
          </a:p>
        </p:txBody>
      </p:sp>
      <p:sp>
        <p:nvSpPr>
          <p:cNvPr id="13319" name="Text Box 18"/>
          <p:cNvSpPr txBox="1">
            <a:spLocks noChangeArrowheads="1"/>
          </p:cNvSpPr>
          <p:nvPr/>
        </p:nvSpPr>
        <p:spPr bwMode="auto">
          <a:xfrm>
            <a:off x="2166938" y="2536825"/>
            <a:ext cx="5729287" cy="4062413"/>
          </a:xfrm>
          <a:prstGeom prst="rect">
            <a:avLst/>
          </a:prstGeom>
          <a:noFill/>
          <a:ln w="9525">
            <a:noFill/>
            <a:miter lim="800000"/>
            <a:headEnd/>
            <a:tailEnd/>
          </a:ln>
        </p:spPr>
        <p:txBody>
          <a:bodyPr>
            <a:spAutoFit/>
          </a:bodyPr>
          <a:lstStyle/>
          <a:p>
            <a:pPr marL="346075" indent="-346075">
              <a:spcBef>
                <a:spcPct val="50000"/>
              </a:spcBef>
              <a:buFontTx/>
              <a:buBlip>
                <a:blip r:embed="rId2"/>
              </a:buBlip>
            </a:pPr>
            <a:r>
              <a:rPr lang="en-US" sz="2000" b="1"/>
              <a:t>Grove Music Online </a:t>
            </a:r>
          </a:p>
          <a:p>
            <a:pPr marL="746125" lvl="1" indent="-285750">
              <a:spcBef>
                <a:spcPct val="50000"/>
              </a:spcBef>
              <a:buFontTx/>
              <a:buBlip>
                <a:blip r:embed="rId3"/>
              </a:buBlip>
            </a:pPr>
            <a:r>
              <a:rPr lang="en-US" b="1"/>
              <a:t>Oxford Dictionary of Music</a:t>
            </a:r>
          </a:p>
          <a:p>
            <a:pPr marL="746125" lvl="1" indent="-285750">
              <a:spcBef>
                <a:spcPct val="50000"/>
              </a:spcBef>
              <a:buFontTx/>
              <a:buBlip>
                <a:blip r:embed="rId3"/>
              </a:buBlip>
            </a:pPr>
            <a:r>
              <a:rPr lang="en-US" b="1"/>
              <a:t>Oxford Companion to Music</a:t>
            </a:r>
          </a:p>
          <a:p>
            <a:pPr marL="346075" indent="-346075">
              <a:spcBef>
                <a:spcPct val="50000"/>
              </a:spcBef>
              <a:buFontTx/>
              <a:buBlip>
                <a:blip r:embed="rId2"/>
              </a:buBlip>
            </a:pPr>
            <a:r>
              <a:rPr lang="en-US" sz="2000" b="1"/>
              <a:t>Gender Studies Database</a:t>
            </a:r>
          </a:p>
          <a:p>
            <a:pPr marL="746125" lvl="1" indent="-285750">
              <a:spcBef>
                <a:spcPct val="50000"/>
              </a:spcBef>
              <a:buFontTx/>
              <a:buBlip>
                <a:blip r:embed="rId3"/>
              </a:buBlip>
            </a:pPr>
            <a:r>
              <a:rPr lang="en-US" b="1"/>
              <a:t>Women’s Studies International</a:t>
            </a:r>
          </a:p>
          <a:p>
            <a:pPr marL="746125" lvl="1" indent="-285750">
              <a:spcBef>
                <a:spcPct val="50000"/>
              </a:spcBef>
              <a:buFontTx/>
              <a:buBlip>
                <a:blip r:embed="rId3"/>
              </a:buBlip>
            </a:pPr>
            <a:r>
              <a:rPr lang="en-US" b="1"/>
              <a:t>Men’s Studies</a:t>
            </a:r>
          </a:p>
          <a:p>
            <a:pPr marL="346075" indent="-346075">
              <a:spcBef>
                <a:spcPct val="50000"/>
              </a:spcBef>
              <a:buFontTx/>
              <a:buBlip>
                <a:blip r:embed="rId2"/>
              </a:buBlip>
            </a:pPr>
            <a:r>
              <a:rPr lang="en-US" sz="2000" b="1"/>
              <a:t>Literature Online</a:t>
            </a:r>
          </a:p>
          <a:p>
            <a:pPr marL="746125" lvl="1" indent="-285750">
              <a:spcBef>
                <a:spcPct val="50000"/>
              </a:spcBef>
              <a:buFontTx/>
              <a:buBlip>
                <a:blip r:embed="rId3"/>
              </a:buBlip>
            </a:pPr>
            <a:r>
              <a:rPr lang="en-US" b="1"/>
              <a:t>African American Poetry 1760-1900</a:t>
            </a:r>
          </a:p>
          <a:p>
            <a:pPr marL="746125" lvl="1" indent="-285750">
              <a:spcBef>
                <a:spcPct val="50000"/>
              </a:spcBef>
              <a:buFontTx/>
              <a:buBlip>
                <a:blip r:embed="rId3"/>
              </a:buBlip>
            </a:pPr>
            <a:r>
              <a:rPr lang="en-US" b="1"/>
              <a:t>Annual Bibliography of English Language </a:t>
            </a:r>
            <a:br>
              <a:rPr lang="en-US" b="1"/>
            </a:br>
            <a:r>
              <a:rPr lang="en-US" b="1"/>
              <a:t>and Literature ABELL</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4" descr="lion4"/>
          <p:cNvPicPr>
            <a:picLocks noChangeAspect="1" noChangeArrowheads="1"/>
          </p:cNvPicPr>
          <p:nvPr/>
        </p:nvPicPr>
        <p:blipFill>
          <a:blip r:embed="rId2"/>
          <a:srcRect/>
          <a:stretch>
            <a:fillRect/>
          </a:stretch>
        </p:blipFill>
        <p:spPr bwMode="auto">
          <a:xfrm>
            <a:off x="2541588" y="4122738"/>
            <a:ext cx="6213475" cy="2570162"/>
          </a:xfrm>
          <a:prstGeom prst="rect">
            <a:avLst/>
          </a:prstGeom>
          <a:noFill/>
          <a:ln w="15875">
            <a:solidFill>
              <a:schemeClr val="tx1"/>
            </a:solidFill>
            <a:miter lim="800000"/>
            <a:headEnd/>
            <a:tailEnd/>
          </a:ln>
        </p:spPr>
      </p:pic>
      <p:sp>
        <p:nvSpPr>
          <p:cNvPr id="14339" name="Slide Number Placeholder 6"/>
          <p:cNvSpPr txBox="1">
            <a:spLocks noGrp="1"/>
          </p:cNvSpPr>
          <p:nvPr/>
        </p:nvSpPr>
        <p:spPr bwMode="auto">
          <a:xfrm>
            <a:off x="8578850" y="6515100"/>
            <a:ext cx="476250" cy="342900"/>
          </a:xfrm>
          <a:prstGeom prst="rect">
            <a:avLst/>
          </a:prstGeom>
          <a:noFill/>
          <a:ln w="9525">
            <a:noFill/>
            <a:miter lim="800000"/>
            <a:headEnd/>
            <a:tailEnd/>
          </a:ln>
        </p:spPr>
        <p:txBody>
          <a:bodyPr/>
          <a:lstStyle/>
          <a:p>
            <a:pPr algn="r" eaLnBrk="1" hangingPunct="1"/>
            <a:fld id="{A894F785-87B7-488A-A51B-D44E01B9BE52}" type="slidenum">
              <a:rPr lang="en-US" sz="1400"/>
              <a:pPr algn="r" eaLnBrk="1" hangingPunct="1"/>
              <a:t>13</a:t>
            </a:fld>
            <a:endParaRPr lang="en-US" sz="1400"/>
          </a:p>
        </p:txBody>
      </p:sp>
      <p:pic>
        <p:nvPicPr>
          <p:cNvPr id="14340" name="Picture 4" descr="lion4"/>
          <p:cNvPicPr>
            <a:picLocks noChangeAspect="1" noChangeArrowheads="1"/>
          </p:cNvPicPr>
          <p:nvPr/>
        </p:nvPicPr>
        <p:blipFill>
          <a:blip r:embed="rId2"/>
          <a:srcRect/>
          <a:stretch>
            <a:fillRect/>
          </a:stretch>
        </p:blipFill>
        <p:spPr bwMode="auto">
          <a:xfrm>
            <a:off x="309563" y="534988"/>
            <a:ext cx="5875337" cy="2481262"/>
          </a:xfrm>
          <a:prstGeom prst="rect">
            <a:avLst/>
          </a:prstGeom>
          <a:noFill/>
          <a:ln w="15875">
            <a:solidFill>
              <a:schemeClr val="tx1"/>
            </a:solidFill>
            <a:miter lim="800000"/>
            <a:headEnd/>
            <a:tailEnd/>
          </a:ln>
        </p:spPr>
      </p:pic>
      <p:pic>
        <p:nvPicPr>
          <p:cNvPr id="14341" name="Picture 5" descr="lion1"/>
          <p:cNvPicPr>
            <a:picLocks noChangeAspect="1" noChangeArrowheads="1"/>
          </p:cNvPicPr>
          <p:nvPr/>
        </p:nvPicPr>
        <p:blipFill>
          <a:blip r:embed="rId3"/>
          <a:srcRect/>
          <a:stretch>
            <a:fillRect/>
          </a:stretch>
        </p:blipFill>
        <p:spPr bwMode="auto">
          <a:xfrm>
            <a:off x="4806950" y="657225"/>
            <a:ext cx="4167188" cy="4165600"/>
          </a:xfrm>
          <a:prstGeom prst="rect">
            <a:avLst/>
          </a:prstGeom>
          <a:noFill/>
          <a:ln w="15875">
            <a:solidFill>
              <a:schemeClr val="tx1"/>
            </a:solidFill>
            <a:miter lim="800000"/>
            <a:headEnd/>
            <a:tailEnd/>
          </a:ln>
        </p:spPr>
      </p:pic>
      <p:pic>
        <p:nvPicPr>
          <p:cNvPr id="14342" name="Picture 7" descr="lion3"/>
          <p:cNvPicPr>
            <a:picLocks noChangeAspect="1" noChangeArrowheads="1"/>
          </p:cNvPicPr>
          <p:nvPr/>
        </p:nvPicPr>
        <p:blipFill>
          <a:blip r:embed="rId4"/>
          <a:srcRect/>
          <a:stretch>
            <a:fillRect/>
          </a:stretch>
        </p:blipFill>
        <p:spPr bwMode="auto">
          <a:xfrm>
            <a:off x="2006600" y="3468688"/>
            <a:ext cx="4945063" cy="1309687"/>
          </a:xfrm>
          <a:prstGeom prst="rect">
            <a:avLst/>
          </a:prstGeom>
          <a:noFill/>
          <a:ln w="15875">
            <a:solidFill>
              <a:schemeClr val="tx1"/>
            </a:solidFill>
            <a:miter lim="800000"/>
            <a:headEnd/>
            <a:tailEnd/>
          </a:ln>
        </p:spPr>
      </p:pic>
      <p:sp>
        <p:nvSpPr>
          <p:cNvPr id="14343" name="AutoShape 7"/>
          <p:cNvSpPr>
            <a:spLocks noChangeAspect="1" noChangeArrowheads="1"/>
          </p:cNvSpPr>
          <p:nvPr/>
        </p:nvSpPr>
        <p:spPr bwMode="auto">
          <a:xfrm>
            <a:off x="3151188" y="4956175"/>
            <a:ext cx="5435600" cy="573088"/>
          </a:xfrm>
          <a:prstGeom prst="wedgeEllipseCallout">
            <a:avLst>
              <a:gd name="adj1" fmla="val -69569"/>
              <a:gd name="adj2" fmla="val 8727"/>
            </a:avLst>
          </a:prstGeom>
          <a:noFill/>
          <a:ln w="19050">
            <a:solidFill>
              <a:srgbClr val="CC0000"/>
            </a:solidFill>
            <a:miter lim="800000"/>
            <a:headEnd/>
            <a:tailEnd/>
          </a:ln>
        </p:spPr>
        <p:txBody>
          <a:bodyPr/>
          <a:lstStyle/>
          <a:p>
            <a:pPr algn="ctr" defTabSz="3135313" eaLnBrk="1" hangingPunct="1"/>
            <a:endParaRPr lang="en-US" sz="6200"/>
          </a:p>
        </p:txBody>
      </p:sp>
      <p:sp>
        <p:nvSpPr>
          <p:cNvPr id="14344" name="AutoShape 8"/>
          <p:cNvSpPr>
            <a:spLocks noChangeArrowheads="1"/>
          </p:cNvSpPr>
          <p:nvPr/>
        </p:nvSpPr>
        <p:spPr bwMode="auto">
          <a:xfrm>
            <a:off x="2214563" y="4081463"/>
            <a:ext cx="4392612" cy="352425"/>
          </a:xfrm>
          <a:prstGeom prst="wedgeEllipseCallout">
            <a:avLst>
              <a:gd name="adj1" fmla="val 50653"/>
              <a:gd name="adj2" fmla="val -278380"/>
            </a:avLst>
          </a:prstGeom>
          <a:noFill/>
          <a:ln w="15875">
            <a:solidFill>
              <a:srgbClr val="CC0000"/>
            </a:solidFill>
            <a:miter lim="800000"/>
            <a:headEnd/>
            <a:tailEnd/>
          </a:ln>
        </p:spPr>
        <p:txBody>
          <a:bodyPr/>
          <a:lstStyle/>
          <a:p>
            <a:pPr algn="ctr"/>
            <a:endParaRPr lang="en-US"/>
          </a:p>
        </p:txBody>
      </p:sp>
      <p:sp>
        <p:nvSpPr>
          <p:cNvPr id="14345" name="Text Box 9"/>
          <p:cNvSpPr txBox="1">
            <a:spLocks noChangeAspect="1" noChangeArrowheads="1"/>
          </p:cNvSpPr>
          <p:nvPr/>
        </p:nvSpPr>
        <p:spPr bwMode="auto">
          <a:xfrm>
            <a:off x="206375" y="3038475"/>
            <a:ext cx="4584700" cy="336550"/>
          </a:xfrm>
          <a:prstGeom prst="rect">
            <a:avLst/>
          </a:prstGeom>
          <a:noFill/>
          <a:ln w="9525">
            <a:noFill/>
            <a:miter lim="800000"/>
            <a:headEnd/>
            <a:tailEnd/>
          </a:ln>
        </p:spPr>
        <p:txBody>
          <a:bodyPr>
            <a:spAutoFit/>
          </a:bodyPr>
          <a:lstStyle/>
          <a:p>
            <a:pPr defTabSz="3135313" eaLnBrk="1" hangingPunct="1">
              <a:spcBef>
                <a:spcPct val="50000"/>
              </a:spcBef>
            </a:pPr>
            <a:r>
              <a:rPr lang="en-US" sz="1600" b="1"/>
              <a:t>Link in bibliographical record to subset title</a:t>
            </a:r>
          </a:p>
        </p:txBody>
      </p:sp>
      <p:sp>
        <p:nvSpPr>
          <p:cNvPr id="14346" name="Rectangle 10"/>
          <p:cNvSpPr>
            <a:spLocks noChangeArrowheads="1"/>
          </p:cNvSpPr>
          <p:nvPr/>
        </p:nvSpPr>
        <p:spPr bwMode="auto">
          <a:xfrm>
            <a:off x="2060575" y="50800"/>
            <a:ext cx="4954588" cy="457200"/>
          </a:xfrm>
          <a:prstGeom prst="rect">
            <a:avLst/>
          </a:prstGeom>
          <a:noFill/>
          <a:ln w="9525">
            <a:noFill/>
            <a:miter lim="800000"/>
            <a:headEnd/>
            <a:tailEnd/>
          </a:ln>
        </p:spPr>
        <p:txBody>
          <a:bodyPr wrap="none">
            <a:spAutoFit/>
          </a:bodyPr>
          <a:lstStyle/>
          <a:p>
            <a:pPr eaLnBrk="1" hangingPunct="1">
              <a:spcBef>
                <a:spcPct val="50000"/>
              </a:spcBef>
            </a:pPr>
            <a:r>
              <a:rPr lang="en-US" sz="2400" b="1"/>
              <a:t>Connecting: Publication Subsets</a:t>
            </a:r>
          </a:p>
        </p:txBody>
      </p:sp>
      <p:sp>
        <p:nvSpPr>
          <p:cNvPr id="14347" name="AutoShape 11"/>
          <p:cNvSpPr>
            <a:spLocks noChangeArrowheads="1"/>
          </p:cNvSpPr>
          <p:nvPr/>
        </p:nvSpPr>
        <p:spPr bwMode="auto">
          <a:xfrm>
            <a:off x="1106488" y="2108200"/>
            <a:ext cx="957262" cy="341313"/>
          </a:xfrm>
          <a:prstGeom prst="wedgeEllipseCallout">
            <a:avLst>
              <a:gd name="adj1" fmla="val 391292"/>
              <a:gd name="adj2" fmla="val -397440"/>
            </a:avLst>
          </a:prstGeom>
          <a:noFill/>
          <a:ln w="15875">
            <a:solidFill>
              <a:srgbClr val="CC0000"/>
            </a:solidFill>
            <a:miter lim="800000"/>
            <a:headEnd/>
            <a:tailEnd/>
          </a:ln>
        </p:spPr>
        <p:txBody>
          <a:bodyPr/>
          <a:lstStyle/>
          <a:p>
            <a:pPr algn="ctr"/>
            <a:endParaRPr lang="en-US"/>
          </a:p>
        </p:txBody>
      </p:sp>
      <p:sp>
        <p:nvSpPr>
          <p:cNvPr id="14348" name="Rectangle 12"/>
          <p:cNvSpPr>
            <a:spLocks noChangeArrowheads="1"/>
          </p:cNvSpPr>
          <p:nvPr/>
        </p:nvSpPr>
        <p:spPr bwMode="auto">
          <a:xfrm>
            <a:off x="196850" y="4811713"/>
            <a:ext cx="2238375" cy="1314450"/>
          </a:xfrm>
          <a:prstGeom prst="rect">
            <a:avLst/>
          </a:prstGeom>
          <a:noFill/>
          <a:ln w="9525">
            <a:noFill/>
            <a:miter lim="800000"/>
            <a:headEnd/>
            <a:tailEnd/>
          </a:ln>
        </p:spPr>
        <p:txBody>
          <a:bodyPr>
            <a:spAutoFit/>
          </a:bodyPr>
          <a:lstStyle/>
          <a:p>
            <a:r>
              <a:rPr lang="en-US" sz="1600" b="1"/>
              <a:t>This link circles back to original record: access to subset title needs to be created</a:t>
            </a:r>
          </a:p>
        </p:txBody>
      </p:sp>
      <p:sp>
        <p:nvSpPr>
          <p:cNvPr id="14349" name="Line 13"/>
          <p:cNvSpPr>
            <a:spLocks noChangeShapeType="1"/>
          </p:cNvSpPr>
          <p:nvPr/>
        </p:nvSpPr>
        <p:spPr bwMode="auto">
          <a:xfrm>
            <a:off x="4679950" y="3219450"/>
            <a:ext cx="798513" cy="0"/>
          </a:xfrm>
          <a:prstGeom prst="line">
            <a:avLst/>
          </a:prstGeom>
          <a:noFill/>
          <a:ln w="15875">
            <a:solidFill>
              <a:srgbClr val="CC0000"/>
            </a:solidFill>
            <a:round/>
            <a:headEnd/>
            <a:tailEnd type="triangle" w="med" len="med"/>
          </a:ln>
        </p:spPr>
        <p:txBody>
          <a:bodyPr/>
          <a:lstStyle/>
          <a:p>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457200" y="96838"/>
            <a:ext cx="8229600" cy="1143000"/>
          </a:xfrm>
        </p:spPr>
        <p:txBody>
          <a:bodyPr/>
          <a:lstStyle/>
          <a:p>
            <a:pPr eaLnBrk="1" hangingPunct="1"/>
            <a:r>
              <a:rPr lang="en-US" b="1" smtClean="0">
                <a:solidFill>
                  <a:schemeClr val="tx1"/>
                </a:solidFill>
              </a:rPr>
              <a:t>Cataloging Guidelines</a:t>
            </a:r>
          </a:p>
        </p:txBody>
      </p:sp>
      <p:sp>
        <p:nvSpPr>
          <p:cNvPr id="15363" name="Rectangle 3"/>
          <p:cNvSpPr>
            <a:spLocks noGrp="1" noChangeArrowheads="1"/>
          </p:cNvSpPr>
          <p:nvPr>
            <p:ph type="body" idx="4294967295"/>
          </p:nvPr>
        </p:nvSpPr>
        <p:spPr>
          <a:xfrm>
            <a:off x="703263" y="1404938"/>
            <a:ext cx="7361237" cy="3962400"/>
          </a:xfrm>
        </p:spPr>
        <p:txBody>
          <a:bodyPr/>
          <a:lstStyle/>
          <a:p>
            <a:pPr marL="457200" indent="-457200" eaLnBrk="1" hangingPunct="1">
              <a:lnSpc>
                <a:spcPct val="90000"/>
              </a:lnSpc>
              <a:buFontTx/>
              <a:buNone/>
            </a:pPr>
            <a:r>
              <a:rPr lang="en-US" smtClean="0"/>
              <a:t>These cataloging guidelines only apply to the electronic resources, not to:</a:t>
            </a:r>
          </a:p>
          <a:p>
            <a:pPr marL="457200" indent="-457200" eaLnBrk="1" hangingPunct="1">
              <a:lnSpc>
                <a:spcPct val="90000"/>
              </a:lnSpc>
              <a:buClr>
                <a:schemeClr val="tx1"/>
              </a:buClr>
              <a:buFontTx/>
              <a:buBlip>
                <a:blip r:embed="rId3"/>
              </a:buBlip>
            </a:pPr>
            <a:r>
              <a:rPr lang="en-US" sz="2800" smtClean="0"/>
              <a:t>Packages with vendor supplied MARC records</a:t>
            </a:r>
            <a:r>
              <a:rPr lang="en-US" sz="2000" smtClean="0"/>
              <a:t> </a:t>
            </a:r>
            <a:br>
              <a:rPr lang="en-US" sz="2000" smtClean="0"/>
            </a:br>
            <a:r>
              <a:rPr lang="en-US" sz="2000" smtClean="0"/>
              <a:t>(i.e. 19th Century Masterfile / Naxos Music Library)</a:t>
            </a:r>
            <a:br>
              <a:rPr lang="en-US" sz="2000" smtClean="0"/>
            </a:br>
            <a:r>
              <a:rPr lang="en-US" sz="2800" smtClean="0"/>
              <a:t>or</a:t>
            </a:r>
          </a:p>
          <a:p>
            <a:pPr marL="457200" indent="-457200" eaLnBrk="1" hangingPunct="1">
              <a:lnSpc>
                <a:spcPct val="90000"/>
              </a:lnSpc>
              <a:buClr>
                <a:schemeClr val="tx1"/>
              </a:buClr>
              <a:buFontTx/>
              <a:buBlip>
                <a:blip r:embed="rId3"/>
              </a:buBlip>
            </a:pPr>
            <a:r>
              <a:rPr lang="en-US" sz="2800" smtClean="0"/>
              <a:t>Serials included in a electronic management system </a:t>
            </a:r>
            <a:br>
              <a:rPr lang="en-US" sz="2800" smtClean="0"/>
            </a:br>
            <a:r>
              <a:rPr lang="en-US" sz="2000" smtClean="0"/>
              <a:t>(i.e. TDNet / Serials Solutions)</a:t>
            </a:r>
          </a:p>
          <a:p>
            <a:pPr marL="457200" indent="-457200" eaLnBrk="1" hangingPunct="1">
              <a:lnSpc>
                <a:spcPct val="90000"/>
              </a:lnSpc>
            </a:pPr>
            <a:endParaRPr lang="en-US" sz="2800" smtClean="0"/>
          </a:p>
        </p:txBody>
      </p:sp>
      <p:sp>
        <p:nvSpPr>
          <p:cNvPr id="15364" name="Slide Number Placeholder 6"/>
          <p:cNvSpPr>
            <a:spLocks noGrp="1"/>
          </p:cNvSpPr>
          <p:nvPr>
            <p:ph type="sldNum" sz="quarter" idx="12"/>
          </p:nvPr>
        </p:nvSpPr>
        <p:spPr>
          <a:noFill/>
        </p:spPr>
        <p:txBody>
          <a:bodyPr/>
          <a:lstStyle/>
          <a:p>
            <a:fld id="{DEEBEFED-F5BB-4E3A-91A6-141BE53B39D0}" type="slidenum">
              <a:rPr lang="en-US" smtClean="0"/>
              <a:pPr/>
              <a:t>14</a:t>
            </a:fld>
            <a:endParaRPr 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0" y="300038"/>
            <a:ext cx="9144000" cy="1143000"/>
          </a:xfrm>
        </p:spPr>
        <p:txBody>
          <a:bodyPr/>
          <a:lstStyle/>
          <a:p>
            <a:pPr eaLnBrk="1" hangingPunct="1"/>
            <a:r>
              <a:rPr lang="en-US" b="1" smtClean="0">
                <a:solidFill>
                  <a:schemeClr val="tx1"/>
                </a:solidFill>
              </a:rPr>
              <a:t>Cataloging Guidelines – </a:t>
            </a:r>
            <a:br>
              <a:rPr lang="en-US" b="1" smtClean="0">
                <a:solidFill>
                  <a:schemeClr val="tx1"/>
                </a:solidFill>
              </a:rPr>
            </a:br>
            <a:r>
              <a:rPr lang="en-US" b="1" smtClean="0">
                <a:solidFill>
                  <a:schemeClr val="tx1"/>
                </a:solidFill>
              </a:rPr>
              <a:t>Subsets</a:t>
            </a:r>
          </a:p>
        </p:txBody>
      </p:sp>
      <p:sp>
        <p:nvSpPr>
          <p:cNvPr id="16387" name="Rectangle 3"/>
          <p:cNvSpPr>
            <a:spLocks noGrp="1" noChangeArrowheads="1"/>
          </p:cNvSpPr>
          <p:nvPr>
            <p:ph type="body" idx="4294967295"/>
          </p:nvPr>
        </p:nvSpPr>
        <p:spPr>
          <a:xfrm>
            <a:off x="771525" y="1514475"/>
            <a:ext cx="7245350" cy="2738438"/>
          </a:xfrm>
        </p:spPr>
        <p:txBody>
          <a:bodyPr/>
          <a:lstStyle/>
          <a:p>
            <a:pPr marL="914400" lvl="1" indent="-457200" eaLnBrk="1" hangingPunct="1">
              <a:buClr>
                <a:schemeClr val="tx1"/>
              </a:buClr>
              <a:buFontTx/>
              <a:buBlip>
                <a:blip r:embed="rId3"/>
              </a:buBlip>
            </a:pPr>
            <a:r>
              <a:rPr lang="en-US" smtClean="0"/>
              <a:t>When are publication subsets within electronic resources cataloged?</a:t>
            </a:r>
          </a:p>
          <a:p>
            <a:pPr marL="914400" lvl="1" indent="-457200" eaLnBrk="1" hangingPunct="1">
              <a:buClr>
                <a:schemeClr val="tx1"/>
              </a:buClr>
              <a:buFontTx/>
              <a:buBlip>
                <a:blip r:embed="rId3"/>
              </a:buBlip>
            </a:pPr>
            <a:r>
              <a:rPr lang="en-US" smtClean="0"/>
              <a:t>When print versions of the subsets are not held, what kinds of catalog records are created?</a:t>
            </a:r>
          </a:p>
        </p:txBody>
      </p:sp>
      <p:sp>
        <p:nvSpPr>
          <p:cNvPr id="16388" name="Slide Number Placeholder 6"/>
          <p:cNvSpPr>
            <a:spLocks noGrp="1"/>
          </p:cNvSpPr>
          <p:nvPr>
            <p:ph type="sldNum" sz="quarter" idx="12"/>
          </p:nvPr>
        </p:nvSpPr>
        <p:spPr>
          <a:noFill/>
        </p:spPr>
        <p:txBody>
          <a:bodyPr/>
          <a:lstStyle/>
          <a:p>
            <a:fld id="{5FEF793C-C182-440B-9E41-CED0D551F2EB}" type="slidenum">
              <a:rPr lang="en-US" smtClean="0"/>
              <a:pPr/>
              <a:t>15</a:t>
            </a:fld>
            <a:endParaRPr lang="en-US" smtClean="0"/>
          </a:p>
        </p:txBody>
      </p:sp>
      <p:sp>
        <p:nvSpPr>
          <p:cNvPr id="16389" name="Puzzle1"/>
          <p:cNvSpPr>
            <a:spLocks noEditPoints="1" noChangeArrowheads="1"/>
          </p:cNvSpPr>
          <p:nvPr/>
        </p:nvSpPr>
        <p:spPr bwMode="auto">
          <a:xfrm rot="-3188773">
            <a:off x="4871244" y="4387057"/>
            <a:ext cx="2422525" cy="1411287"/>
          </a:xfrm>
          <a:custGeom>
            <a:avLst/>
            <a:gdLst>
              <a:gd name="T0" fmla="*/ 210564171 w 21600"/>
              <a:gd name="T1" fmla="*/ 89981372 h 21600"/>
              <a:gd name="T2" fmla="*/ 213532660 w 21600"/>
              <a:gd name="T3" fmla="*/ 2224149 h 21600"/>
              <a:gd name="T4" fmla="*/ 59433405 w 21600"/>
              <a:gd name="T5" fmla="*/ 3654253 h 21600"/>
              <a:gd name="T6" fmla="*/ 63395690 w 21600"/>
              <a:gd name="T7" fmla="*/ 89665466 h 21600"/>
              <a:gd name="T8" fmla="*/ 135986205 w 21600"/>
              <a:gd name="T9" fmla="*/ 55005691 h 21600"/>
              <a:gd name="T10" fmla="*/ 136413847 w 21600"/>
              <a:gd name="T11" fmla="*/ 37199829 h 21600"/>
              <a:gd name="T12" fmla="*/ 271695614 w 21600"/>
              <a:gd name="T13" fmla="*/ 42689734 h 21600"/>
              <a:gd name="T14" fmla="*/ 704439 w 21600"/>
              <a:gd name="T15" fmla="*/ 42689734 h 21600"/>
              <a:gd name="T16" fmla="*/ 0 60000 65536"/>
              <a:gd name="T17" fmla="*/ 0 60000 65536"/>
              <a:gd name="T18" fmla="*/ 0 60000 65536"/>
              <a:gd name="T19" fmla="*/ 0 60000 65536"/>
              <a:gd name="T20" fmla="*/ 0 60000 65536"/>
              <a:gd name="T21" fmla="*/ 0 60000 65536"/>
              <a:gd name="T22" fmla="*/ 0 60000 65536"/>
              <a:gd name="T23" fmla="*/ 0 60000 65536"/>
              <a:gd name="T24" fmla="*/ 6086 w 21600"/>
              <a:gd name="T25" fmla="*/ 2569 h 21600"/>
              <a:gd name="T26" fmla="*/ 16132 w 21600"/>
              <a:gd name="T27" fmla="*/ 19552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9360" y="20836"/>
                </a:moveTo>
                <a:lnTo>
                  <a:pt x="9528" y="20836"/>
                </a:lnTo>
                <a:lnTo>
                  <a:pt x="9686" y="20762"/>
                </a:lnTo>
                <a:lnTo>
                  <a:pt x="9810" y="20687"/>
                </a:lnTo>
                <a:lnTo>
                  <a:pt x="9922" y="20575"/>
                </a:lnTo>
                <a:lnTo>
                  <a:pt x="10012" y="20426"/>
                </a:lnTo>
                <a:lnTo>
                  <a:pt x="10068" y="20296"/>
                </a:lnTo>
                <a:lnTo>
                  <a:pt x="10113" y="20110"/>
                </a:lnTo>
                <a:lnTo>
                  <a:pt x="10136" y="19905"/>
                </a:lnTo>
                <a:lnTo>
                  <a:pt x="10136" y="19682"/>
                </a:lnTo>
                <a:lnTo>
                  <a:pt x="10113" y="19440"/>
                </a:lnTo>
                <a:lnTo>
                  <a:pt x="10068" y="19142"/>
                </a:lnTo>
                <a:lnTo>
                  <a:pt x="10012" y="18900"/>
                </a:lnTo>
                <a:lnTo>
                  <a:pt x="9900" y="18620"/>
                </a:lnTo>
                <a:lnTo>
                  <a:pt x="9787" y="18285"/>
                </a:lnTo>
                <a:lnTo>
                  <a:pt x="9641" y="17968"/>
                </a:lnTo>
                <a:lnTo>
                  <a:pt x="9472" y="17652"/>
                </a:lnTo>
                <a:lnTo>
                  <a:pt x="9382" y="17466"/>
                </a:lnTo>
                <a:lnTo>
                  <a:pt x="9315" y="17298"/>
                </a:lnTo>
                <a:lnTo>
                  <a:pt x="9258" y="17112"/>
                </a:lnTo>
                <a:lnTo>
                  <a:pt x="9191" y="16926"/>
                </a:lnTo>
                <a:lnTo>
                  <a:pt x="9123" y="16535"/>
                </a:lnTo>
                <a:lnTo>
                  <a:pt x="9101" y="16144"/>
                </a:lnTo>
                <a:lnTo>
                  <a:pt x="9101" y="15753"/>
                </a:lnTo>
                <a:lnTo>
                  <a:pt x="9168" y="15362"/>
                </a:lnTo>
                <a:lnTo>
                  <a:pt x="9236" y="14971"/>
                </a:lnTo>
                <a:lnTo>
                  <a:pt x="9360" y="14580"/>
                </a:lnTo>
                <a:lnTo>
                  <a:pt x="9495" y="14244"/>
                </a:lnTo>
                <a:lnTo>
                  <a:pt x="9663" y="13891"/>
                </a:lnTo>
                <a:lnTo>
                  <a:pt x="9855" y="13611"/>
                </a:lnTo>
                <a:lnTo>
                  <a:pt x="10068" y="13351"/>
                </a:lnTo>
                <a:lnTo>
                  <a:pt x="10293" y="13146"/>
                </a:lnTo>
                <a:lnTo>
                  <a:pt x="10552" y="12997"/>
                </a:lnTo>
                <a:lnTo>
                  <a:pt x="10811" y="12885"/>
                </a:lnTo>
                <a:lnTo>
                  <a:pt x="11069" y="12866"/>
                </a:lnTo>
                <a:lnTo>
                  <a:pt x="11351" y="12885"/>
                </a:lnTo>
                <a:lnTo>
                  <a:pt x="11610" y="12997"/>
                </a:lnTo>
                <a:lnTo>
                  <a:pt x="11846" y="13183"/>
                </a:lnTo>
                <a:lnTo>
                  <a:pt x="12060" y="13388"/>
                </a:lnTo>
                <a:lnTo>
                  <a:pt x="12251" y="13648"/>
                </a:lnTo>
                <a:lnTo>
                  <a:pt x="12419" y="13928"/>
                </a:lnTo>
                <a:lnTo>
                  <a:pt x="12555" y="14244"/>
                </a:lnTo>
                <a:lnTo>
                  <a:pt x="12690" y="14617"/>
                </a:lnTo>
                <a:lnTo>
                  <a:pt x="12768" y="15008"/>
                </a:lnTo>
                <a:lnTo>
                  <a:pt x="12836" y="15399"/>
                </a:lnTo>
                <a:lnTo>
                  <a:pt x="12858" y="15753"/>
                </a:lnTo>
                <a:lnTo>
                  <a:pt x="12858" y="16144"/>
                </a:lnTo>
                <a:lnTo>
                  <a:pt x="12813" y="16535"/>
                </a:lnTo>
                <a:lnTo>
                  <a:pt x="12746" y="16888"/>
                </a:lnTo>
                <a:lnTo>
                  <a:pt x="12667" y="17224"/>
                </a:lnTo>
                <a:lnTo>
                  <a:pt x="12510" y="17503"/>
                </a:lnTo>
                <a:lnTo>
                  <a:pt x="12228" y="18043"/>
                </a:lnTo>
                <a:lnTo>
                  <a:pt x="11970" y="18546"/>
                </a:lnTo>
                <a:lnTo>
                  <a:pt x="11868" y="18751"/>
                </a:lnTo>
                <a:lnTo>
                  <a:pt x="11778" y="18974"/>
                </a:lnTo>
                <a:lnTo>
                  <a:pt x="11711" y="19179"/>
                </a:lnTo>
                <a:lnTo>
                  <a:pt x="11666" y="19365"/>
                </a:lnTo>
                <a:lnTo>
                  <a:pt x="11632" y="19570"/>
                </a:lnTo>
                <a:lnTo>
                  <a:pt x="11632" y="19756"/>
                </a:lnTo>
                <a:lnTo>
                  <a:pt x="11632" y="19942"/>
                </a:lnTo>
                <a:lnTo>
                  <a:pt x="11643" y="20110"/>
                </a:lnTo>
                <a:lnTo>
                  <a:pt x="11711" y="20296"/>
                </a:lnTo>
                <a:lnTo>
                  <a:pt x="11801" y="20464"/>
                </a:lnTo>
                <a:lnTo>
                  <a:pt x="11891" y="20650"/>
                </a:lnTo>
                <a:lnTo>
                  <a:pt x="12037" y="20836"/>
                </a:lnTo>
                <a:lnTo>
                  <a:pt x="12206" y="21004"/>
                </a:lnTo>
                <a:lnTo>
                  <a:pt x="12419" y="21190"/>
                </a:lnTo>
                <a:lnTo>
                  <a:pt x="12667" y="21320"/>
                </a:lnTo>
                <a:lnTo>
                  <a:pt x="12960" y="21432"/>
                </a:lnTo>
                <a:lnTo>
                  <a:pt x="13286" y="21544"/>
                </a:lnTo>
                <a:lnTo>
                  <a:pt x="13612" y="21655"/>
                </a:lnTo>
                <a:lnTo>
                  <a:pt x="13983" y="21693"/>
                </a:lnTo>
                <a:lnTo>
                  <a:pt x="14343" y="21730"/>
                </a:lnTo>
                <a:lnTo>
                  <a:pt x="14715" y="21730"/>
                </a:lnTo>
                <a:lnTo>
                  <a:pt x="15075" y="21730"/>
                </a:lnTo>
                <a:lnTo>
                  <a:pt x="15446" y="21655"/>
                </a:lnTo>
                <a:lnTo>
                  <a:pt x="15794" y="21581"/>
                </a:lnTo>
                <a:lnTo>
                  <a:pt x="16132" y="21432"/>
                </a:lnTo>
                <a:lnTo>
                  <a:pt x="16458" y="21302"/>
                </a:lnTo>
                <a:lnTo>
                  <a:pt x="16740" y="21078"/>
                </a:lnTo>
                <a:lnTo>
                  <a:pt x="16976" y="20836"/>
                </a:lnTo>
                <a:lnTo>
                  <a:pt x="17043" y="20650"/>
                </a:lnTo>
                <a:lnTo>
                  <a:pt x="17088" y="20426"/>
                </a:lnTo>
                <a:lnTo>
                  <a:pt x="17133" y="20222"/>
                </a:lnTo>
                <a:lnTo>
                  <a:pt x="17156" y="19980"/>
                </a:lnTo>
                <a:lnTo>
                  <a:pt x="17167" y="19477"/>
                </a:lnTo>
                <a:lnTo>
                  <a:pt x="17167" y="18974"/>
                </a:lnTo>
                <a:lnTo>
                  <a:pt x="17156" y="18397"/>
                </a:lnTo>
                <a:lnTo>
                  <a:pt x="17111" y="17820"/>
                </a:lnTo>
                <a:lnTo>
                  <a:pt x="17066" y="17261"/>
                </a:lnTo>
                <a:lnTo>
                  <a:pt x="16998" y="16646"/>
                </a:lnTo>
                <a:lnTo>
                  <a:pt x="16852" y="15511"/>
                </a:lnTo>
                <a:lnTo>
                  <a:pt x="16740" y="14393"/>
                </a:lnTo>
                <a:lnTo>
                  <a:pt x="16717" y="13928"/>
                </a:lnTo>
                <a:lnTo>
                  <a:pt x="16695" y="13462"/>
                </a:lnTo>
                <a:lnTo>
                  <a:pt x="16717" y="13071"/>
                </a:lnTo>
                <a:lnTo>
                  <a:pt x="16785" y="12755"/>
                </a:lnTo>
                <a:lnTo>
                  <a:pt x="16852" y="12419"/>
                </a:lnTo>
                <a:lnTo>
                  <a:pt x="16953" y="12140"/>
                </a:lnTo>
                <a:lnTo>
                  <a:pt x="17088" y="11898"/>
                </a:lnTo>
                <a:lnTo>
                  <a:pt x="17212" y="11675"/>
                </a:lnTo>
                <a:lnTo>
                  <a:pt x="17370" y="11470"/>
                </a:lnTo>
                <a:lnTo>
                  <a:pt x="17516" y="11284"/>
                </a:lnTo>
                <a:lnTo>
                  <a:pt x="17696" y="11135"/>
                </a:lnTo>
                <a:lnTo>
                  <a:pt x="17865" y="11042"/>
                </a:lnTo>
                <a:lnTo>
                  <a:pt x="18033" y="10930"/>
                </a:lnTo>
                <a:lnTo>
                  <a:pt x="18213" y="10893"/>
                </a:lnTo>
                <a:lnTo>
                  <a:pt x="18382" y="10893"/>
                </a:lnTo>
                <a:lnTo>
                  <a:pt x="18551" y="10967"/>
                </a:lnTo>
                <a:lnTo>
                  <a:pt x="18708" y="11042"/>
                </a:lnTo>
                <a:lnTo>
                  <a:pt x="18855" y="11172"/>
                </a:lnTo>
                <a:lnTo>
                  <a:pt x="19012" y="11358"/>
                </a:lnTo>
                <a:lnTo>
                  <a:pt x="19136" y="11600"/>
                </a:lnTo>
                <a:lnTo>
                  <a:pt x="19271" y="11861"/>
                </a:lnTo>
                <a:lnTo>
                  <a:pt x="19440" y="12028"/>
                </a:lnTo>
                <a:lnTo>
                  <a:pt x="19608" y="12177"/>
                </a:lnTo>
                <a:lnTo>
                  <a:pt x="19822" y="12289"/>
                </a:lnTo>
                <a:lnTo>
                  <a:pt x="20025" y="12289"/>
                </a:lnTo>
                <a:lnTo>
                  <a:pt x="20238" y="12289"/>
                </a:lnTo>
                <a:lnTo>
                  <a:pt x="20452" y="12215"/>
                </a:lnTo>
                <a:lnTo>
                  <a:pt x="20643" y="12103"/>
                </a:lnTo>
                <a:lnTo>
                  <a:pt x="20846" y="11973"/>
                </a:lnTo>
                <a:lnTo>
                  <a:pt x="21037" y="11786"/>
                </a:lnTo>
                <a:lnTo>
                  <a:pt x="21206" y="11563"/>
                </a:lnTo>
                <a:lnTo>
                  <a:pt x="21363" y="11321"/>
                </a:lnTo>
                <a:lnTo>
                  <a:pt x="21465" y="11079"/>
                </a:lnTo>
                <a:lnTo>
                  <a:pt x="21577" y="10744"/>
                </a:lnTo>
                <a:lnTo>
                  <a:pt x="21622" y="10427"/>
                </a:lnTo>
                <a:lnTo>
                  <a:pt x="21645" y="10111"/>
                </a:lnTo>
                <a:lnTo>
                  <a:pt x="21622" y="9608"/>
                </a:lnTo>
                <a:lnTo>
                  <a:pt x="21577" y="9142"/>
                </a:lnTo>
                <a:lnTo>
                  <a:pt x="21465" y="8751"/>
                </a:lnTo>
                <a:lnTo>
                  <a:pt x="21363" y="8397"/>
                </a:lnTo>
                <a:lnTo>
                  <a:pt x="21206" y="8062"/>
                </a:lnTo>
                <a:lnTo>
                  <a:pt x="21037" y="7820"/>
                </a:lnTo>
                <a:lnTo>
                  <a:pt x="20846" y="7597"/>
                </a:lnTo>
                <a:lnTo>
                  <a:pt x="20643" y="7429"/>
                </a:lnTo>
                <a:lnTo>
                  <a:pt x="20452" y="7317"/>
                </a:lnTo>
                <a:lnTo>
                  <a:pt x="20238" y="7206"/>
                </a:lnTo>
                <a:lnTo>
                  <a:pt x="20025" y="7168"/>
                </a:lnTo>
                <a:lnTo>
                  <a:pt x="19822" y="7206"/>
                </a:lnTo>
                <a:lnTo>
                  <a:pt x="19608" y="7243"/>
                </a:lnTo>
                <a:lnTo>
                  <a:pt x="19440" y="7355"/>
                </a:lnTo>
                <a:lnTo>
                  <a:pt x="19271" y="7504"/>
                </a:lnTo>
                <a:lnTo>
                  <a:pt x="19136" y="7708"/>
                </a:lnTo>
                <a:lnTo>
                  <a:pt x="19012" y="7895"/>
                </a:lnTo>
                <a:lnTo>
                  <a:pt x="18832" y="8025"/>
                </a:lnTo>
                <a:lnTo>
                  <a:pt x="18663" y="8174"/>
                </a:lnTo>
                <a:lnTo>
                  <a:pt x="18472" y="8248"/>
                </a:lnTo>
                <a:lnTo>
                  <a:pt x="18270" y="8286"/>
                </a:lnTo>
                <a:lnTo>
                  <a:pt x="18078" y="8323"/>
                </a:lnTo>
                <a:lnTo>
                  <a:pt x="17887" y="8323"/>
                </a:lnTo>
                <a:lnTo>
                  <a:pt x="17696" y="8248"/>
                </a:lnTo>
                <a:lnTo>
                  <a:pt x="17493" y="8174"/>
                </a:lnTo>
                <a:lnTo>
                  <a:pt x="17302" y="8062"/>
                </a:lnTo>
                <a:lnTo>
                  <a:pt x="17133" y="7969"/>
                </a:lnTo>
                <a:lnTo>
                  <a:pt x="16976" y="7783"/>
                </a:lnTo>
                <a:lnTo>
                  <a:pt x="16852" y="7597"/>
                </a:lnTo>
                <a:lnTo>
                  <a:pt x="16740" y="7429"/>
                </a:lnTo>
                <a:lnTo>
                  <a:pt x="16672" y="7168"/>
                </a:lnTo>
                <a:lnTo>
                  <a:pt x="16638" y="6926"/>
                </a:lnTo>
                <a:lnTo>
                  <a:pt x="16616" y="6498"/>
                </a:lnTo>
                <a:lnTo>
                  <a:pt x="16616" y="5772"/>
                </a:lnTo>
                <a:lnTo>
                  <a:pt x="16650" y="4915"/>
                </a:lnTo>
                <a:lnTo>
                  <a:pt x="16695" y="3928"/>
                </a:lnTo>
                <a:lnTo>
                  <a:pt x="16762" y="2960"/>
                </a:lnTo>
                <a:lnTo>
                  <a:pt x="16830" y="1992"/>
                </a:lnTo>
                <a:lnTo>
                  <a:pt x="16908" y="1173"/>
                </a:lnTo>
                <a:lnTo>
                  <a:pt x="16976" y="521"/>
                </a:lnTo>
                <a:lnTo>
                  <a:pt x="16953" y="521"/>
                </a:lnTo>
                <a:lnTo>
                  <a:pt x="16931" y="521"/>
                </a:lnTo>
                <a:lnTo>
                  <a:pt x="16267" y="484"/>
                </a:lnTo>
                <a:lnTo>
                  <a:pt x="15637" y="428"/>
                </a:lnTo>
                <a:lnTo>
                  <a:pt x="15063" y="353"/>
                </a:lnTo>
                <a:lnTo>
                  <a:pt x="14523" y="279"/>
                </a:lnTo>
                <a:lnTo>
                  <a:pt x="14040" y="167"/>
                </a:lnTo>
                <a:lnTo>
                  <a:pt x="13635" y="93"/>
                </a:lnTo>
                <a:lnTo>
                  <a:pt x="13331" y="18"/>
                </a:lnTo>
                <a:lnTo>
                  <a:pt x="13117" y="18"/>
                </a:lnTo>
                <a:lnTo>
                  <a:pt x="12982" y="18"/>
                </a:lnTo>
                <a:lnTo>
                  <a:pt x="12858" y="130"/>
                </a:lnTo>
                <a:lnTo>
                  <a:pt x="12723" y="279"/>
                </a:lnTo>
                <a:lnTo>
                  <a:pt x="12622" y="446"/>
                </a:lnTo>
                <a:lnTo>
                  <a:pt x="12510" y="670"/>
                </a:lnTo>
                <a:lnTo>
                  <a:pt x="12419" y="912"/>
                </a:lnTo>
                <a:lnTo>
                  <a:pt x="12363" y="1210"/>
                </a:lnTo>
                <a:lnTo>
                  <a:pt x="12318" y="1526"/>
                </a:lnTo>
                <a:lnTo>
                  <a:pt x="12273" y="1843"/>
                </a:lnTo>
                <a:lnTo>
                  <a:pt x="12251" y="2215"/>
                </a:lnTo>
                <a:lnTo>
                  <a:pt x="12273" y="2532"/>
                </a:lnTo>
                <a:lnTo>
                  <a:pt x="12318" y="2886"/>
                </a:lnTo>
                <a:lnTo>
                  <a:pt x="12386" y="3240"/>
                </a:lnTo>
                <a:lnTo>
                  <a:pt x="12464" y="3556"/>
                </a:lnTo>
                <a:lnTo>
                  <a:pt x="12577" y="3891"/>
                </a:lnTo>
                <a:lnTo>
                  <a:pt x="12746" y="4171"/>
                </a:lnTo>
                <a:lnTo>
                  <a:pt x="12926" y="4487"/>
                </a:lnTo>
                <a:lnTo>
                  <a:pt x="13050" y="4860"/>
                </a:lnTo>
                <a:lnTo>
                  <a:pt x="13162" y="5251"/>
                </a:lnTo>
                <a:lnTo>
                  <a:pt x="13218" y="5604"/>
                </a:lnTo>
                <a:lnTo>
                  <a:pt x="13263" y="5995"/>
                </a:lnTo>
                <a:lnTo>
                  <a:pt x="13241" y="6386"/>
                </a:lnTo>
                <a:lnTo>
                  <a:pt x="13218" y="6740"/>
                </a:lnTo>
                <a:lnTo>
                  <a:pt x="13139" y="7094"/>
                </a:lnTo>
                <a:lnTo>
                  <a:pt x="13050" y="7429"/>
                </a:lnTo>
                <a:lnTo>
                  <a:pt x="12903" y="7746"/>
                </a:lnTo>
                <a:lnTo>
                  <a:pt x="12723" y="8025"/>
                </a:lnTo>
                <a:lnTo>
                  <a:pt x="12532" y="8286"/>
                </a:lnTo>
                <a:lnTo>
                  <a:pt x="12318" y="8491"/>
                </a:lnTo>
                <a:lnTo>
                  <a:pt x="12060" y="8677"/>
                </a:lnTo>
                <a:lnTo>
                  <a:pt x="11756" y="8788"/>
                </a:lnTo>
                <a:lnTo>
                  <a:pt x="11452" y="8826"/>
                </a:lnTo>
                <a:lnTo>
                  <a:pt x="11283" y="8826"/>
                </a:lnTo>
                <a:lnTo>
                  <a:pt x="11126" y="8826"/>
                </a:lnTo>
                <a:lnTo>
                  <a:pt x="11002" y="8788"/>
                </a:lnTo>
                <a:lnTo>
                  <a:pt x="10845" y="8714"/>
                </a:lnTo>
                <a:lnTo>
                  <a:pt x="10721" y="8640"/>
                </a:lnTo>
                <a:lnTo>
                  <a:pt x="10608" y="8565"/>
                </a:lnTo>
                <a:lnTo>
                  <a:pt x="10485" y="8453"/>
                </a:lnTo>
                <a:lnTo>
                  <a:pt x="10372" y="8323"/>
                </a:lnTo>
                <a:lnTo>
                  <a:pt x="10181" y="8062"/>
                </a:lnTo>
                <a:lnTo>
                  <a:pt x="10035" y="7746"/>
                </a:lnTo>
                <a:lnTo>
                  <a:pt x="9900" y="7392"/>
                </a:lnTo>
                <a:lnTo>
                  <a:pt x="9787" y="7001"/>
                </a:lnTo>
                <a:lnTo>
                  <a:pt x="9731" y="6610"/>
                </a:lnTo>
                <a:lnTo>
                  <a:pt x="9686" y="6219"/>
                </a:lnTo>
                <a:lnTo>
                  <a:pt x="9663" y="5772"/>
                </a:lnTo>
                <a:lnTo>
                  <a:pt x="9686" y="5381"/>
                </a:lnTo>
                <a:lnTo>
                  <a:pt x="9753" y="4990"/>
                </a:lnTo>
                <a:lnTo>
                  <a:pt x="9832" y="4636"/>
                </a:lnTo>
                <a:lnTo>
                  <a:pt x="9945" y="4320"/>
                </a:lnTo>
                <a:lnTo>
                  <a:pt x="10068" y="4022"/>
                </a:lnTo>
                <a:lnTo>
                  <a:pt x="10203" y="3817"/>
                </a:lnTo>
                <a:lnTo>
                  <a:pt x="10316" y="3593"/>
                </a:lnTo>
                <a:lnTo>
                  <a:pt x="10395" y="3351"/>
                </a:lnTo>
                <a:lnTo>
                  <a:pt x="10462" y="3109"/>
                </a:lnTo>
                <a:lnTo>
                  <a:pt x="10507" y="2848"/>
                </a:lnTo>
                <a:lnTo>
                  <a:pt x="10530" y="2606"/>
                </a:lnTo>
                <a:lnTo>
                  <a:pt x="10507" y="2346"/>
                </a:lnTo>
                <a:lnTo>
                  <a:pt x="10462" y="2141"/>
                </a:lnTo>
                <a:lnTo>
                  <a:pt x="10395" y="1880"/>
                </a:lnTo>
                <a:lnTo>
                  <a:pt x="10293" y="1638"/>
                </a:lnTo>
                <a:lnTo>
                  <a:pt x="10158" y="1415"/>
                </a:lnTo>
                <a:lnTo>
                  <a:pt x="9967" y="1210"/>
                </a:lnTo>
                <a:lnTo>
                  <a:pt x="9753" y="986"/>
                </a:lnTo>
                <a:lnTo>
                  <a:pt x="9495" y="819"/>
                </a:lnTo>
                <a:lnTo>
                  <a:pt x="9191" y="670"/>
                </a:lnTo>
                <a:lnTo>
                  <a:pt x="8842" y="521"/>
                </a:lnTo>
                <a:lnTo>
                  <a:pt x="8471" y="446"/>
                </a:lnTo>
                <a:lnTo>
                  <a:pt x="7998" y="428"/>
                </a:lnTo>
                <a:lnTo>
                  <a:pt x="7413" y="428"/>
                </a:lnTo>
                <a:lnTo>
                  <a:pt x="6817" y="446"/>
                </a:lnTo>
                <a:lnTo>
                  <a:pt x="6187" y="521"/>
                </a:lnTo>
                <a:lnTo>
                  <a:pt x="5602" y="633"/>
                </a:lnTo>
                <a:lnTo>
                  <a:pt x="5107" y="744"/>
                </a:lnTo>
                <a:lnTo>
                  <a:pt x="4725" y="856"/>
                </a:lnTo>
                <a:lnTo>
                  <a:pt x="4848" y="1564"/>
                </a:lnTo>
                <a:lnTo>
                  <a:pt x="5028" y="2495"/>
                </a:lnTo>
                <a:lnTo>
                  <a:pt x="5175" y="3556"/>
                </a:lnTo>
                <a:lnTo>
                  <a:pt x="5298" y="4673"/>
                </a:lnTo>
                <a:lnTo>
                  <a:pt x="5343" y="5213"/>
                </a:lnTo>
                <a:lnTo>
                  <a:pt x="5388" y="5753"/>
                </a:lnTo>
                <a:lnTo>
                  <a:pt x="5411" y="6275"/>
                </a:lnTo>
                <a:lnTo>
                  <a:pt x="5411" y="6740"/>
                </a:lnTo>
                <a:lnTo>
                  <a:pt x="5366" y="7168"/>
                </a:lnTo>
                <a:lnTo>
                  <a:pt x="5321" y="7541"/>
                </a:lnTo>
                <a:lnTo>
                  <a:pt x="5287" y="7708"/>
                </a:lnTo>
                <a:lnTo>
                  <a:pt x="5242" y="7857"/>
                </a:lnTo>
                <a:lnTo>
                  <a:pt x="5197" y="7969"/>
                </a:lnTo>
                <a:lnTo>
                  <a:pt x="5130" y="8062"/>
                </a:lnTo>
                <a:lnTo>
                  <a:pt x="5006" y="8248"/>
                </a:lnTo>
                <a:lnTo>
                  <a:pt x="4848" y="8397"/>
                </a:lnTo>
                <a:lnTo>
                  <a:pt x="4725" y="8528"/>
                </a:lnTo>
                <a:lnTo>
                  <a:pt x="4567" y="8640"/>
                </a:lnTo>
                <a:lnTo>
                  <a:pt x="4421" y="8714"/>
                </a:lnTo>
                <a:lnTo>
                  <a:pt x="4263" y="8751"/>
                </a:lnTo>
                <a:lnTo>
                  <a:pt x="4095" y="8788"/>
                </a:lnTo>
                <a:lnTo>
                  <a:pt x="3948" y="8788"/>
                </a:lnTo>
                <a:lnTo>
                  <a:pt x="3791" y="8751"/>
                </a:lnTo>
                <a:lnTo>
                  <a:pt x="3667" y="8714"/>
                </a:lnTo>
                <a:lnTo>
                  <a:pt x="3510" y="8677"/>
                </a:lnTo>
                <a:lnTo>
                  <a:pt x="3386" y="8602"/>
                </a:lnTo>
                <a:lnTo>
                  <a:pt x="3251" y="8491"/>
                </a:lnTo>
                <a:lnTo>
                  <a:pt x="3127" y="8360"/>
                </a:lnTo>
                <a:lnTo>
                  <a:pt x="3015" y="8248"/>
                </a:lnTo>
                <a:lnTo>
                  <a:pt x="2925" y="8062"/>
                </a:lnTo>
                <a:lnTo>
                  <a:pt x="2778" y="7857"/>
                </a:lnTo>
                <a:lnTo>
                  <a:pt x="2610" y="7671"/>
                </a:lnTo>
                <a:lnTo>
                  <a:pt x="2407" y="7541"/>
                </a:lnTo>
                <a:lnTo>
                  <a:pt x="2171" y="7466"/>
                </a:lnTo>
                <a:lnTo>
                  <a:pt x="1957" y="7429"/>
                </a:lnTo>
                <a:lnTo>
                  <a:pt x="1698" y="7429"/>
                </a:lnTo>
                <a:lnTo>
                  <a:pt x="1462" y="7466"/>
                </a:lnTo>
                <a:lnTo>
                  <a:pt x="1226" y="7559"/>
                </a:lnTo>
                <a:lnTo>
                  <a:pt x="989" y="7708"/>
                </a:lnTo>
                <a:lnTo>
                  <a:pt x="776" y="7932"/>
                </a:lnTo>
                <a:lnTo>
                  <a:pt x="551" y="8211"/>
                </a:lnTo>
                <a:lnTo>
                  <a:pt x="382" y="8528"/>
                </a:lnTo>
                <a:lnTo>
                  <a:pt x="315" y="8714"/>
                </a:lnTo>
                <a:lnTo>
                  <a:pt x="236" y="8919"/>
                </a:lnTo>
                <a:lnTo>
                  <a:pt x="191" y="9142"/>
                </a:lnTo>
                <a:lnTo>
                  <a:pt x="123" y="9347"/>
                </a:lnTo>
                <a:lnTo>
                  <a:pt x="78" y="9608"/>
                </a:lnTo>
                <a:lnTo>
                  <a:pt x="56" y="9887"/>
                </a:lnTo>
                <a:lnTo>
                  <a:pt x="33" y="10185"/>
                </a:lnTo>
                <a:lnTo>
                  <a:pt x="33" y="10464"/>
                </a:lnTo>
                <a:lnTo>
                  <a:pt x="33" y="10706"/>
                </a:lnTo>
                <a:lnTo>
                  <a:pt x="56" y="10967"/>
                </a:lnTo>
                <a:lnTo>
                  <a:pt x="78" y="11172"/>
                </a:lnTo>
                <a:lnTo>
                  <a:pt x="123" y="11395"/>
                </a:lnTo>
                <a:lnTo>
                  <a:pt x="168" y="11600"/>
                </a:lnTo>
                <a:lnTo>
                  <a:pt x="236" y="11786"/>
                </a:lnTo>
                <a:lnTo>
                  <a:pt x="292" y="11973"/>
                </a:lnTo>
                <a:lnTo>
                  <a:pt x="382" y="12140"/>
                </a:lnTo>
                <a:lnTo>
                  <a:pt x="540" y="12419"/>
                </a:lnTo>
                <a:lnTo>
                  <a:pt x="731" y="12680"/>
                </a:lnTo>
                <a:lnTo>
                  <a:pt x="944" y="12866"/>
                </a:lnTo>
                <a:lnTo>
                  <a:pt x="1158" y="12997"/>
                </a:lnTo>
                <a:lnTo>
                  <a:pt x="1395" y="13108"/>
                </a:lnTo>
                <a:lnTo>
                  <a:pt x="1608" y="13183"/>
                </a:lnTo>
                <a:lnTo>
                  <a:pt x="1856" y="13183"/>
                </a:lnTo>
                <a:lnTo>
                  <a:pt x="2070" y="13146"/>
                </a:lnTo>
                <a:lnTo>
                  <a:pt x="2261" y="13071"/>
                </a:lnTo>
                <a:lnTo>
                  <a:pt x="2430" y="12960"/>
                </a:lnTo>
                <a:lnTo>
                  <a:pt x="2587" y="12792"/>
                </a:lnTo>
                <a:lnTo>
                  <a:pt x="2688" y="12606"/>
                </a:lnTo>
                <a:lnTo>
                  <a:pt x="2801" y="12419"/>
                </a:lnTo>
                <a:lnTo>
                  <a:pt x="2925" y="12289"/>
                </a:lnTo>
                <a:lnTo>
                  <a:pt x="3082" y="12177"/>
                </a:lnTo>
                <a:lnTo>
                  <a:pt x="3228" y="12103"/>
                </a:lnTo>
                <a:lnTo>
                  <a:pt x="3408" y="12103"/>
                </a:lnTo>
                <a:lnTo>
                  <a:pt x="3577" y="12103"/>
                </a:lnTo>
                <a:lnTo>
                  <a:pt x="3723" y="12177"/>
                </a:lnTo>
                <a:lnTo>
                  <a:pt x="3903" y="12252"/>
                </a:lnTo>
                <a:lnTo>
                  <a:pt x="4072" y="12364"/>
                </a:lnTo>
                <a:lnTo>
                  <a:pt x="4230" y="12494"/>
                </a:lnTo>
                <a:lnTo>
                  <a:pt x="4353" y="12643"/>
                </a:lnTo>
                <a:lnTo>
                  <a:pt x="4488" y="12829"/>
                </a:lnTo>
                <a:lnTo>
                  <a:pt x="4567" y="13034"/>
                </a:lnTo>
                <a:lnTo>
                  <a:pt x="4657" y="13257"/>
                </a:lnTo>
                <a:lnTo>
                  <a:pt x="4702" y="13462"/>
                </a:lnTo>
                <a:lnTo>
                  <a:pt x="4725" y="13686"/>
                </a:lnTo>
                <a:lnTo>
                  <a:pt x="4702" y="14282"/>
                </a:lnTo>
                <a:lnTo>
                  <a:pt x="4657" y="15045"/>
                </a:lnTo>
                <a:lnTo>
                  <a:pt x="4612" y="15976"/>
                </a:lnTo>
                <a:lnTo>
                  <a:pt x="4590" y="16926"/>
                </a:lnTo>
                <a:lnTo>
                  <a:pt x="4567" y="17968"/>
                </a:lnTo>
                <a:lnTo>
                  <a:pt x="4567" y="19011"/>
                </a:lnTo>
                <a:lnTo>
                  <a:pt x="4590" y="19514"/>
                </a:lnTo>
                <a:lnTo>
                  <a:pt x="4612" y="19980"/>
                </a:lnTo>
                <a:lnTo>
                  <a:pt x="4657" y="20426"/>
                </a:lnTo>
                <a:lnTo>
                  <a:pt x="4725" y="20836"/>
                </a:lnTo>
                <a:lnTo>
                  <a:pt x="4848" y="20929"/>
                </a:lnTo>
                <a:lnTo>
                  <a:pt x="5040" y="21004"/>
                </a:lnTo>
                <a:lnTo>
                  <a:pt x="5265" y="21078"/>
                </a:lnTo>
                <a:lnTo>
                  <a:pt x="5478" y="21115"/>
                </a:lnTo>
                <a:lnTo>
                  <a:pt x="6041" y="21115"/>
                </a:lnTo>
                <a:lnTo>
                  <a:pt x="6637" y="21078"/>
                </a:lnTo>
                <a:lnTo>
                  <a:pt x="7312" y="21004"/>
                </a:lnTo>
                <a:lnTo>
                  <a:pt x="7998" y="20929"/>
                </a:lnTo>
                <a:lnTo>
                  <a:pt x="8696" y="20855"/>
                </a:lnTo>
                <a:lnTo>
                  <a:pt x="9360" y="20836"/>
                </a:lnTo>
                <a:close/>
              </a:path>
            </a:pathLst>
          </a:custGeom>
          <a:solidFill>
            <a:srgbClr val="CCCCFF"/>
          </a:solidFill>
          <a:ln w="28575">
            <a:solidFill>
              <a:srgbClr val="000000"/>
            </a:solidFill>
            <a:miter lim="800000"/>
            <a:headEnd/>
            <a:tailEnd/>
          </a:ln>
        </p:spPr>
        <p:txBody>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425450" y="174625"/>
            <a:ext cx="8255000" cy="1143000"/>
          </a:xfrm>
        </p:spPr>
        <p:txBody>
          <a:bodyPr/>
          <a:lstStyle/>
          <a:p>
            <a:pPr eaLnBrk="1" hangingPunct="1"/>
            <a:r>
              <a:rPr lang="en-US" b="1" smtClean="0"/>
              <a:t>Cataloging Guidelines – </a:t>
            </a:r>
            <a:br>
              <a:rPr lang="en-US" b="1" smtClean="0"/>
            </a:br>
            <a:r>
              <a:rPr lang="en-US" b="1" smtClean="0"/>
              <a:t>Related print</a:t>
            </a:r>
          </a:p>
        </p:txBody>
      </p:sp>
      <p:sp>
        <p:nvSpPr>
          <p:cNvPr id="17411" name="Rectangle 3"/>
          <p:cNvSpPr>
            <a:spLocks noGrp="1" noChangeArrowheads="1"/>
          </p:cNvSpPr>
          <p:nvPr>
            <p:ph type="body" idx="4294967295"/>
          </p:nvPr>
        </p:nvSpPr>
        <p:spPr>
          <a:xfrm>
            <a:off x="276225" y="1477963"/>
            <a:ext cx="8572500" cy="4835525"/>
          </a:xfrm>
        </p:spPr>
        <p:txBody>
          <a:bodyPr/>
          <a:lstStyle/>
          <a:p>
            <a:pPr marL="914400" lvl="1" indent="-457200" eaLnBrk="1" hangingPunct="1">
              <a:lnSpc>
                <a:spcPct val="90000"/>
              </a:lnSpc>
              <a:buClr>
                <a:schemeClr val="tx1"/>
              </a:buClr>
              <a:buFont typeface="Wingdings" pitchFamily="2" charset="2"/>
              <a:buBlip>
                <a:blip r:embed="rId3"/>
              </a:buBlip>
            </a:pPr>
            <a:r>
              <a:rPr lang="en-US" smtClean="0"/>
              <a:t>When are multiple records used for related print and electronic resources?</a:t>
            </a:r>
          </a:p>
          <a:p>
            <a:pPr marL="1658938" lvl="2" indent="-460375" eaLnBrk="1" hangingPunct="1">
              <a:lnSpc>
                <a:spcPct val="90000"/>
              </a:lnSpc>
              <a:buClr>
                <a:schemeClr val="tx1"/>
              </a:buClr>
              <a:buFont typeface="Wingdings" pitchFamily="2" charset="2"/>
              <a:buBlip>
                <a:blip r:embed="rId3"/>
              </a:buBlip>
            </a:pPr>
            <a:r>
              <a:rPr lang="en-US" smtClean="0"/>
              <a:t>Serials: </a:t>
            </a:r>
          </a:p>
          <a:p>
            <a:pPr marL="1658938" lvl="2" indent="-460375" eaLnBrk="1" hangingPunct="1">
              <a:lnSpc>
                <a:spcPct val="90000"/>
              </a:lnSpc>
              <a:buClr>
                <a:schemeClr val="tx1"/>
              </a:buClr>
              <a:buFont typeface="Wingdings" pitchFamily="2" charset="2"/>
              <a:buBlip>
                <a:blip r:embed="rId3"/>
              </a:buBlip>
            </a:pPr>
            <a:r>
              <a:rPr lang="en-US" smtClean="0"/>
              <a:t>Monographs: </a:t>
            </a:r>
          </a:p>
          <a:p>
            <a:pPr marL="1658938" lvl="2" indent="-460375" eaLnBrk="1" hangingPunct="1">
              <a:lnSpc>
                <a:spcPct val="90000"/>
              </a:lnSpc>
              <a:buClr>
                <a:schemeClr val="tx1"/>
              </a:buClr>
              <a:buFont typeface="Wingdings" pitchFamily="2" charset="2"/>
              <a:buBlip>
                <a:blip r:embed="rId3"/>
              </a:buBlip>
            </a:pPr>
            <a:r>
              <a:rPr lang="en-US" smtClean="0"/>
              <a:t>Integrated resources:</a:t>
            </a:r>
          </a:p>
          <a:p>
            <a:pPr marL="1658938" lvl="2" indent="-460375" eaLnBrk="1" hangingPunct="1">
              <a:lnSpc>
                <a:spcPct val="90000"/>
              </a:lnSpc>
              <a:buClr>
                <a:schemeClr val="tx1"/>
              </a:buClr>
              <a:buFont typeface="Wingdings" pitchFamily="2" charset="2"/>
              <a:buBlip>
                <a:blip r:embed="rId3"/>
              </a:buBlip>
            </a:pPr>
            <a:r>
              <a:rPr lang="en-US" smtClean="0"/>
              <a:t>Related resources: added if forwarded by liaison</a:t>
            </a:r>
          </a:p>
          <a:p>
            <a:pPr marL="914400" lvl="1" indent="-457200" eaLnBrk="1" hangingPunct="1">
              <a:lnSpc>
                <a:spcPct val="90000"/>
              </a:lnSpc>
              <a:buClr>
                <a:schemeClr val="tx1"/>
              </a:buClr>
              <a:buFont typeface="Wingdings" pitchFamily="2" charset="2"/>
              <a:buBlip>
                <a:blip r:embed="rId3"/>
              </a:buBlip>
            </a:pPr>
            <a:r>
              <a:rPr lang="en-US" smtClean="0"/>
              <a:t>When are connections to electronic resources added to records for currently held print titles?</a:t>
            </a:r>
          </a:p>
          <a:p>
            <a:pPr marL="1658938" lvl="2" indent="-460375" eaLnBrk="1" hangingPunct="1">
              <a:lnSpc>
                <a:spcPct val="90000"/>
              </a:lnSpc>
              <a:buClr>
                <a:schemeClr val="tx1"/>
              </a:buClr>
              <a:buFont typeface="Wingdings" pitchFamily="2" charset="2"/>
              <a:buBlip>
                <a:blip r:embed="rId3"/>
              </a:buBlip>
            </a:pPr>
            <a:r>
              <a:rPr lang="en-US" smtClean="0"/>
              <a:t>Monograph:</a:t>
            </a:r>
          </a:p>
          <a:p>
            <a:pPr marL="2232025" lvl="3" indent="-350838" eaLnBrk="1" hangingPunct="1">
              <a:lnSpc>
                <a:spcPct val="90000"/>
              </a:lnSpc>
              <a:buClr>
                <a:schemeClr val="tx1"/>
              </a:buClr>
              <a:buFont typeface="Wingdings" pitchFamily="2" charset="2"/>
              <a:buBlip>
                <a:blip r:embed="rId3"/>
              </a:buBlip>
            </a:pPr>
            <a:r>
              <a:rPr lang="en-US" smtClean="0"/>
              <a:t>URL added to print</a:t>
            </a:r>
          </a:p>
          <a:p>
            <a:pPr marL="2232025" lvl="3" indent="-350838" eaLnBrk="1" hangingPunct="1">
              <a:lnSpc>
                <a:spcPct val="90000"/>
              </a:lnSpc>
              <a:buClr>
                <a:schemeClr val="tx1"/>
              </a:buClr>
              <a:buFont typeface="Wingdings" pitchFamily="2" charset="2"/>
              <a:buBlip>
                <a:blip r:embed="rId3"/>
              </a:buBlip>
            </a:pPr>
            <a:r>
              <a:rPr lang="en-US" smtClean="0"/>
              <a:t>Added entry</a:t>
            </a:r>
          </a:p>
          <a:p>
            <a:pPr marL="1658938" lvl="2" indent="-460375" eaLnBrk="1" hangingPunct="1">
              <a:lnSpc>
                <a:spcPct val="90000"/>
              </a:lnSpc>
              <a:buClr>
                <a:schemeClr val="tx1"/>
              </a:buClr>
              <a:buFont typeface="Wingdings" pitchFamily="2" charset="2"/>
              <a:buBlip>
                <a:blip r:embed="rId3"/>
              </a:buBlip>
            </a:pPr>
            <a:r>
              <a:rPr lang="en-US" smtClean="0"/>
              <a:t>Serials:</a:t>
            </a:r>
          </a:p>
        </p:txBody>
      </p:sp>
      <p:sp>
        <p:nvSpPr>
          <p:cNvPr id="17412" name="Slide Number Placeholder 5"/>
          <p:cNvSpPr>
            <a:spLocks noGrp="1"/>
          </p:cNvSpPr>
          <p:nvPr>
            <p:ph type="sldNum" sz="quarter" idx="12"/>
          </p:nvPr>
        </p:nvSpPr>
        <p:spPr>
          <a:noFill/>
        </p:spPr>
        <p:txBody>
          <a:bodyPr/>
          <a:lstStyle/>
          <a:p>
            <a:fld id="{FDEF06C1-061B-4525-A85B-9A28E6B776A0}" type="slidenum">
              <a:rPr lang="en-US" smtClean="0"/>
              <a:pPr/>
              <a:t>16</a:t>
            </a:fld>
            <a:endParaRPr lang="en-US" smtClean="0"/>
          </a:p>
        </p:txBody>
      </p:sp>
      <p:sp>
        <p:nvSpPr>
          <p:cNvPr id="17413" name="Puzzle2"/>
          <p:cNvSpPr>
            <a:spLocks noEditPoints="1" noChangeArrowheads="1"/>
          </p:cNvSpPr>
          <p:nvPr/>
        </p:nvSpPr>
        <p:spPr bwMode="auto">
          <a:xfrm rot="-2813164">
            <a:off x="5214937" y="4657726"/>
            <a:ext cx="2392363" cy="1852612"/>
          </a:xfrm>
          <a:custGeom>
            <a:avLst/>
            <a:gdLst>
              <a:gd name="T0" fmla="*/ 134903 w 21600"/>
              <a:gd name="T1" fmla="*/ 98471910 h 21600"/>
              <a:gd name="T2" fmla="*/ 51546890 w 21600"/>
              <a:gd name="T3" fmla="*/ 155667339 h 21600"/>
              <a:gd name="T4" fmla="*/ 127579190 w 21600"/>
              <a:gd name="T5" fmla="*/ 102319252 h 21600"/>
              <a:gd name="T6" fmla="*/ 206347160 w 21600"/>
              <a:gd name="T7" fmla="*/ 155880733 h 21600"/>
              <a:gd name="T8" fmla="*/ 264972160 w 21600"/>
              <a:gd name="T9" fmla="*/ 110955594 h 21600"/>
              <a:gd name="T10" fmla="*/ 207181274 w 21600"/>
              <a:gd name="T11" fmla="*/ 42218021 h 21600"/>
              <a:gd name="T12" fmla="*/ 132486191 w 21600"/>
              <a:gd name="T13" fmla="*/ 206017 h 21600"/>
              <a:gd name="T14" fmla="*/ 51546890 w 21600"/>
              <a:gd name="T15" fmla="*/ 43358235 h 21600"/>
              <a:gd name="T16" fmla="*/ 0 60000 65536"/>
              <a:gd name="T17" fmla="*/ 0 60000 65536"/>
              <a:gd name="T18" fmla="*/ 0 60000 65536"/>
              <a:gd name="T19" fmla="*/ 0 60000 65536"/>
              <a:gd name="T20" fmla="*/ 0 60000 65536"/>
              <a:gd name="T21" fmla="*/ 0 60000 65536"/>
              <a:gd name="T22" fmla="*/ 0 60000 65536"/>
              <a:gd name="T23" fmla="*/ 0 60000 65536"/>
              <a:gd name="T24" fmla="*/ 5388 w 21600"/>
              <a:gd name="T25" fmla="*/ 6742 h 21600"/>
              <a:gd name="T26" fmla="*/ 16177 w 21600"/>
              <a:gd name="T27" fmla="*/ 20441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4247" y="12354"/>
                </a:moveTo>
                <a:lnTo>
                  <a:pt x="4134" y="12468"/>
                </a:lnTo>
                <a:lnTo>
                  <a:pt x="4010" y="12581"/>
                </a:lnTo>
                <a:lnTo>
                  <a:pt x="3897" y="12637"/>
                </a:lnTo>
                <a:lnTo>
                  <a:pt x="3773" y="12694"/>
                </a:lnTo>
                <a:lnTo>
                  <a:pt x="3637" y="12694"/>
                </a:lnTo>
                <a:lnTo>
                  <a:pt x="3524" y="12694"/>
                </a:lnTo>
                <a:lnTo>
                  <a:pt x="3400" y="12665"/>
                </a:lnTo>
                <a:lnTo>
                  <a:pt x="3287" y="12609"/>
                </a:lnTo>
                <a:lnTo>
                  <a:pt x="3027" y="12496"/>
                </a:lnTo>
                <a:lnTo>
                  <a:pt x="2790" y="12340"/>
                </a:lnTo>
                <a:lnTo>
                  <a:pt x="2530" y="12142"/>
                </a:lnTo>
                <a:lnTo>
                  <a:pt x="2293" y="11987"/>
                </a:lnTo>
                <a:lnTo>
                  <a:pt x="2033" y="11817"/>
                </a:lnTo>
                <a:lnTo>
                  <a:pt x="1773" y="11676"/>
                </a:lnTo>
                <a:lnTo>
                  <a:pt x="1638" y="11662"/>
                </a:lnTo>
                <a:lnTo>
                  <a:pt x="1513" y="11634"/>
                </a:lnTo>
                <a:lnTo>
                  <a:pt x="1378" y="11634"/>
                </a:lnTo>
                <a:lnTo>
                  <a:pt x="1253" y="11634"/>
                </a:lnTo>
                <a:lnTo>
                  <a:pt x="1118" y="11662"/>
                </a:lnTo>
                <a:lnTo>
                  <a:pt x="971" y="11732"/>
                </a:lnTo>
                <a:lnTo>
                  <a:pt x="835" y="11817"/>
                </a:lnTo>
                <a:lnTo>
                  <a:pt x="711" y="11959"/>
                </a:lnTo>
                <a:lnTo>
                  <a:pt x="553" y="12086"/>
                </a:lnTo>
                <a:lnTo>
                  <a:pt x="429" y="12284"/>
                </a:lnTo>
                <a:lnTo>
                  <a:pt x="271" y="12524"/>
                </a:lnTo>
                <a:lnTo>
                  <a:pt x="146" y="12793"/>
                </a:lnTo>
                <a:lnTo>
                  <a:pt x="79" y="12962"/>
                </a:lnTo>
                <a:lnTo>
                  <a:pt x="33" y="13146"/>
                </a:lnTo>
                <a:lnTo>
                  <a:pt x="11" y="13386"/>
                </a:lnTo>
                <a:lnTo>
                  <a:pt x="11" y="13641"/>
                </a:lnTo>
                <a:lnTo>
                  <a:pt x="33" y="13881"/>
                </a:lnTo>
                <a:lnTo>
                  <a:pt x="101" y="14150"/>
                </a:lnTo>
                <a:lnTo>
                  <a:pt x="192" y="14404"/>
                </a:lnTo>
                <a:lnTo>
                  <a:pt x="293" y="14645"/>
                </a:lnTo>
                <a:lnTo>
                  <a:pt x="451" y="14857"/>
                </a:lnTo>
                <a:lnTo>
                  <a:pt x="621" y="15054"/>
                </a:lnTo>
                <a:lnTo>
                  <a:pt x="734" y="15125"/>
                </a:lnTo>
                <a:lnTo>
                  <a:pt x="835" y="15210"/>
                </a:lnTo>
                <a:lnTo>
                  <a:pt x="948" y="15267"/>
                </a:lnTo>
                <a:lnTo>
                  <a:pt x="1084" y="15323"/>
                </a:lnTo>
                <a:lnTo>
                  <a:pt x="1208" y="15351"/>
                </a:lnTo>
                <a:lnTo>
                  <a:pt x="1355" y="15380"/>
                </a:lnTo>
                <a:lnTo>
                  <a:pt x="1513" y="15380"/>
                </a:lnTo>
                <a:lnTo>
                  <a:pt x="1683" y="15380"/>
                </a:lnTo>
                <a:lnTo>
                  <a:pt x="1864" y="15351"/>
                </a:lnTo>
                <a:lnTo>
                  <a:pt x="2033" y="15323"/>
                </a:lnTo>
                <a:lnTo>
                  <a:pt x="2225" y="15238"/>
                </a:lnTo>
                <a:lnTo>
                  <a:pt x="2428" y="15153"/>
                </a:lnTo>
                <a:lnTo>
                  <a:pt x="2745" y="15026"/>
                </a:lnTo>
                <a:lnTo>
                  <a:pt x="3005" y="14913"/>
                </a:lnTo>
                <a:lnTo>
                  <a:pt x="3264" y="14828"/>
                </a:lnTo>
                <a:lnTo>
                  <a:pt x="3513" y="14800"/>
                </a:lnTo>
                <a:lnTo>
                  <a:pt x="3615" y="14828"/>
                </a:lnTo>
                <a:lnTo>
                  <a:pt x="3728" y="14857"/>
                </a:lnTo>
                <a:lnTo>
                  <a:pt x="3807" y="14913"/>
                </a:lnTo>
                <a:lnTo>
                  <a:pt x="3920" y="14998"/>
                </a:lnTo>
                <a:lnTo>
                  <a:pt x="4010" y="15097"/>
                </a:lnTo>
                <a:lnTo>
                  <a:pt x="4089" y="15238"/>
                </a:lnTo>
                <a:lnTo>
                  <a:pt x="4179" y="15408"/>
                </a:lnTo>
                <a:lnTo>
                  <a:pt x="4247" y="15620"/>
                </a:lnTo>
                <a:lnTo>
                  <a:pt x="4326" y="15860"/>
                </a:lnTo>
                <a:lnTo>
                  <a:pt x="4394" y="16129"/>
                </a:lnTo>
                <a:lnTo>
                  <a:pt x="4439" y="16440"/>
                </a:lnTo>
                <a:lnTo>
                  <a:pt x="4507" y="16737"/>
                </a:lnTo>
                <a:lnTo>
                  <a:pt x="4552" y="17090"/>
                </a:lnTo>
                <a:lnTo>
                  <a:pt x="4575" y="17443"/>
                </a:lnTo>
                <a:lnTo>
                  <a:pt x="4586" y="17825"/>
                </a:lnTo>
                <a:lnTo>
                  <a:pt x="4586" y="18193"/>
                </a:lnTo>
                <a:lnTo>
                  <a:pt x="4586" y="18574"/>
                </a:lnTo>
                <a:lnTo>
                  <a:pt x="4586" y="18984"/>
                </a:lnTo>
                <a:lnTo>
                  <a:pt x="4552" y="19366"/>
                </a:lnTo>
                <a:lnTo>
                  <a:pt x="4507" y="19748"/>
                </a:lnTo>
                <a:lnTo>
                  <a:pt x="4462" y="20129"/>
                </a:lnTo>
                <a:lnTo>
                  <a:pt x="4371" y="20483"/>
                </a:lnTo>
                <a:lnTo>
                  <a:pt x="4292" y="20836"/>
                </a:lnTo>
                <a:lnTo>
                  <a:pt x="4202" y="21161"/>
                </a:lnTo>
                <a:lnTo>
                  <a:pt x="4744" y="21161"/>
                </a:lnTo>
                <a:lnTo>
                  <a:pt x="5264" y="21161"/>
                </a:lnTo>
                <a:lnTo>
                  <a:pt x="5784" y="21161"/>
                </a:lnTo>
                <a:lnTo>
                  <a:pt x="6235" y="21161"/>
                </a:lnTo>
                <a:lnTo>
                  <a:pt x="6676" y="21161"/>
                </a:lnTo>
                <a:lnTo>
                  <a:pt x="7060" y="21161"/>
                </a:lnTo>
                <a:lnTo>
                  <a:pt x="7410" y="21161"/>
                </a:lnTo>
                <a:lnTo>
                  <a:pt x="7670" y="21161"/>
                </a:lnTo>
                <a:lnTo>
                  <a:pt x="8020" y="21020"/>
                </a:lnTo>
                <a:lnTo>
                  <a:pt x="8303" y="20893"/>
                </a:lnTo>
                <a:lnTo>
                  <a:pt x="8563" y="20695"/>
                </a:lnTo>
                <a:lnTo>
                  <a:pt x="8800" y="20511"/>
                </a:lnTo>
                <a:lnTo>
                  <a:pt x="8969" y="20285"/>
                </a:lnTo>
                <a:lnTo>
                  <a:pt x="9150" y="20045"/>
                </a:lnTo>
                <a:lnTo>
                  <a:pt x="9252" y="19804"/>
                </a:lnTo>
                <a:lnTo>
                  <a:pt x="9342" y="19550"/>
                </a:lnTo>
                <a:lnTo>
                  <a:pt x="9410" y="19281"/>
                </a:lnTo>
                <a:lnTo>
                  <a:pt x="9433" y="19013"/>
                </a:lnTo>
                <a:lnTo>
                  <a:pt x="9433" y="18744"/>
                </a:lnTo>
                <a:lnTo>
                  <a:pt x="9387" y="18504"/>
                </a:lnTo>
                <a:lnTo>
                  <a:pt x="9320" y="18221"/>
                </a:lnTo>
                <a:lnTo>
                  <a:pt x="9207" y="17981"/>
                </a:lnTo>
                <a:lnTo>
                  <a:pt x="9105" y="17740"/>
                </a:lnTo>
                <a:lnTo>
                  <a:pt x="8924" y="17514"/>
                </a:lnTo>
                <a:lnTo>
                  <a:pt x="8777" y="17274"/>
                </a:lnTo>
                <a:lnTo>
                  <a:pt x="8642" y="17034"/>
                </a:lnTo>
                <a:lnTo>
                  <a:pt x="8563" y="16765"/>
                </a:lnTo>
                <a:lnTo>
                  <a:pt x="8472" y="16468"/>
                </a:lnTo>
                <a:lnTo>
                  <a:pt x="8450" y="16157"/>
                </a:lnTo>
                <a:lnTo>
                  <a:pt x="8450" y="15860"/>
                </a:lnTo>
                <a:lnTo>
                  <a:pt x="8472" y="15563"/>
                </a:lnTo>
                <a:lnTo>
                  <a:pt x="8540" y="15267"/>
                </a:lnTo>
                <a:lnTo>
                  <a:pt x="8642" y="14998"/>
                </a:lnTo>
                <a:lnTo>
                  <a:pt x="8777" y="14729"/>
                </a:lnTo>
                <a:lnTo>
                  <a:pt x="8868" y="14616"/>
                </a:lnTo>
                <a:lnTo>
                  <a:pt x="8969" y="14475"/>
                </a:lnTo>
                <a:lnTo>
                  <a:pt x="9060" y="14376"/>
                </a:lnTo>
                <a:lnTo>
                  <a:pt x="9184" y="14291"/>
                </a:lnTo>
                <a:lnTo>
                  <a:pt x="9297" y="14206"/>
                </a:lnTo>
                <a:lnTo>
                  <a:pt x="9433" y="14121"/>
                </a:lnTo>
                <a:lnTo>
                  <a:pt x="9579" y="14051"/>
                </a:lnTo>
                <a:lnTo>
                  <a:pt x="9726" y="13994"/>
                </a:lnTo>
                <a:lnTo>
                  <a:pt x="9884" y="13938"/>
                </a:lnTo>
                <a:lnTo>
                  <a:pt x="10054" y="13909"/>
                </a:lnTo>
                <a:lnTo>
                  <a:pt x="10257" y="13881"/>
                </a:lnTo>
                <a:lnTo>
                  <a:pt x="10449" y="13881"/>
                </a:lnTo>
                <a:lnTo>
                  <a:pt x="10664" y="13881"/>
                </a:lnTo>
                <a:lnTo>
                  <a:pt x="10856" y="13909"/>
                </a:lnTo>
                <a:lnTo>
                  <a:pt x="11037" y="13966"/>
                </a:lnTo>
                <a:lnTo>
                  <a:pt x="11206" y="14023"/>
                </a:lnTo>
                <a:lnTo>
                  <a:pt x="11353" y="14093"/>
                </a:lnTo>
                <a:lnTo>
                  <a:pt x="11511" y="14178"/>
                </a:lnTo>
                <a:lnTo>
                  <a:pt x="11635" y="14263"/>
                </a:lnTo>
                <a:lnTo>
                  <a:pt x="11748" y="14376"/>
                </a:lnTo>
                <a:lnTo>
                  <a:pt x="11861" y="14475"/>
                </a:lnTo>
                <a:lnTo>
                  <a:pt x="11941" y="14616"/>
                </a:lnTo>
                <a:lnTo>
                  <a:pt x="12031" y="14758"/>
                </a:lnTo>
                <a:lnTo>
                  <a:pt x="12099" y="14885"/>
                </a:lnTo>
                <a:lnTo>
                  <a:pt x="12200" y="15210"/>
                </a:lnTo>
                <a:lnTo>
                  <a:pt x="12268" y="15507"/>
                </a:lnTo>
                <a:lnTo>
                  <a:pt x="12291" y="15832"/>
                </a:lnTo>
                <a:lnTo>
                  <a:pt x="12291" y="16157"/>
                </a:lnTo>
                <a:lnTo>
                  <a:pt x="12246" y="16482"/>
                </a:lnTo>
                <a:lnTo>
                  <a:pt x="12178" y="16807"/>
                </a:lnTo>
                <a:lnTo>
                  <a:pt x="12099" y="17090"/>
                </a:lnTo>
                <a:lnTo>
                  <a:pt x="12008" y="17330"/>
                </a:lnTo>
                <a:lnTo>
                  <a:pt x="11884" y="17542"/>
                </a:lnTo>
                <a:lnTo>
                  <a:pt x="11748" y="17712"/>
                </a:lnTo>
                <a:lnTo>
                  <a:pt x="11613" y="17839"/>
                </a:lnTo>
                <a:lnTo>
                  <a:pt x="11489" y="18037"/>
                </a:lnTo>
                <a:lnTo>
                  <a:pt x="11398" y="18221"/>
                </a:lnTo>
                <a:lnTo>
                  <a:pt x="11319" y="18447"/>
                </a:lnTo>
                <a:lnTo>
                  <a:pt x="11251" y="18659"/>
                </a:lnTo>
                <a:lnTo>
                  <a:pt x="11206" y="18900"/>
                </a:lnTo>
                <a:lnTo>
                  <a:pt x="11184" y="19154"/>
                </a:lnTo>
                <a:lnTo>
                  <a:pt x="11184" y="19423"/>
                </a:lnTo>
                <a:lnTo>
                  <a:pt x="11229" y="19663"/>
                </a:lnTo>
                <a:lnTo>
                  <a:pt x="11297" y="19903"/>
                </a:lnTo>
                <a:lnTo>
                  <a:pt x="11376" y="20158"/>
                </a:lnTo>
                <a:lnTo>
                  <a:pt x="11511" y="20398"/>
                </a:lnTo>
                <a:lnTo>
                  <a:pt x="11681" y="20610"/>
                </a:lnTo>
                <a:lnTo>
                  <a:pt x="11884" y="20808"/>
                </a:lnTo>
                <a:lnTo>
                  <a:pt x="12121" y="20992"/>
                </a:lnTo>
                <a:lnTo>
                  <a:pt x="12404" y="21161"/>
                </a:lnTo>
                <a:lnTo>
                  <a:pt x="12528" y="21190"/>
                </a:lnTo>
                <a:lnTo>
                  <a:pt x="12856" y="21274"/>
                </a:lnTo>
                <a:lnTo>
                  <a:pt x="13330" y="21373"/>
                </a:lnTo>
                <a:lnTo>
                  <a:pt x="13963" y="21486"/>
                </a:lnTo>
                <a:lnTo>
                  <a:pt x="14313" y="21543"/>
                </a:lnTo>
                <a:lnTo>
                  <a:pt x="14652" y="21571"/>
                </a:lnTo>
                <a:lnTo>
                  <a:pt x="15025" y="21600"/>
                </a:lnTo>
                <a:lnTo>
                  <a:pt x="15409" y="21600"/>
                </a:lnTo>
                <a:lnTo>
                  <a:pt x="15782" y="21600"/>
                </a:lnTo>
                <a:lnTo>
                  <a:pt x="16177" y="21571"/>
                </a:lnTo>
                <a:lnTo>
                  <a:pt x="16516" y="21486"/>
                </a:lnTo>
                <a:lnTo>
                  <a:pt x="16889" y="21402"/>
                </a:lnTo>
                <a:lnTo>
                  <a:pt x="16821" y="21190"/>
                </a:lnTo>
                <a:lnTo>
                  <a:pt x="16776" y="20935"/>
                </a:lnTo>
                <a:lnTo>
                  <a:pt x="16742" y="20667"/>
                </a:lnTo>
                <a:lnTo>
                  <a:pt x="16719" y="20370"/>
                </a:lnTo>
                <a:lnTo>
                  <a:pt x="16697" y="19719"/>
                </a:lnTo>
                <a:lnTo>
                  <a:pt x="16697" y="19013"/>
                </a:lnTo>
                <a:lnTo>
                  <a:pt x="16719" y="18306"/>
                </a:lnTo>
                <a:lnTo>
                  <a:pt x="16753" y="17599"/>
                </a:lnTo>
                <a:lnTo>
                  <a:pt x="16821" y="16949"/>
                </a:lnTo>
                <a:lnTo>
                  <a:pt x="16889" y="16383"/>
                </a:lnTo>
                <a:lnTo>
                  <a:pt x="16934" y="16129"/>
                </a:lnTo>
                <a:lnTo>
                  <a:pt x="17002" y="15945"/>
                </a:lnTo>
                <a:lnTo>
                  <a:pt x="17081" y="15790"/>
                </a:lnTo>
                <a:lnTo>
                  <a:pt x="17194" y="15648"/>
                </a:lnTo>
                <a:lnTo>
                  <a:pt x="17318" y="15563"/>
                </a:lnTo>
                <a:lnTo>
                  <a:pt x="17453" y="15507"/>
                </a:lnTo>
                <a:lnTo>
                  <a:pt x="17600" y="15450"/>
                </a:lnTo>
                <a:lnTo>
                  <a:pt x="17758" y="15450"/>
                </a:lnTo>
                <a:lnTo>
                  <a:pt x="17905" y="15479"/>
                </a:lnTo>
                <a:lnTo>
                  <a:pt x="18064" y="15535"/>
                </a:lnTo>
                <a:lnTo>
                  <a:pt x="18233" y="15620"/>
                </a:lnTo>
                <a:lnTo>
                  <a:pt x="18380" y="15733"/>
                </a:lnTo>
                <a:lnTo>
                  <a:pt x="18561" y="15832"/>
                </a:lnTo>
                <a:lnTo>
                  <a:pt x="18707" y="15973"/>
                </a:lnTo>
                <a:lnTo>
                  <a:pt x="18866" y="16129"/>
                </a:lnTo>
                <a:lnTo>
                  <a:pt x="18990" y="16327"/>
                </a:lnTo>
                <a:lnTo>
                  <a:pt x="19125" y="16482"/>
                </a:lnTo>
                <a:lnTo>
                  <a:pt x="19295" y="16624"/>
                </a:lnTo>
                <a:lnTo>
                  <a:pt x="19464" y="16737"/>
                </a:lnTo>
                <a:lnTo>
                  <a:pt x="19668" y="16807"/>
                </a:lnTo>
                <a:lnTo>
                  <a:pt x="19860" y="16836"/>
                </a:lnTo>
                <a:lnTo>
                  <a:pt x="20052" y="16864"/>
                </a:lnTo>
                <a:lnTo>
                  <a:pt x="20266" y="16836"/>
                </a:lnTo>
                <a:lnTo>
                  <a:pt x="20470" y="16793"/>
                </a:lnTo>
                <a:lnTo>
                  <a:pt x="20662" y="16708"/>
                </a:lnTo>
                <a:lnTo>
                  <a:pt x="20854" y="16567"/>
                </a:lnTo>
                <a:lnTo>
                  <a:pt x="21035" y="16412"/>
                </a:lnTo>
                <a:lnTo>
                  <a:pt x="21182" y="16214"/>
                </a:lnTo>
                <a:lnTo>
                  <a:pt x="21340" y="16002"/>
                </a:lnTo>
                <a:lnTo>
                  <a:pt x="21441" y="15733"/>
                </a:lnTo>
                <a:lnTo>
                  <a:pt x="21532" y="15436"/>
                </a:lnTo>
                <a:lnTo>
                  <a:pt x="21600" y="15083"/>
                </a:lnTo>
                <a:lnTo>
                  <a:pt x="21600" y="14885"/>
                </a:lnTo>
                <a:lnTo>
                  <a:pt x="21600" y="14729"/>
                </a:lnTo>
                <a:lnTo>
                  <a:pt x="21600" y="14531"/>
                </a:lnTo>
                <a:lnTo>
                  <a:pt x="21577" y="14376"/>
                </a:lnTo>
                <a:lnTo>
                  <a:pt x="21532" y="14206"/>
                </a:lnTo>
                <a:lnTo>
                  <a:pt x="21487" y="14051"/>
                </a:lnTo>
                <a:lnTo>
                  <a:pt x="21419" y="13909"/>
                </a:lnTo>
                <a:lnTo>
                  <a:pt x="21351" y="13768"/>
                </a:lnTo>
                <a:lnTo>
                  <a:pt x="21204" y="13500"/>
                </a:lnTo>
                <a:lnTo>
                  <a:pt x="21035" y="13287"/>
                </a:lnTo>
                <a:lnTo>
                  <a:pt x="20809" y="13090"/>
                </a:lnTo>
                <a:lnTo>
                  <a:pt x="20594" y="12962"/>
                </a:lnTo>
                <a:lnTo>
                  <a:pt x="20357" y="12821"/>
                </a:lnTo>
                <a:lnTo>
                  <a:pt x="20120" y="12764"/>
                </a:lnTo>
                <a:lnTo>
                  <a:pt x="19882" y="12708"/>
                </a:lnTo>
                <a:lnTo>
                  <a:pt x="19645" y="12736"/>
                </a:lnTo>
                <a:lnTo>
                  <a:pt x="19430" y="12793"/>
                </a:lnTo>
                <a:lnTo>
                  <a:pt x="19227" y="12906"/>
                </a:lnTo>
                <a:lnTo>
                  <a:pt x="19148" y="12962"/>
                </a:lnTo>
                <a:lnTo>
                  <a:pt x="19058" y="13047"/>
                </a:lnTo>
                <a:lnTo>
                  <a:pt x="18990" y="13146"/>
                </a:lnTo>
                <a:lnTo>
                  <a:pt x="18911" y="13259"/>
                </a:lnTo>
                <a:lnTo>
                  <a:pt x="18775" y="13471"/>
                </a:lnTo>
                <a:lnTo>
                  <a:pt x="18628" y="13641"/>
                </a:lnTo>
                <a:lnTo>
                  <a:pt x="18470" y="13740"/>
                </a:lnTo>
                <a:lnTo>
                  <a:pt x="18301" y="13825"/>
                </a:lnTo>
                <a:lnTo>
                  <a:pt x="18143" y="13853"/>
                </a:lnTo>
                <a:lnTo>
                  <a:pt x="17973" y="13881"/>
                </a:lnTo>
                <a:lnTo>
                  <a:pt x="17804" y="13853"/>
                </a:lnTo>
                <a:lnTo>
                  <a:pt x="17646" y="13796"/>
                </a:lnTo>
                <a:lnTo>
                  <a:pt x="17499" y="13726"/>
                </a:lnTo>
                <a:lnTo>
                  <a:pt x="17341" y="13641"/>
                </a:lnTo>
                <a:lnTo>
                  <a:pt x="17216" y="13528"/>
                </a:lnTo>
                <a:lnTo>
                  <a:pt x="17103" y="13386"/>
                </a:lnTo>
                <a:lnTo>
                  <a:pt x="17024" y="13259"/>
                </a:lnTo>
                <a:lnTo>
                  <a:pt x="16934" y="13118"/>
                </a:lnTo>
                <a:lnTo>
                  <a:pt x="16889" y="12991"/>
                </a:lnTo>
                <a:lnTo>
                  <a:pt x="16889" y="12849"/>
                </a:lnTo>
                <a:lnTo>
                  <a:pt x="16889" y="12383"/>
                </a:lnTo>
                <a:lnTo>
                  <a:pt x="16889" y="11662"/>
                </a:lnTo>
                <a:lnTo>
                  <a:pt x="16889" y="10701"/>
                </a:lnTo>
                <a:lnTo>
                  <a:pt x="16889" y="9640"/>
                </a:lnTo>
                <a:lnTo>
                  <a:pt x="16889" y="8566"/>
                </a:lnTo>
                <a:lnTo>
                  <a:pt x="16889" y="7478"/>
                </a:lnTo>
                <a:lnTo>
                  <a:pt x="16889" y="6502"/>
                </a:lnTo>
                <a:lnTo>
                  <a:pt x="16889" y="5739"/>
                </a:lnTo>
                <a:lnTo>
                  <a:pt x="16674" y="5894"/>
                </a:lnTo>
                <a:lnTo>
                  <a:pt x="16414" y="6036"/>
                </a:lnTo>
                <a:lnTo>
                  <a:pt x="16154" y="6177"/>
                </a:lnTo>
                <a:lnTo>
                  <a:pt x="15849" y="6248"/>
                </a:lnTo>
                <a:lnTo>
                  <a:pt x="15544" y="6304"/>
                </a:lnTo>
                <a:lnTo>
                  <a:pt x="15217" y="6332"/>
                </a:lnTo>
                <a:lnTo>
                  <a:pt x="14866" y="6361"/>
                </a:lnTo>
                <a:lnTo>
                  <a:pt x="14550" y="6361"/>
                </a:lnTo>
                <a:lnTo>
                  <a:pt x="14200" y="6332"/>
                </a:lnTo>
                <a:lnTo>
                  <a:pt x="13850" y="6276"/>
                </a:lnTo>
                <a:lnTo>
                  <a:pt x="13522" y="6219"/>
                </a:lnTo>
                <a:lnTo>
                  <a:pt x="13206" y="6149"/>
                </a:lnTo>
                <a:lnTo>
                  <a:pt x="12901" y="6064"/>
                </a:lnTo>
                <a:lnTo>
                  <a:pt x="12618" y="5951"/>
                </a:lnTo>
                <a:lnTo>
                  <a:pt x="12358" y="5838"/>
                </a:lnTo>
                <a:lnTo>
                  <a:pt x="12121" y="5739"/>
                </a:lnTo>
                <a:lnTo>
                  <a:pt x="11941" y="5626"/>
                </a:lnTo>
                <a:lnTo>
                  <a:pt x="11794" y="5513"/>
                </a:lnTo>
                <a:lnTo>
                  <a:pt x="11658" y="5414"/>
                </a:lnTo>
                <a:lnTo>
                  <a:pt x="11556" y="5301"/>
                </a:lnTo>
                <a:lnTo>
                  <a:pt x="11466" y="5187"/>
                </a:lnTo>
                <a:lnTo>
                  <a:pt x="11398" y="5089"/>
                </a:lnTo>
                <a:lnTo>
                  <a:pt x="11376" y="4947"/>
                </a:lnTo>
                <a:lnTo>
                  <a:pt x="11353" y="4834"/>
                </a:lnTo>
                <a:lnTo>
                  <a:pt x="11353" y="4707"/>
                </a:lnTo>
                <a:lnTo>
                  <a:pt x="11376" y="4565"/>
                </a:lnTo>
                <a:lnTo>
                  <a:pt x="11443" y="4410"/>
                </a:lnTo>
                <a:lnTo>
                  <a:pt x="11511" y="4240"/>
                </a:lnTo>
                <a:lnTo>
                  <a:pt x="11703" y="3887"/>
                </a:lnTo>
                <a:lnTo>
                  <a:pt x="11986" y="3505"/>
                </a:lnTo>
                <a:lnTo>
                  <a:pt x="12144" y="3265"/>
                </a:lnTo>
                <a:lnTo>
                  <a:pt x="12246" y="3025"/>
                </a:lnTo>
                <a:lnTo>
                  <a:pt x="12336" y="2756"/>
                </a:lnTo>
                <a:lnTo>
                  <a:pt x="12404" y="2445"/>
                </a:lnTo>
                <a:lnTo>
                  <a:pt x="12438" y="2176"/>
                </a:lnTo>
                <a:lnTo>
                  <a:pt x="12438" y="1880"/>
                </a:lnTo>
                <a:lnTo>
                  <a:pt x="12404" y="1583"/>
                </a:lnTo>
                <a:lnTo>
                  <a:pt x="12336" y="1314"/>
                </a:lnTo>
                <a:lnTo>
                  <a:pt x="12246" y="1046"/>
                </a:lnTo>
                <a:lnTo>
                  <a:pt x="12099" y="791"/>
                </a:lnTo>
                <a:lnTo>
                  <a:pt x="12008" y="692"/>
                </a:lnTo>
                <a:lnTo>
                  <a:pt x="11918" y="579"/>
                </a:lnTo>
                <a:lnTo>
                  <a:pt x="11816" y="466"/>
                </a:lnTo>
                <a:lnTo>
                  <a:pt x="11703" y="381"/>
                </a:lnTo>
                <a:lnTo>
                  <a:pt x="11579" y="310"/>
                </a:lnTo>
                <a:lnTo>
                  <a:pt x="11443" y="226"/>
                </a:lnTo>
                <a:lnTo>
                  <a:pt x="11297" y="169"/>
                </a:lnTo>
                <a:lnTo>
                  <a:pt x="11138" y="113"/>
                </a:lnTo>
                <a:lnTo>
                  <a:pt x="10969" y="56"/>
                </a:lnTo>
                <a:lnTo>
                  <a:pt x="10800" y="28"/>
                </a:lnTo>
                <a:lnTo>
                  <a:pt x="10619" y="28"/>
                </a:lnTo>
                <a:lnTo>
                  <a:pt x="10404" y="28"/>
                </a:lnTo>
                <a:lnTo>
                  <a:pt x="10257" y="28"/>
                </a:lnTo>
                <a:lnTo>
                  <a:pt x="10076" y="56"/>
                </a:lnTo>
                <a:lnTo>
                  <a:pt x="9952" y="84"/>
                </a:lnTo>
                <a:lnTo>
                  <a:pt x="9794" y="141"/>
                </a:lnTo>
                <a:lnTo>
                  <a:pt x="9692" y="226"/>
                </a:lnTo>
                <a:lnTo>
                  <a:pt x="9557" y="282"/>
                </a:lnTo>
                <a:lnTo>
                  <a:pt x="9455" y="381"/>
                </a:lnTo>
                <a:lnTo>
                  <a:pt x="9365" y="466"/>
                </a:lnTo>
                <a:lnTo>
                  <a:pt x="9274" y="579"/>
                </a:lnTo>
                <a:lnTo>
                  <a:pt x="9184" y="692"/>
                </a:lnTo>
                <a:lnTo>
                  <a:pt x="9128" y="791"/>
                </a:lnTo>
                <a:lnTo>
                  <a:pt x="9060" y="932"/>
                </a:lnTo>
                <a:lnTo>
                  <a:pt x="8969" y="1201"/>
                </a:lnTo>
                <a:lnTo>
                  <a:pt x="8913" y="1498"/>
                </a:lnTo>
                <a:lnTo>
                  <a:pt x="8890" y="1795"/>
                </a:lnTo>
                <a:lnTo>
                  <a:pt x="8890" y="2120"/>
                </a:lnTo>
                <a:lnTo>
                  <a:pt x="8913" y="2445"/>
                </a:lnTo>
                <a:lnTo>
                  <a:pt x="8969" y="2756"/>
                </a:lnTo>
                <a:lnTo>
                  <a:pt x="9060" y="3081"/>
                </a:lnTo>
                <a:lnTo>
                  <a:pt x="9173" y="3378"/>
                </a:lnTo>
                <a:lnTo>
                  <a:pt x="9297" y="3647"/>
                </a:lnTo>
                <a:lnTo>
                  <a:pt x="9466" y="3887"/>
                </a:lnTo>
                <a:lnTo>
                  <a:pt x="9579" y="4085"/>
                </a:lnTo>
                <a:lnTo>
                  <a:pt x="9670" y="4269"/>
                </a:lnTo>
                <a:lnTo>
                  <a:pt x="9726" y="4467"/>
                </a:lnTo>
                <a:lnTo>
                  <a:pt x="9771" y="4650"/>
                </a:lnTo>
                <a:lnTo>
                  <a:pt x="9771" y="4834"/>
                </a:lnTo>
                <a:lnTo>
                  <a:pt x="9749" y="5032"/>
                </a:lnTo>
                <a:lnTo>
                  <a:pt x="9715" y="5216"/>
                </a:lnTo>
                <a:lnTo>
                  <a:pt x="9625" y="5385"/>
                </a:lnTo>
                <a:lnTo>
                  <a:pt x="9534" y="5513"/>
                </a:lnTo>
                <a:lnTo>
                  <a:pt x="9410" y="5626"/>
                </a:lnTo>
                <a:lnTo>
                  <a:pt x="9229" y="5710"/>
                </a:lnTo>
                <a:lnTo>
                  <a:pt x="9060" y="5767"/>
                </a:lnTo>
                <a:lnTo>
                  <a:pt x="8845" y="5767"/>
                </a:lnTo>
                <a:lnTo>
                  <a:pt x="8585" y="5739"/>
                </a:lnTo>
                <a:lnTo>
                  <a:pt x="8325" y="5654"/>
                </a:lnTo>
                <a:lnTo>
                  <a:pt x="8020" y="5513"/>
                </a:lnTo>
                <a:lnTo>
                  <a:pt x="7840" y="5442"/>
                </a:lnTo>
                <a:lnTo>
                  <a:pt x="7648" y="5385"/>
                </a:lnTo>
                <a:lnTo>
                  <a:pt x="7433" y="5329"/>
                </a:lnTo>
                <a:lnTo>
                  <a:pt x="7241" y="5301"/>
                </a:lnTo>
                <a:lnTo>
                  <a:pt x="6755" y="5301"/>
                </a:lnTo>
                <a:lnTo>
                  <a:pt x="6281" y="5329"/>
                </a:lnTo>
                <a:lnTo>
                  <a:pt x="5784" y="5385"/>
                </a:lnTo>
                <a:lnTo>
                  <a:pt x="5264" y="5498"/>
                </a:lnTo>
                <a:lnTo>
                  <a:pt x="4744" y="5597"/>
                </a:lnTo>
                <a:lnTo>
                  <a:pt x="4247" y="5739"/>
                </a:lnTo>
                <a:lnTo>
                  <a:pt x="4202" y="5894"/>
                </a:lnTo>
                <a:lnTo>
                  <a:pt x="4202" y="6191"/>
                </a:lnTo>
                <a:lnTo>
                  <a:pt x="4202" y="6545"/>
                </a:lnTo>
                <a:lnTo>
                  <a:pt x="4225" y="6954"/>
                </a:lnTo>
                <a:lnTo>
                  <a:pt x="4315" y="7930"/>
                </a:lnTo>
                <a:lnTo>
                  <a:pt x="4394" y="9018"/>
                </a:lnTo>
                <a:lnTo>
                  <a:pt x="4439" y="9570"/>
                </a:lnTo>
                <a:lnTo>
                  <a:pt x="4462" y="10107"/>
                </a:lnTo>
                <a:lnTo>
                  <a:pt x="4484" y="10630"/>
                </a:lnTo>
                <a:lnTo>
                  <a:pt x="4507" y="11082"/>
                </a:lnTo>
                <a:lnTo>
                  <a:pt x="4484" y="11520"/>
                </a:lnTo>
                <a:lnTo>
                  <a:pt x="4439" y="11874"/>
                </a:lnTo>
                <a:lnTo>
                  <a:pt x="4394" y="12029"/>
                </a:lnTo>
                <a:lnTo>
                  <a:pt x="4349" y="12171"/>
                </a:lnTo>
                <a:lnTo>
                  <a:pt x="4315" y="12284"/>
                </a:lnTo>
                <a:lnTo>
                  <a:pt x="4247" y="12354"/>
                </a:lnTo>
                <a:close/>
              </a:path>
            </a:pathLst>
          </a:custGeom>
          <a:solidFill>
            <a:srgbClr val="00FFFF">
              <a:alpha val="81960"/>
            </a:srgbClr>
          </a:solidFill>
          <a:ln w="28575">
            <a:solidFill>
              <a:srgbClr val="000000"/>
            </a:solidFill>
            <a:miter lim="800000"/>
            <a:headEnd/>
            <a:tailEnd/>
          </a:ln>
        </p:spPr>
        <p:txBody>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Puzzle3"/>
          <p:cNvSpPr>
            <a:spLocks noEditPoints="1" noChangeArrowheads="1"/>
          </p:cNvSpPr>
          <p:nvPr/>
        </p:nvSpPr>
        <p:spPr bwMode="auto">
          <a:xfrm rot="-3821038">
            <a:off x="4888707" y="4685506"/>
            <a:ext cx="1498600" cy="2033587"/>
          </a:xfrm>
          <a:custGeom>
            <a:avLst/>
            <a:gdLst>
              <a:gd name="T0" fmla="*/ 50017439 w 21600"/>
              <a:gd name="T1" fmla="*/ 140100583 h 21600"/>
              <a:gd name="T2" fmla="*/ 98922932 w 21600"/>
              <a:gd name="T3" fmla="*/ 186918917 h 21600"/>
              <a:gd name="T4" fmla="*/ 63442323 w 21600"/>
              <a:gd name="T5" fmla="*/ 122328734 h 21600"/>
              <a:gd name="T6" fmla="*/ 98922932 w 21600"/>
              <a:gd name="T7" fmla="*/ 62267870 h 21600"/>
              <a:gd name="T8" fmla="*/ 50542088 w 21600"/>
              <a:gd name="T9" fmla="*/ 460946 h 21600"/>
              <a:gd name="T10" fmla="*/ 3330985 w 21600"/>
              <a:gd name="T11" fmla="*/ 60291337 h 21600"/>
              <a:gd name="T12" fmla="*/ 38816310 w 21600"/>
              <a:gd name="T13" fmla="*/ 119891255 h 21600"/>
              <a:gd name="T14" fmla="*/ 3330985 w 21600"/>
              <a:gd name="T15" fmla="*/ 186918917 h 21600"/>
              <a:gd name="T16" fmla="*/ 0 60000 65536"/>
              <a:gd name="T17" fmla="*/ 0 60000 65536"/>
              <a:gd name="T18" fmla="*/ 0 60000 65536"/>
              <a:gd name="T19" fmla="*/ 0 60000 65536"/>
              <a:gd name="T20" fmla="*/ 0 60000 65536"/>
              <a:gd name="T21" fmla="*/ 0 60000 65536"/>
              <a:gd name="T22" fmla="*/ 0 60000 65536"/>
              <a:gd name="T23" fmla="*/ 0 60000 65536"/>
              <a:gd name="T24" fmla="*/ 2273 w 21600"/>
              <a:gd name="T25" fmla="*/ 7719 h 21600"/>
              <a:gd name="T26" fmla="*/ 19149 w 21600"/>
              <a:gd name="T27" fmla="*/ 20237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6625" y="20892"/>
                </a:moveTo>
                <a:lnTo>
                  <a:pt x="7105" y="21023"/>
                </a:lnTo>
                <a:lnTo>
                  <a:pt x="7513" y="21088"/>
                </a:lnTo>
                <a:lnTo>
                  <a:pt x="7922" y="21115"/>
                </a:lnTo>
                <a:lnTo>
                  <a:pt x="8242" y="21115"/>
                </a:lnTo>
                <a:lnTo>
                  <a:pt x="8544" y="21062"/>
                </a:lnTo>
                <a:lnTo>
                  <a:pt x="8810" y="20997"/>
                </a:lnTo>
                <a:lnTo>
                  <a:pt x="9023" y="20892"/>
                </a:lnTo>
                <a:lnTo>
                  <a:pt x="9148" y="20761"/>
                </a:lnTo>
                <a:lnTo>
                  <a:pt x="9290" y="20616"/>
                </a:lnTo>
                <a:lnTo>
                  <a:pt x="9361" y="20459"/>
                </a:lnTo>
                <a:lnTo>
                  <a:pt x="9396" y="20289"/>
                </a:lnTo>
                <a:lnTo>
                  <a:pt x="9396" y="20092"/>
                </a:lnTo>
                <a:lnTo>
                  <a:pt x="9325" y="19909"/>
                </a:lnTo>
                <a:lnTo>
                  <a:pt x="9219" y="19738"/>
                </a:lnTo>
                <a:lnTo>
                  <a:pt x="9094" y="19555"/>
                </a:lnTo>
                <a:lnTo>
                  <a:pt x="8917" y="19384"/>
                </a:lnTo>
                <a:lnTo>
                  <a:pt x="8650" y="19162"/>
                </a:lnTo>
                <a:lnTo>
                  <a:pt x="8437" y="18900"/>
                </a:lnTo>
                <a:lnTo>
                  <a:pt x="8277" y="18624"/>
                </a:lnTo>
                <a:lnTo>
                  <a:pt x="8135" y="18349"/>
                </a:lnTo>
                <a:lnTo>
                  <a:pt x="8028" y="18048"/>
                </a:lnTo>
                <a:lnTo>
                  <a:pt x="7993" y="17746"/>
                </a:lnTo>
                <a:lnTo>
                  <a:pt x="7993" y="17471"/>
                </a:lnTo>
                <a:lnTo>
                  <a:pt x="8028" y="17169"/>
                </a:lnTo>
                <a:lnTo>
                  <a:pt x="8135" y="16920"/>
                </a:lnTo>
                <a:lnTo>
                  <a:pt x="8277" y="16671"/>
                </a:lnTo>
                <a:lnTo>
                  <a:pt x="8366" y="16540"/>
                </a:lnTo>
                <a:lnTo>
                  <a:pt x="8473" y="16409"/>
                </a:lnTo>
                <a:lnTo>
                  <a:pt x="8615" y="16317"/>
                </a:lnTo>
                <a:lnTo>
                  <a:pt x="8739" y="16213"/>
                </a:lnTo>
                <a:lnTo>
                  <a:pt x="8881" y="16134"/>
                </a:lnTo>
                <a:lnTo>
                  <a:pt x="9059" y="16055"/>
                </a:lnTo>
                <a:lnTo>
                  <a:pt x="9254" y="15990"/>
                </a:lnTo>
                <a:lnTo>
                  <a:pt x="9432" y="15911"/>
                </a:lnTo>
                <a:lnTo>
                  <a:pt x="9663" y="15885"/>
                </a:lnTo>
                <a:lnTo>
                  <a:pt x="9876" y="15833"/>
                </a:lnTo>
                <a:lnTo>
                  <a:pt x="10142" y="15806"/>
                </a:lnTo>
                <a:lnTo>
                  <a:pt x="10391" y="15806"/>
                </a:lnTo>
                <a:lnTo>
                  <a:pt x="10728" y="15806"/>
                </a:lnTo>
                <a:lnTo>
                  <a:pt x="10995" y="15806"/>
                </a:lnTo>
                <a:lnTo>
                  <a:pt x="11279" y="15833"/>
                </a:lnTo>
                <a:lnTo>
                  <a:pt x="11546" y="15885"/>
                </a:lnTo>
                <a:lnTo>
                  <a:pt x="11776" y="15937"/>
                </a:lnTo>
                <a:lnTo>
                  <a:pt x="12025" y="15990"/>
                </a:lnTo>
                <a:lnTo>
                  <a:pt x="12221" y="16055"/>
                </a:lnTo>
                <a:lnTo>
                  <a:pt x="12434" y="16134"/>
                </a:lnTo>
                <a:lnTo>
                  <a:pt x="12611" y="16213"/>
                </a:lnTo>
                <a:lnTo>
                  <a:pt x="12771" y="16317"/>
                </a:lnTo>
                <a:lnTo>
                  <a:pt x="12913" y="16409"/>
                </a:lnTo>
                <a:lnTo>
                  <a:pt x="13038" y="16514"/>
                </a:lnTo>
                <a:lnTo>
                  <a:pt x="13251" y="16737"/>
                </a:lnTo>
                <a:lnTo>
                  <a:pt x="13428" y="16986"/>
                </a:lnTo>
                <a:lnTo>
                  <a:pt x="13517" y="17248"/>
                </a:lnTo>
                <a:lnTo>
                  <a:pt x="13588" y="17523"/>
                </a:lnTo>
                <a:lnTo>
                  <a:pt x="13588" y="17799"/>
                </a:lnTo>
                <a:lnTo>
                  <a:pt x="13517" y="18074"/>
                </a:lnTo>
                <a:lnTo>
                  <a:pt x="13428" y="18323"/>
                </a:lnTo>
                <a:lnTo>
                  <a:pt x="13286" y="18572"/>
                </a:lnTo>
                <a:lnTo>
                  <a:pt x="13109" y="18808"/>
                </a:lnTo>
                <a:lnTo>
                  <a:pt x="12878" y="19031"/>
                </a:lnTo>
                <a:lnTo>
                  <a:pt x="12434" y="19411"/>
                </a:lnTo>
                <a:lnTo>
                  <a:pt x="12132" y="19738"/>
                </a:lnTo>
                <a:lnTo>
                  <a:pt x="12025" y="19856"/>
                </a:lnTo>
                <a:lnTo>
                  <a:pt x="11919" y="20014"/>
                </a:lnTo>
                <a:lnTo>
                  <a:pt x="11883" y="20132"/>
                </a:lnTo>
                <a:lnTo>
                  <a:pt x="11883" y="20263"/>
                </a:lnTo>
                <a:lnTo>
                  <a:pt x="11883" y="20394"/>
                </a:lnTo>
                <a:lnTo>
                  <a:pt x="11954" y="20485"/>
                </a:lnTo>
                <a:lnTo>
                  <a:pt x="12061" y="20590"/>
                </a:lnTo>
                <a:lnTo>
                  <a:pt x="12185" y="20695"/>
                </a:lnTo>
                <a:lnTo>
                  <a:pt x="12327" y="20787"/>
                </a:lnTo>
                <a:lnTo>
                  <a:pt x="12540" y="20892"/>
                </a:lnTo>
                <a:lnTo>
                  <a:pt x="12771" y="20997"/>
                </a:lnTo>
                <a:lnTo>
                  <a:pt x="13073" y="21088"/>
                </a:lnTo>
                <a:lnTo>
                  <a:pt x="13428" y="21193"/>
                </a:lnTo>
                <a:lnTo>
                  <a:pt x="13873" y="21298"/>
                </a:lnTo>
                <a:lnTo>
                  <a:pt x="14317" y="21390"/>
                </a:lnTo>
                <a:lnTo>
                  <a:pt x="14778" y="21468"/>
                </a:lnTo>
                <a:lnTo>
                  <a:pt x="15294" y="21547"/>
                </a:lnTo>
                <a:lnTo>
                  <a:pt x="15809" y="21600"/>
                </a:lnTo>
                <a:lnTo>
                  <a:pt x="16359" y="21652"/>
                </a:lnTo>
                <a:lnTo>
                  <a:pt x="16875" y="21678"/>
                </a:lnTo>
                <a:lnTo>
                  <a:pt x="17407" y="21678"/>
                </a:lnTo>
                <a:lnTo>
                  <a:pt x="17958" y="21678"/>
                </a:lnTo>
                <a:lnTo>
                  <a:pt x="18473" y="21652"/>
                </a:lnTo>
                <a:lnTo>
                  <a:pt x="18953" y="21573"/>
                </a:lnTo>
                <a:lnTo>
                  <a:pt x="19397" y="21495"/>
                </a:lnTo>
                <a:lnTo>
                  <a:pt x="19841" y="21390"/>
                </a:lnTo>
                <a:lnTo>
                  <a:pt x="20214" y="21272"/>
                </a:lnTo>
                <a:lnTo>
                  <a:pt x="20551" y="21088"/>
                </a:lnTo>
                <a:lnTo>
                  <a:pt x="20480" y="20787"/>
                </a:lnTo>
                <a:lnTo>
                  <a:pt x="20409" y="20485"/>
                </a:lnTo>
                <a:lnTo>
                  <a:pt x="20356" y="20158"/>
                </a:lnTo>
                <a:lnTo>
                  <a:pt x="20356" y="19804"/>
                </a:lnTo>
                <a:lnTo>
                  <a:pt x="20321" y="19083"/>
                </a:lnTo>
                <a:lnTo>
                  <a:pt x="20356" y="18349"/>
                </a:lnTo>
                <a:lnTo>
                  <a:pt x="20409" y="17641"/>
                </a:lnTo>
                <a:lnTo>
                  <a:pt x="20480" y="17012"/>
                </a:lnTo>
                <a:lnTo>
                  <a:pt x="20551" y="16488"/>
                </a:lnTo>
                <a:lnTo>
                  <a:pt x="20551" y="16055"/>
                </a:lnTo>
                <a:lnTo>
                  <a:pt x="20551" y="15911"/>
                </a:lnTo>
                <a:lnTo>
                  <a:pt x="20445" y="15754"/>
                </a:lnTo>
                <a:lnTo>
                  <a:pt x="20356" y="15610"/>
                </a:lnTo>
                <a:lnTo>
                  <a:pt x="20178" y="15452"/>
                </a:lnTo>
                <a:lnTo>
                  <a:pt x="20001" y="15334"/>
                </a:lnTo>
                <a:lnTo>
                  <a:pt x="19770" y="15230"/>
                </a:lnTo>
                <a:lnTo>
                  <a:pt x="19521" y="15125"/>
                </a:lnTo>
                <a:lnTo>
                  <a:pt x="19290" y="15059"/>
                </a:lnTo>
                <a:lnTo>
                  <a:pt x="19024" y="15007"/>
                </a:lnTo>
                <a:lnTo>
                  <a:pt x="18740" y="14954"/>
                </a:lnTo>
                <a:lnTo>
                  <a:pt x="18509" y="14954"/>
                </a:lnTo>
                <a:lnTo>
                  <a:pt x="18225" y="14954"/>
                </a:lnTo>
                <a:lnTo>
                  <a:pt x="17994" y="15007"/>
                </a:lnTo>
                <a:lnTo>
                  <a:pt x="17763" y="15085"/>
                </a:lnTo>
                <a:lnTo>
                  <a:pt x="17550" y="15177"/>
                </a:lnTo>
                <a:lnTo>
                  <a:pt x="17372" y="15308"/>
                </a:lnTo>
                <a:lnTo>
                  <a:pt x="17176" y="15426"/>
                </a:lnTo>
                <a:lnTo>
                  <a:pt x="16928" y="15557"/>
                </a:lnTo>
                <a:lnTo>
                  <a:pt x="16661" y="15636"/>
                </a:lnTo>
                <a:lnTo>
                  <a:pt x="16359" y="15688"/>
                </a:lnTo>
                <a:lnTo>
                  <a:pt x="16022" y="15715"/>
                </a:lnTo>
                <a:lnTo>
                  <a:pt x="15667" y="15688"/>
                </a:lnTo>
                <a:lnTo>
                  <a:pt x="15294" y="15662"/>
                </a:lnTo>
                <a:lnTo>
                  <a:pt x="14956" y="15583"/>
                </a:lnTo>
                <a:lnTo>
                  <a:pt x="14619" y="15479"/>
                </a:lnTo>
                <a:lnTo>
                  <a:pt x="14281" y="15334"/>
                </a:lnTo>
                <a:lnTo>
                  <a:pt x="13961" y="15177"/>
                </a:lnTo>
                <a:lnTo>
                  <a:pt x="13695" y="14981"/>
                </a:lnTo>
                <a:lnTo>
                  <a:pt x="13588" y="14850"/>
                </a:lnTo>
                <a:lnTo>
                  <a:pt x="13482" y="14732"/>
                </a:lnTo>
                <a:lnTo>
                  <a:pt x="13393" y="14600"/>
                </a:lnTo>
                <a:lnTo>
                  <a:pt x="13322" y="14456"/>
                </a:lnTo>
                <a:lnTo>
                  <a:pt x="13251" y="14299"/>
                </a:lnTo>
                <a:lnTo>
                  <a:pt x="13215" y="14155"/>
                </a:lnTo>
                <a:lnTo>
                  <a:pt x="13180" y="13971"/>
                </a:lnTo>
                <a:lnTo>
                  <a:pt x="13180" y="13801"/>
                </a:lnTo>
                <a:lnTo>
                  <a:pt x="13180" y="13591"/>
                </a:lnTo>
                <a:lnTo>
                  <a:pt x="13215" y="13395"/>
                </a:lnTo>
                <a:lnTo>
                  <a:pt x="13251" y="13198"/>
                </a:lnTo>
                <a:lnTo>
                  <a:pt x="13322" y="13015"/>
                </a:lnTo>
                <a:lnTo>
                  <a:pt x="13393" y="12870"/>
                </a:lnTo>
                <a:lnTo>
                  <a:pt x="13482" y="12713"/>
                </a:lnTo>
                <a:lnTo>
                  <a:pt x="13588" y="12569"/>
                </a:lnTo>
                <a:lnTo>
                  <a:pt x="13730" y="12438"/>
                </a:lnTo>
                <a:lnTo>
                  <a:pt x="13997" y="12215"/>
                </a:lnTo>
                <a:lnTo>
                  <a:pt x="14334" y="12005"/>
                </a:lnTo>
                <a:lnTo>
                  <a:pt x="14690" y="11861"/>
                </a:lnTo>
                <a:lnTo>
                  <a:pt x="15063" y="11756"/>
                </a:lnTo>
                <a:lnTo>
                  <a:pt x="15436" y="11678"/>
                </a:lnTo>
                <a:lnTo>
                  <a:pt x="15809" y="11638"/>
                </a:lnTo>
                <a:lnTo>
                  <a:pt x="16182" y="11638"/>
                </a:lnTo>
                <a:lnTo>
                  <a:pt x="16555" y="11678"/>
                </a:lnTo>
                <a:lnTo>
                  <a:pt x="16910" y="11730"/>
                </a:lnTo>
                <a:lnTo>
                  <a:pt x="17248" y="11835"/>
                </a:lnTo>
                <a:lnTo>
                  <a:pt x="17514" y="11966"/>
                </a:lnTo>
                <a:lnTo>
                  <a:pt x="17763" y="12110"/>
                </a:lnTo>
                <a:lnTo>
                  <a:pt x="17887" y="12215"/>
                </a:lnTo>
                <a:lnTo>
                  <a:pt x="18065" y="12307"/>
                </a:lnTo>
                <a:lnTo>
                  <a:pt x="18260" y="12412"/>
                </a:lnTo>
                <a:lnTo>
                  <a:pt x="18438" y="12464"/>
                </a:lnTo>
                <a:lnTo>
                  <a:pt x="18669" y="12543"/>
                </a:lnTo>
                <a:lnTo>
                  <a:pt x="18882" y="12569"/>
                </a:lnTo>
                <a:lnTo>
                  <a:pt x="19113" y="12595"/>
                </a:lnTo>
                <a:lnTo>
                  <a:pt x="19361" y="12608"/>
                </a:lnTo>
                <a:lnTo>
                  <a:pt x="19592" y="12608"/>
                </a:lnTo>
                <a:lnTo>
                  <a:pt x="19841" y="12595"/>
                </a:lnTo>
                <a:lnTo>
                  <a:pt x="20072" y="12543"/>
                </a:lnTo>
                <a:lnTo>
                  <a:pt x="20321" y="12490"/>
                </a:lnTo>
                <a:lnTo>
                  <a:pt x="20551" y="12438"/>
                </a:lnTo>
                <a:lnTo>
                  <a:pt x="20800" y="12333"/>
                </a:lnTo>
                <a:lnTo>
                  <a:pt x="20996" y="12241"/>
                </a:lnTo>
                <a:lnTo>
                  <a:pt x="21244" y="12110"/>
                </a:lnTo>
                <a:lnTo>
                  <a:pt x="21298" y="12032"/>
                </a:lnTo>
                <a:lnTo>
                  <a:pt x="21404" y="11966"/>
                </a:lnTo>
                <a:lnTo>
                  <a:pt x="21475" y="11861"/>
                </a:lnTo>
                <a:lnTo>
                  <a:pt x="21511" y="11730"/>
                </a:lnTo>
                <a:lnTo>
                  <a:pt x="21617" y="11481"/>
                </a:lnTo>
                <a:lnTo>
                  <a:pt x="21653" y="11180"/>
                </a:lnTo>
                <a:lnTo>
                  <a:pt x="21653" y="10826"/>
                </a:lnTo>
                <a:lnTo>
                  <a:pt x="21653" y="10472"/>
                </a:lnTo>
                <a:lnTo>
                  <a:pt x="21582" y="10092"/>
                </a:lnTo>
                <a:lnTo>
                  <a:pt x="21511" y="9725"/>
                </a:lnTo>
                <a:lnTo>
                  <a:pt x="21298" y="8912"/>
                </a:lnTo>
                <a:lnTo>
                  <a:pt x="21067" y="8191"/>
                </a:lnTo>
                <a:lnTo>
                  <a:pt x="20800" y="7536"/>
                </a:lnTo>
                <a:lnTo>
                  <a:pt x="20551" y="7025"/>
                </a:lnTo>
                <a:lnTo>
                  <a:pt x="20001" y="7103"/>
                </a:lnTo>
                <a:lnTo>
                  <a:pt x="19432" y="7156"/>
                </a:lnTo>
                <a:lnTo>
                  <a:pt x="18846" y="7208"/>
                </a:lnTo>
                <a:lnTo>
                  <a:pt x="18225" y="7208"/>
                </a:lnTo>
                <a:lnTo>
                  <a:pt x="17656" y="7208"/>
                </a:lnTo>
                <a:lnTo>
                  <a:pt x="17070" y="7182"/>
                </a:lnTo>
                <a:lnTo>
                  <a:pt x="16484" y="7156"/>
                </a:lnTo>
                <a:lnTo>
                  <a:pt x="15986" y="7103"/>
                </a:lnTo>
                <a:lnTo>
                  <a:pt x="14992" y="6999"/>
                </a:lnTo>
                <a:lnTo>
                  <a:pt x="14210" y="6907"/>
                </a:lnTo>
                <a:lnTo>
                  <a:pt x="13695" y="6828"/>
                </a:lnTo>
                <a:lnTo>
                  <a:pt x="13517" y="6802"/>
                </a:lnTo>
                <a:lnTo>
                  <a:pt x="13073" y="6645"/>
                </a:lnTo>
                <a:lnTo>
                  <a:pt x="12700" y="6474"/>
                </a:lnTo>
                <a:lnTo>
                  <a:pt x="12363" y="6304"/>
                </a:lnTo>
                <a:lnTo>
                  <a:pt x="12132" y="6094"/>
                </a:lnTo>
                <a:lnTo>
                  <a:pt x="11919" y="5871"/>
                </a:lnTo>
                <a:lnTo>
                  <a:pt x="11776" y="5649"/>
                </a:lnTo>
                <a:lnTo>
                  <a:pt x="11688" y="5413"/>
                </a:lnTo>
                <a:lnTo>
                  <a:pt x="11617" y="5190"/>
                </a:lnTo>
                <a:lnTo>
                  <a:pt x="11617" y="4941"/>
                </a:lnTo>
                <a:lnTo>
                  <a:pt x="11652" y="4718"/>
                </a:lnTo>
                <a:lnTo>
                  <a:pt x="11723" y="4482"/>
                </a:lnTo>
                <a:lnTo>
                  <a:pt x="11812" y="4285"/>
                </a:lnTo>
                <a:lnTo>
                  <a:pt x="11919" y="4089"/>
                </a:lnTo>
                <a:lnTo>
                  <a:pt x="12096" y="3905"/>
                </a:lnTo>
                <a:lnTo>
                  <a:pt x="12292" y="3735"/>
                </a:lnTo>
                <a:lnTo>
                  <a:pt x="12505" y="3604"/>
                </a:lnTo>
                <a:lnTo>
                  <a:pt x="12700" y="3460"/>
                </a:lnTo>
                <a:lnTo>
                  <a:pt x="12878" y="3250"/>
                </a:lnTo>
                <a:lnTo>
                  <a:pt x="13038" y="3027"/>
                </a:lnTo>
                <a:lnTo>
                  <a:pt x="13180" y="2752"/>
                </a:lnTo>
                <a:lnTo>
                  <a:pt x="13286" y="2477"/>
                </a:lnTo>
                <a:lnTo>
                  <a:pt x="13322" y="2175"/>
                </a:lnTo>
                <a:lnTo>
                  <a:pt x="13357" y="1874"/>
                </a:lnTo>
                <a:lnTo>
                  <a:pt x="13286" y="1572"/>
                </a:lnTo>
                <a:lnTo>
                  <a:pt x="13180" y="1271"/>
                </a:lnTo>
                <a:lnTo>
                  <a:pt x="13038" y="983"/>
                </a:lnTo>
                <a:lnTo>
                  <a:pt x="12949" y="865"/>
                </a:lnTo>
                <a:lnTo>
                  <a:pt x="12807" y="733"/>
                </a:lnTo>
                <a:lnTo>
                  <a:pt x="12665" y="616"/>
                </a:lnTo>
                <a:lnTo>
                  <a:pt x="12505" y="511"/>
                </a:lnTo>
                <a:lnTo>
                  <a:pt x="12327" y="406"/>
                </a:lnTo>
                <a:lnTo>
                  <a:pt x="12132" y="314"/>
                </a:lnTo>
                <a:lnTo>
                  <a:pt x="11883" y="235"/>
                </a:lnTo>
                <a:lnTo>
                  <a:pt x="11652" y="183"/>
                </a:lnTo>
                <a:lnTo>
                  <a:pt x="11368" y="104"/>
                </a:lnTo>
                <a:lnTo>
                  <a:pt x="11101" y="78"/>
                </a:lnTo>
                <a:lnTo>
                  <a:pt x="10800" y="52"/>
                </a:lnTo>
                <a:lnTo>
                  <a:pt x="10444" y="52"/>
                </a:lnTo>
                <a:lnTo>
                  <a:pt x="10142" y="52"/>
                </a:lnTo>
                <a:lnTo>
                  <a:pt x="9840" y="78"/>
                </a:lnTo>
                <a:lnTo>
                  <a:pt x="9574" y="104"/>
                </a:lnTo>
                <a:lnTo>
                  <a:pt x="9325" y="157"/>
                </a:lnTo>
                <a:lnTo>
                  <a:pt x="9094" y="209"/>
                </a:lnTo>
                <a:lnTo>
                  <a:pt x="8846" y="262"/>
                </a:lnTo>
                <a:lnTo>
                  <a:pt x="8650" y="340"/>
                </a:lnTo>
                <a:lnTo>
                  <a:pt x="8437" y="432"/>
                </a:lnTo>
                <a:lnTo>
                  <a:pt x="8277" y="511"/>
                </a:lnTo>
                <a:lnTo>
                  <a:pt x="8100" y="616"/>
                </a:lnTo>
                <a:lnTo>
                  <a:pt x="7957" y="707"/>
                </a:lnTo>
                <a:lnTo>
                  <a:pt x="7833" y="838"/>
                </a:lnTo>
                <a:lnTo>
                  <a:pt x="7620" y="1061"/>
                </a:lnTo>
                <a:lnTo>
                  <a:pt x="7442" y="1336"/>
                </a:lnTo>
                <a:lnTo>
                  <a:pt x="7353" y="1599"/>
                </a:lnTo>
                <a:lnTo>
                  <a:pt x="7318" y="1900"/>
                </a:lnTo>
                <a:lnTo>
                  <a:pt x="7318" y="2175"/>
                </a:lnTo>
                <a:lnTo>
                  <a:pt x="7353" y="2450"/>
                </a:lnTo>
                <a:lnTo>
                  <a:pt x="7442" y="2726"/>
                </a:lnTo>
                <a:lnTo>
                  <a:pt x="7620" y="2975"/>
                </a:lnTo>
                <a:lnTo>
                  <a:pt x="7833" y="3198"/>
                </a:lnTo>
                <a:lnTo>
                  <a:pt x="8064" y="3433"/>
                </a:lnTo>
                <a:lnTo>
                  <a:pt x="8295" y="3630"/>
                </a:lnTo>
                <a:lnTo>
                  <a:pt x="8508" y="3853"/>
                </a:lnTo>
                <a:lnTo>
                  <a:pt x="8686" y="4089"/>
                </a:lnTo>
                <a:lnTo>
                  <a:pt x="8775" y="4312"/>
                </a:lnTo>
                <a:lnTo>
                  <a:pt x="8846" y="4561"/>
                </a:lnTo>
                <a:lnTo>
                  <a:pt x="8846" y="4810"/>
                </a:lnTo>
                <a:lnTo>
                  <a:pt x="8810" y="5059"/>
                </a:lnTo>
                <a:lnTo>
                  <a:pt x="8721" y="5295"/>
                </a:lnTo>
                <a:lnTo>
                  <a:pt x="8579" y="5544"/>
                </a:lnTo>
                <a:lnTo>
                  <a:pt x="8366" y="5766"/>
                </a:lnTo>
                <a:lnTo>
                  <a:pt x="8135" y="5976"/>
                </a:lnTo>
                <a:lnTo>
                  <a:pt x="7833" y="6199"/>
                </a:lnTo>
                <a:lnTo>
                  <a:pt x="7478" y="6369"/>
                </a:lnTo>
                <a:lnTo>
                  <a:pt x="7069" y="6527"/>
                </a:lnTo>
                <a:lnTo>
                  <a:pt x="6590" y="6671"/>
                </a:lnTo>
                <a:lnTo>
                  <a:pt x="6092" y="6802"/>
                </a:lnTo>
                <a:lnTo>
                  <a:pt x="5684" y="6802"/>
                </a:lnTo>
                <a:lnTo>
                  <a:pt x="5133" y="6802"/>
                </a:lnTo>
                <a:lnTo>
                  <a:pt x="4547" y="6802"/>
                </a:lnTo>
                <a:lnTo>
                  <a:pt x="3872" y="6802"/>
                </a:lnTo>
                <a:lnTo>
                  <a:pt x="3144" y="6802"/>
                </a:lnTo>
                <a:lnTo>
                  <a:pt x="2362" y="6802"/>
                </a:lnTo>
                <a:lnTo>
                  <a:pt x="1545" y="6802"/>
                </a:lnTo>
                <a:lnTo>
                  <a:pt x="692" y="6802"/>
                </a:lnTo>
                <a:lnTo>
                  <a:pt x="586" y="7234"/>
                </a:lnTo>
                <a:lnTo>
                  <a:pt x="461" y="7837"/>
                </a:lnTo>
                <a:lnTo>
                  <a:pt x="355" y="8493"/>
                </a:lnTo>
                <a:lnTo>
                  <a:pt x="248" y="9187"/>
                </a:lnTo>
                <a:lnTo>
                  <a:pt x="142" y="9869"/>
                </a:lnTo>
                <a:lnTo>
                  <a:pt x="106" y="10498"/>
                </a:lnTo>
                <a:lnTo>
                  <a:pt x="106" y="10983"/>
                </a:lnTo>
                <a:lnTo>
                  <a:pt x="106" y="11311"/>
                </a:lnTo>
                <a:lnTo>
                  <a:pt x="213" y="11481"/>
                </a:lnTo>
                <a:lnTo>
                  <a:pt x="319" y="11651"/>
                </a:lnTo>
                <a:lnTo>
                  <a:pt x="497" y="11783"/>
                </a:lnTo>
                <a:lnTo>
                  <a:pt x="692" y="11914"/>
                </a:lnTo>
                <a:lnTo>
                  <a:pt x="941" y="12032"/>
                </a:lnTo>
                <a:lnTo>
                  <a:pt x="1207" y="12110"/>
                </a:lnTo>
                <a:lnTo>
                  <a:pt x="1509" y="12189"/>
                </a:lnTo>
                <a:lnTo>
                  <a:pt x="1794" y="12241"/>
                </a:lnTo>
                <a:lnTo>
                  <a:pt x="2131" y="12267"/>
                </a:lnTo>
                <a:lnTo>
                  <a:pt x="2433" y="12281"/>
                </a:lnTo>
                <a:lnTo>
                  <a:pt x="2735" y="12267"/>
                </a:lnTo>
                <a:lnTo>
                  <a:pt x="3055" y="12241"/>
                </a:lnTo>
                <a:lnTo>
                  <a:pt x="3357" y="12189"/>
                </a:lnTo>
                <a:lnTo>
                  <a:pt x="3623" y="12084"/>
                </a:lnTo>
                <a:lnTo>
                  <a:pt x="3872" y="11979"/>
                </a:lnTo>
                <a:lnTo>
                  <a:pt x="4103" y="11861"/>
                </a:lnTo>
                <a:lnTo>
                  <a:pt x="4316" y="11704"/>
                </a:lnTo>
                <a:lnTo>
                  <a:pt x="4582" y="11612"/>
                </a:lnTo>
                <a:lnTo>
                  <a:pt x="4849" y="11533"/>
                </a:lnTo>
                <a:lnTo>
                  <a:pt x="5169" y="11507"/>
                </a:lnTo>
                <a:lnTo>
                  <a:pt x="5506" y="11481"/>
                </a:lnTo>
                <a:lnTo>
                  <a:pt x="5808" y="11507"/>
                </a:lnTo>
                <a:lnTo>
                  <a:pt x="6146" y="11560"/>
                </a:lnTo>
                <a:lnTo>
                  <a:pt x="6501" y="11651"/>
                </a:lnTo>
                <a:lnTo>
                  <a:pt x="6803" y="11783"/>
                </a:lnTo>
                <a:lnTo>
                  <a:pt x="7105" y="11940"/>
                </a:lnTo>
                <a:lnTo>
                  <a:pt x="7353" y="12110"/>
                </a:lnTo>
                <a:lnTo>
                  <a:pt x="7584" y="12333"/>
                </a:lnTo>
                <a:lnTo>
                  <a:pt x="7798" y="12595"/>
                </a:lnTo>
                <a:lnTo>
                  <a:pt x="7922" y="12870"/>
                </a:lnTo>
                <a:lnTo>
                  <a:pt x="8028" y="13198"/>
                </a:lnTo>
                <a:lnTo>
                  <a:pt x="8064" y="13526"/>
                </a:lnTo>
                <a:lnTo>
                  <a:pt x="8028" y="13775"/>
                </a:lnTo>
                <a:lnTo>
                  <a:pt x="7922" y="13998"/>
                </a:lnTo>
                <a:lnTo>
                  <a:pt x="7798" y="14220"/>
                </a:lnTo>
                <a:lnTo>
                  <a:pt x="7584" y="14404"/>
                </a:lnTo>
                <a:lnTo>
                  <a:pt x="7353" y="14574"/>
                </a:lnTo>
                <a:lnTo>
                  <a:pt x="7105" y="14732"/>
                </a:lnTo>
                <a:lnTo>
                  <a:pt x="6803" y="14850"/>
                </a:lnTo>
                <a:lnTo>
                  <a:pt x="6501" y="14954"/>
                </a:lnTo>
                <a:lnTo>
                  <a:pt x="6146" y="15033"/>
                </a:lnTo>
                <a:lnTo>
                  <a:pt x="5808" y="15085"/>
                </a:lnTo>
                <a:lnTo>
                  <a:pt x="5506" y="15085"/>
                </a:lnTo>
                <a:lnTo>
                  <a:pt x="5169" y="15059"/>
                </a:lnTo>
                <a:lnTo>
                  <a:pt x="4849" y="15007"/>
                </a:lnTo>
                <a:lnTo>
                  <a:pt x="4582" y="14902"/>
                </a:lnTo>
                <a:lnTo>
                  <a:pt x="4316" y="14784"/>
                </a:lnTo>
                <a:lnTo>
                  <a:pt x="4103" y="14600"/>
                </a:lnTo>
                <a:lnTo>
                  <a:pt x="3907" y="14430"/>
                </a:lnTo>
                <a:lnTo>
                  <a:pt x="3659" y="14299"/>
                </a:lnTo>
                <a:lnTo>
                  <a:pt x="3428" y="14194"/>
                </a:lnTo>
                <a:lnTo>
                  <a:pt x="3179" y="14129"/>
                </a:lnTo>
                <a:lnTo>
                  <a:pt x="2913" y="14102"/>
                </a:lnTo>
                <a:lnTo>
                  <a:pt x="2646" y="14102"/>
                </a:lnTo>
                <a:lnTo>
                  <a:pt x="2362" y="14129"/>
                </a:lnTo>
                <a:lnTo>
                  <a:pt x="2096" y="14168"/>
                </a:lnTo>
                <a:lnTo>
                  <a:pt x="1811" y="14273"/>
                </a:lnTo>
                <a:lnTo>
                  <a:pt x="1545" y="14378"/>
                </a:lnTo>
                <a:lnTo>
                  <a:pt x="1314" y="14496"/>
                </a:lnTo>
                <a:lnTo>
                  <a:pt x="1065" y="14653"/>
                </a:lnTo>
                <a:lnTo>
                  <a:pt x="870" y="14797"/>
                </a:lnTo>
                <a:lnTo>
                  <a:pt x="657" y="14981"/>
                </a:lnTo>
                <a:lnTo>
                  <a:pt x="497" y="15177"/>
                </a:lnTo>
                <a:lnTo>
                  <a:pt x="390" y="15413"/>
                </a:lnTo>
                <a:lnTo>
                  <a:pt x="284" y="15636"/>
                </a:lnTo>
                <a:lnTo>
                  <a:pt x="248" y="15911"/>
                </a:lnTo>
                <a:lnTo>
                  <a:pt x="284" y="16239"/>
                </a:lnTo>
                <a:lnTo>
                  <a:pt x="319" y="16566"/>
                </a:lnTo>
                <a:lnTo>
                  <a:pt x="497" y="17340"/>
                </a:lnTo>
                <a:lnTo>
                  <a:pt x="692" y="18152"/>
                </a:lnTo>
                <a:lnTo>
                  <a:pt x="799" y="18559"/>
                </a:lnTo>
                <a:lnTo>
                  <a:pt x="905" y="18978"/>
                </a:lnTo>
                <a:lnTo>
                  <a:pt x="959" y="19384"/>
                </a:lnTo>
                <a:lnTo>
                  <a:pt x="994" y="19791"/>
                </a:lnTo>
                <a:lnTo>
                  <a:pt x="994" y="20132"/>
                </a:lnTo>
                <a:lnTo>
                  <a:pt x="959" y="20485"/>
                </a:lnTo>
                <a:lnTo>
                  <a:pt x="941" y="20669"/>
                </a:lnTo>
                <a:lnTo>
                  <a:pt x="870" y="20813"/>
                </a:lnTo>
                <a:lnTo>
                  <a:pt x="799" y="20970"/>
                </a:lnTo>
                <a:lnTo>
                  <a:pt x="692" y="21088"/>
                </a:lnTo>
                <a:lnTo>
                  <a:pt x="1474" y="20997"/>
                </a:lnTo>
                <a:lnTo>
                  <a:pt x="2291" y="20866"/>
                </a:lnTo>
                <a:lnTo>
                  <a:pt x="3108" y="20787"/>
                </a:lnTo>
                <a:lnTo>
                  <a:pt x="3907" y="20721"/>
                </a:lnTo>
                <a:lnTo>
                  <a:pt x="4653" y="20695"/>
                </a:lnTo>
                <a:lnTo>
                  <a:pt x="5364" y="20695"/>
                </a:lnTo>
                <a:lnTo>
                  <a:pt x="5701" y="20721"/>
                </a:lnTo>
                <a:lnTo>
                  <a:pt x="6057" y="20761"/>
                </a:lnTo>
                <a:lnTo>
                  <a:pt x="6323" y="20813"/>
                </a:lnTo>
                <a:lnTo>
                  <a:pt x="6625" y="20892"/>
                </a:lnTo>
                <a:close/>
              </a:path>
            </a:pathLst>
          </a:custGeom>
          <a:solidFill>
            <a:srgbClr val="FFBE7D"/>
          </a:solidFill>
          <a:ln w="28575">
            <a:solidFill>
              <a:srgbClr val="000000"/>
            </a:solidFill>
            <a:miter lim="800000"/>
            <a:headEnd/>
            <a:tailEnd/>
          </a:ln>
        </p:spPr>
        <p:txBody>
          <a:bodyPr/>
          <a:lstStyle/>
          <a:p>
            <a:endParaRPr lang="en-US"/>
          </a:p>
        </p:txBody>
      </p:sp>
      <p:sp>
        <p:nvSpPr>
          <p:cNvPr id="18435" name="Rectangle 2"/>
          <p:cNvSpPr>
            <a:spLocks noGrp="1" noChangeArrowheads="1"/>
          </p:cNvSpPr>
          <p:nvPr>
            <p:ph type="title" idx="4294967295"/>
          </p:nvPr>
        </p:nvSpPr>
        <p:spPr>
          <a:xfrm>
            <a:off x="457200" y="201613"/>
            <a:ext cx="8229600" cy="1143000"/>
          </a:xfrm>
        </p:spPr>
        <p:txBody>
          <a:bodyPr/>
          <a:lstStyle/>
          <a:p>
            <a:pPr eaLnBrk="1" hangingPunct="1"/>
            <a:r>
              <a:rPr lang="en-US" b="1" smtClean="0">
                <a:solidFill>
                  <a:schemeClr val="tx1"/>
                </a:solidFill>
              </a:rPr>
              <a:t>Cataloging Guidelines – “Linking”</a:t>
            </a:r>
          </a:p>
        </p:txBody>
      </p:sp>
      <p:sp>
        <p:nvSpPr>
          <p:cNvPr id="18436" name="Rectangle 3"/>
          <p:cNvSpPr>
            <a:spLocks noGrp="1" noChangeArrowheads="1"/>
          </p:cNvSpPr>
          <p:nvPr>
            <p:ph type="body" idx="4294967295"/>
          </p:nvPr>
        </p:nvSpPr>
        <p:spPr>
          <a:xfrm>
            <a:off x="342900" y="1609725"/>
            <a:ext cx="8442325" cy="4005263"/>
          </a:xfrm>
        </p:spPr>
        <p:txBody>
          <a:bodyPr/>
          <a:lstStyle/>
          <a:p>
            <a:pPr marL="568325" lvl="1" indent="-454025" eaLnBrk="1" hangingPunct="1">
              <a:buClr>
                <a:schemeClr val="tx1"/>
              </a:buClr>
              <a:buSzPct val="135000"/>
              <a:buFont typeface="Wingdings" pitchFamily="2" charset="2"/>
              <a:buBlip>
                <a:blip r:embed="rId3"/>
              </a:buBlip>
            </a:pPr>
            <a:r>
              <a:rPr lang="en-US" smtClean="0"/>
              <a:t>When are links to electronic resources added to records for earlier print serial titles?</a:t>
            </a:r>
          </a:p>
          <a:p>
            <a:pPr marL="568325" lvl="1" indent="-454025" eaLnBrk="1" hangingPunct="1">
              <a:buClr>
                <a:schemeClr val="tx1"/>
              </a:buClr>
              <a:buSzPct val="135000"/>
              <a:buFont typeface="Wingdings" pitchFamily="2" charset="2"/>
              <a:buBlip>
                <a:blip r:embed="rId3"/>
              </a:buBlip>
            </a:pPr>
            <a:r>
              <a:rPr lang="en-US" smtClean="0"/>
              <a:t>When are links to electronic resources added to records for earlier print monograph editions?</a:t>
            </a:r>
          </a:p>
          <a:p>
            <a:pPr marL="568325" lvl="1" indent="-454025" eaLnBrk="1" hangingPunct="1">
              <a:buClr>
                <a:schemeClr val="tx1"/>
              </a:buClr>
              <a:buSzPct val="135000"/>
              <a:buFont typeface="Wingdings" pitchFamily="2" charset="2"/>
              <a:buBlip>
                <a:blip r:embed="rId3"/>
              </a:buBlip>
            </a:pPr>
            <a:r>
              <a:rPr lang="en-US" smtClean="0"/>
              <a:t>When are other added title entry links made?</a:t>
            </a:r>
          </a:p>
          <a:p>
            <a:pPr marL="568325" lvl="1" indent="-454025" eaLnBrk="1" hangingPunct="1">
              <a:buClr>
                <a:schemeClr val="tx1"/>
              </a:buClr>
              <a:buSzPct val="135000"/>
              <a:buFont typeface="Wingdings" pitchFamily="2" charset="2"/>
              <a:buBlip>
                <a:blip r:embed="rId3"/>
              </a:buBlip>
            </a:pPr>
            <a:r>
              <a:rPr lang="en-US" smtClean="0"/>
              <a:t>When are links created via the check-in record?</a:t>
            </a:r>
          </a:p>
          <a:p>
            <a:pPr marL="568325" lvl="1" indent="-454025" eaLnBrk="1" hangingPunct="1">
              <a:buClr>
                <a:schemeClr val="tx1"/>
              </a:buClr>
              <a:buSzPct val="135000"/>
              <a:buFont typeface="Wingdings" pitchFamily="2" charset="2"/>
              <a:buBlip>
                <a:blip r:embed="rId3"/>
              </a:buBlip>
            </a:pPr>
            <a:r>
              <a:rPr lang="en-US" smtClean="0"/>
              <a:t>When are links created via an 856 in the bib record?</a:t>
            </a:r>
          </a:p>
        </p:txBody>
      </p:sp>
      <p:sp>
        <p:nvSpPr>
          <p:cNvPr id="18437" name="Slide Number Placeholder 5"/>
          <p:cNvSpPr>
            <a:spLocks noGrp="1"/>
          </p:cNvSpPr>
          <p:nvPr>
            <p:ph type="sldNum" sz="quarter" idx="12"/>
          </p:nvPr>
        </p:nvSpPr>
        <p:spPr>
          <a:noFill/>
        </p:spPr>
        <p:txBody>
          <a:bodyPr/>
          <a:lstStyle/>
          <a:p>
            <a:fld id="{99918FC2-C18B-450D-A999-B3BC0303DBFB}" type="slidenum">
              <a:rPr lang="en-US" smtClean="0"/>
              <a:pPr/>
              <a:t>17</a:t>
            </a:fld>
            <a:endParaRPr lang="en-US"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457200" y="68263"/>
            <a:ext cx="8229600" cy="1143000"/>
          </a:xfrm>
        </p:spPr>
        <p:txBody>
          <a:bodyPr/>
          <a:lstStyle/>
          <a:p>
            <a:pPr eaLnBrk="1" hangingPunct="1"/>
            <a:r>
              <a:rPr lang="en-US" b="1" smtClean="0">
                <a:solidFill>
                  <a:schemeClr val="tx1"/>
                </a:solidFill>
              </a:rPr>
              <a:t>Recommendations:</a:t>
            </a:r>
            <a:endParaRPr lang="en-US" smtClean="0">
              <a:solidFill>
                <a:schemeClr val="tx1"/>
              </a:solidFill>
            </a:endParaRPr>
          </a:p>
        </p:txBody>
      </p:sp>
      <p:sp>
        <p:nvSpPr>
          <p:cNvPr id="19459" name="Rectangle 3"/>
          <p:cNvSpPr>
            <a:spLocks noGrp="1" noChangeArrowheads="1"/>
          </p:cNvSpPr>
          <p:nvPr>
            <p:ph type="body" idx="4294967295"/>
          </p:nvPr>
        </p:nvSpPr>
        <p:spPr>
          <a:xfrm>
            <a:off x="644525" y="1154113"/>
            <a:ext cx="8102600" cy="4802187"/>
          </a:xfrm>
        </p:spPr>
        <p:txBody>
          <a:bodyPr/>
          <a:lstStyle/>
          <a:p>
            <a:pPr marL="457200" indent="-457200" eaLnBrk="1" hangingPunct="1">
              <a:buClr>
                <a:schemeClr val="tx1"/>
              </a:buClr>
              <a:buFontTx/>
              <a:buBlip>
                <a:blip r:embed="rId2"/>
              </a:buBlip>
            </a:pPr>
            <a:r>
              <a:rPr lang="en-US" sz="2800" smtClean="0"/>
              <a:t>Collaboration and consultation</a:t>
            </a:r>
            <a:br>
              <a:rPr lang="en-US" sz="2800" smtClean="0"/>
            </a:br>
            <a:r>
              <a:rPr lang="en-US" sz="2800" smtClean="0"/>
              <a:t>between subject specialists and catalogers</a:t>
            </a:r>
          </a:p>
          <a:p>
            <a:pPr marL="457200" indent="-457200" eaLnBrk="1" hangingPunct="1">
              <a:buClr>
                <a:schemeClr val="tx1"/>
              </a:buClr>
              <a:buFontTx/>
              <a:buBlip>
                <a:blip r:embed="rId2"/>
              </a:buBlip>
            </a:pPr>
            <a:r>
              <a:rPr lang="en-US" sz="2800" smtClean="0"/>
              <a:t>Enhance transmittal forms </a:t>
            </a:r>
          </a:p>
          <a:p>
            <a:pPr marL="457200" indent="-457200" eaLnBrk="1" hangingPunct="1">
              <a:buClr>
                <a:schemeClr val="tx1"/>
              </a:buClr>
              <a:buFontTx/>
              <a:buBlip>
                <a:blip r:embed="rId2"/>
              </a:buBlip>
            </a:pPr>
            <a:r>
              <a:rPr lang="en-US" sz="2800" smtClean="0"/>
              <a:t>Assign liaison contact(s) for each e-resource </a:t>
            </a:r>
          </a:p>
          <a:p>
            <a:pPr marL="457200" indent="-457200" eaLnBrk="1" hangingPunct="1">
              <a:buClr>
                <a:schemeClr val="tx1"/>
              </a:buClr>
              <a:buFontTx/>
              <a:buBlip>
                <a:blip r:embed="rId2"/>
              </a:buBlip>
            </a:pPr>
            <a:r>
              <a:rPr lang="en-US" sz="2800" smtClean="0"/>
              <a:t>Exit strategy </a:t>
            </a:r>
          </a:p>
          <a:p>
            <a:pPr marL="457200" indent="-457200" eaLnBrk="1" hangingPunct="1">
              <a:buClr>
                <a:schemeClr val="tx1"/>
              </a:buClr>
              <a:buFontTx/>
              <a:buBlip>
                <a:blip r:embed="rId2"/>
              </a:buBlip>
            </a:pPr>
            <a:r>
              <a:rPr lang="en-US" sz="2800" smtClean="0"/>
              <a:t>Guidelines for cataloging and connecting related print and electronic titles.</a:t>
            </a:r>
            <a:endParaRPr lang="en-US" sz="2800" b="1" smtClean="0"/>
          </a:p>
        </p:txBody>
      </p:sp>
      <p:sp>
        <p:nvSpPr>
          <p:cNvPr id="19460" name="Slide Number Placeholder 5"/>
          <p:cNvSpPr>
            <a:spLocks noGrp="1"/>
          </p:cNvSpPr>
          <p:nvPr>
            <p:ph type="sldNum" sz="quarter" idx="12"/>
          </p:nvPr>
        </p:nvSpPr>
        <p:spPr>
          <a:noFill/>
        </p:spPr>
        <p:txBody>
          <a:bodyPr/>
          <a:lstStyle/>
          <a:p>
            <a:fld id="{45F6DF02-1C3C-4B31-8E19-941C7F611587}" type="slidenum">
              <a:rPr lang="en-US" smtClean="0"/>
              <a:pPr/>
              <a:t>18</a:t>
            </a:fld>
            <a:endParaRPr lang="en-US" smtClean="0"/>
          </a:p>
        </p:txBody>
      </p:sp>
      <p:sp>
        <p:nvSpPr>
          <p:cNvPr id="19461" name="Puzzle4"/>
          <p:cNvSpPr>
            <a:spLocks noEditPoints="1" noChangeArrowheads="1"/>
          </p:cNvSpPr>
          <p:nvPr/>
        </p:nvSpPr>
        <p:spPr bwMode="auto">
          <a:xfrm rot="6945379">
            <a:off x="5072857" y="4266406"/>
            <a:ext cx="1441450" cy="2366963"/>
          </a:xfrm>
          <a:custGeom>
            <a:avLst/>
            <a:gdLst>
              <a:gd name="T0" fmla="*/ 36994417 w 21600"/>
              <a:gd name="T1" fmla="*/ 139210303 h 21600"/>
              <a:gd name="T2" fmla="*/ 2017362 w 21600"/>
              <a:gd name="T3" fmla="*/ 203393769 h 21600"/>
              <a:gd name="T4" fmla="*/ 51214116 w 21600"/>
              <a:gd name="T5" fmla="*/ 259375547 h 21600"/>
              <a:gd name="T6" fmla="*/ 93165117 w 21600"/>
              <a:gd name="T7" fmla="*/ 201148224 h 21600"/>
              <a:gd name="T8" fmla="*/ 62222920 w 21600"/>
              <a:gd name="T9" fmla="*/ 130744578 h 21600"/>
              <a:gd name="T10" fmla="*/ 93668357 w 21600"/>
              <a:gd name="T11" fmla="*/ 56630350 h 21600"/>
              <a:gd name="T12" fmla="*/ 49441667 w 21600"/>
              <a:gd name="T13" fmla="*/ 132046 h 21600"/>
              <a:gd name="T14" fmla="*/ 2017362 w 21600"/>
              <a:gd name="T15" fmla="*/ 56630350 h 21600"/>
              <a:gd name="T16" fmla="*/ 0 60000 65536"/>
              <a:gd name="T17" fmla="*/ 0 60000 65536"/>
              <a:gd name="T18" fmla="*/ 0 60000 65536"/>
              <a:gd name="T19" fmla="*/ 0 60000 65536"/>
              <a:gd name="T20" fmla="*/ 0 60000 65536"/>
              <a:gd name="T21" fmla="*/ 0 60000 65536"/>
              <a:gd name="T22" fmla="*/ 0 60000 65536"/>
              <a:gd name="T23" fmla="*/ 0 60000 65536"/>
              <a:gd name="T24" fmla="*/ 2076 w 21600"/>
              <a:gd name="T25" fmla="*/ 5664 h 21600"/>
              <a:gd name="T26" fmla="*/ 20203 w 21600"/>
              <a:gd name="T27" fmla="*/ 15980 h 2160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600" h="21600">
                <a:moveTo>
                  <a:pt x="3813" y="10590"/>
                </a:moveTo>
                <a:lnTo>
                  <a:pt x="3927" y="10513"/>
                </a:lnTo>
                <a:lnTo>
                  <a:pt x="4078" y="10425"/>
                </a:lnTo>
                <a:lnTo>
                  <a:pt x="4210" y="10359"/>
                </a:lnTo>
                <a:lnTo>
                  <a:pt x="4361" y="10315"/>
                </a:lnTo>
                <a:lnTo>
                  <a:pt x="4682" y="10237"/>
                </a:lnTo>
                <a:lnTo>
                  <a:pt x="5041" y="10193"/>
                </a:lnTo>
                <a:lnTo>
                  <a:pt x="5456" y="10171"/>
                </a:lnTo>
                <a:lnTo>
                  <a:pt x="5853" y="10193"/>
                </a:lnTo>
                <a:lnTo>
                  <a:pt x="6249" y="10260"/>
                </a:lnTo>
                <a:lnTo>
                  <a:pt x="6646" y="10337"/>
                </a:lnTo>
                <a:lnTo>
                  <a:pt x="7004" y="10469"/>
                </a:lnTo>
                <a:lnTo>
                  <a:pt x="7363" y="10612"/>
                </a:lnTo>
                <a:lnTo>
                  <a:pt x="7665" y="10788"/>
                </a:lnTo>
                <a:lnTo>
                  <a:pt x="7911" y="10998"/>
                </a:lnTo>
                <a:lnTo>
                  <a:pt x="8024" y="11097"/>
                </a:lnTo>
                <a:lnTo>
                  <a:pt x="8137" y="11207"/>
                </a:lnTo>
                <a:lnTo>
                  <a:pt x="8194" y="11340"/>
                </a:lnTo>
                <a:lnTo>
                  <a:pt x="8269" y="11461"/>
                </a:lnTo>
                <a:lnTo>
                  <a:pt x="8307" y="11593"/>
                </a:lnTo>
                <a:lnTo>
                  <a:pt x="8307" y="11714"/>
                </a:lnTo>
                <a:lnTo>
                  <a:pt x="8307" y="11868"/>
                </a:lnTo>
                <a:lnTo>
                  <a:pt x="8307" y="12012"/>
                </a:lnTo>
                <a:lnTo>
                  <a:pt x="8194" y="12265"/>
                </a:lnTo>
                <a:lnTo>
                  <a:pt x="8062" y="12519"/>
                </a:lnTo>
                <a:lnTo>
                  <a:pt x="7873" y="12706"/>
                </a:lnTo>
                <a:lnTo>
                  <a:pt x="7627" y="12904"/>
                </a:lnTo>
                <a:lnTo>
                  <a:pt x="7363" y="13048"/>
                </a:lnTo>
                <a:lnTo>
                  <a:pt x="7080" y="13180"/>
                </a:lnTo>
                <a:lnTo>
                  <a:pt x="6759" y="13257"/>
                </a:lnTo>
                <a:lnTo>
                  <a:pt x="6419" y="13345"/>
                </a:lnTo>
                <a:lnTo>
                  <a:pt x="6098" y="13389"/>
                </a:lnTo>
                <a:lnTo>
                  <a:pt x="5739" y="13389"/>
                </a:lnTo>
                <a:lnTo>
                  <a:pt x="5418" y="13389"/>
                </a:lnTo>
                <a:lnTo>
                  <a:pt x="5079" y="13345"/>
                </a:lnTo>
                <a:lnTo>
                  <a:pt x="4758" y="13301"/>
                </a:lnTo>
                <a:lnTo>
                  <a:pt x="4474" y="13213"/>
                </a:lnTo>
                <a:lnTo>
                  <a:pt x="4172" y="13114"/>
                </a:lnTo>
                <a:lnTo>
                  <a:pt x="3965" y="12982"/>
                </a:lnTo>
                <a:lnTo>
                  <a:pt x="3738" y="12838"/>
                </a:lnTo>
                <a:lnTo>
                  <a:pt x="3493" y="12706"/>
                </a:lnTo>
                <a:lnTo>
                  <a:pt x="3228" y="12607"/>
                </a:lnTo>
                <a:lnTo>
                  <a:pt x="2945" y="12519"/>
                </a:lnTo>
                <a:lnTo>
                  <a:pt x="2700" y="12431"/>
                </a:lnTo>
                <a:lnTo>
                  <a:pt x="2397" y="12375"/>
                </a:lnTo>
                <a:lnTo>
                  <a:pt x="2152" y="12331"/>
                </a:lnTo>
                <a:lnTo>
                  <a:pt x="1888" y="12309"/>
                </a:lnTo>
                <a:lnTo>
                  <a:pt x="1642" y="12309"/>
                </a:lnTo>
                <a:lnTo>
                  <a:pt x="1397" y="12331"/>
                </a:lnTo>
                <a:lnTo>
                  <a:pt x="1170" y="12397"/>
                </a:lnTo>
                <a:lnTo>
                  <a:pt x="962" y="12453"/>
                </a:lnTo>
                <a:lnTo>
                  <a:pt x="774" y="12563"/>
                </a:lnTo>
                <a:lnTo>
                  <a:pt x="623" y="12684"/>
                </a:lnTo>
                <a:lnTo>
                  <a:pt x="528" y="12838"/>
                </a:lnTo>
                <a:lnTo>
                  <a:pt x="453" y="13026"/>
                </a:lnTo>
                <a:lnTo>
                  <a:pt x="339" y="13477"/>
                </a:lnTo>
                <a:lnTo>
                  <a:pt x="226" y="13984"/>
                </a:lnTo>
                <a:lnTo>
                  <a:pt x="151" y="14535"/>
                </a:lnTo>
                <a:lnTo>
                  <a:pt x="113" y="15075"/>
                </a:lnTo>
                <a:lnTo>
                  <a:pt x="113" y="15626"/>
                </a:lnTo>
                <a:lnTo>
                  <a:pt x="151" y="16133"/>
                </a:lnTo>
                <a:lnTo>
                  <a:pt x="188" y="16376"/>
                </a:lnTo>
                <a:lnTo>
                  <a:pt x="264" y="16585"/>
                </a:lnTo>
                <a:lnTo>
                  <a:pt x="339" y="16773"/>
                </a:lnTo>
                <a:lnTo>
                  <a:pt x="453" y="16938"/>
                </a:lnTo>
                <a:lnTo>
                  <a:pt x="1095" y="16883"/>
                </a:lnTo>
                <a:lnTo>
                  <a:pt x="1963" y="16795"/>
                </a:lnTo>
                <a:lnTo>
                  <a:pt x="2945" y="16751"/>
                </a:lnTo>
                <a:lnTo>
                  <a:pt x="3965" y="16706"/>
                </a:lnTo>
                <a:lnTo>
                  <a:pt x="5022" y="16684"/>
                </a:lnTo>
                <a:lnTo>
                  <a:pt x="5947" y="16684"/>
                </a:lnTo>
                <a:lnTo>
                  <a:pt x="6759" y="16706"/>
                </a:lnTo>
                <a:lnTo>
                  <a:pt x="7363" y="16751"/>
                </a:lnTo>
                <a:lnTo>
                  <a:pt x="7948" y="16839"/>
                </a:lnTo>
                <a:lnTo>
                  <a:pt x="8458" y="16916"/>
                </a:lnTo>
                <a:lnTo>
                  <a:pt x="8893" y="17026"/>
                </a:lnTo>
                <a:lnTo>
                  <a:pt x="9289" y="17158"/>
                </a:lnTo>
                <a:lnTo>
                  <a:pt x="9572" y="17280"/>
                </a:lnTo>
                <a:lnTo>
                  <a:pt x="9799" y="17412"/>
                </a:lnTo>
                <a:lnTo>
                  <a:pt x="9969" y="17555"/>
                </a:lnTo>
                <a:lnTo>
                  <a:pt x="10120" y="17687"/>
                </a:lnTo>
                <a:lnTo>
                  <a:pt x="10158" y="17831"/>
                </a:lnTo>
                <a:lnTo>
                  <a:pt x="10195" y="17974"/>
                </a:lnTo>
                <a:lnTo>
                  <a:pt x="10158" y="18128"/>
                </a:lnTo>
                <a:lnTo>
                  <a:pt x="10082" y="18271"/>
                </a:lnTo>
                <a:lnTo>
                  <a:pt x="9969" y="18426"/>
                </a:lnTo>
                <a:lnTo>
                  <a:pt x="9837" y="18569"/>
                </a:lnTo>
                <a:lnTo>
                  <a:pt x="9648" y="18701"/>
                </a:lnTo>
                <a:lnTo>
                  <a:pt x="9440" y="18822"/>
                </a:lnTo>
                <a:lnTo>
                  <a:pt x="9213" y="18999"/>
                </a:lnTo>
                <a:lnTo>
                  <a:pt x="9044" y="19186"/>
                </a:lnTo>
                <a:lnTo>
                  <a:pt x="8893" y="19395"/>
                </a:lnTo>
                <a:lnTo>
                  <a:pt x="8817" y="19627"/>
                </a:lnTo>
                <a:lnTo>
                  <a:pt x="8779" y="19858"/>
                </a:lnTo>
                <a:lnTo>
                  <a:pt x="8779" y="20112"/>
                </a:lnTo>
                <a:lnTo>
                  <a:pt x="8855" y="20354"/>
                </a:lnTo>
                <a:lnTo>
                  <a:pt x="8968" y="20586"/>
                </a:lnTo>
                <a:lnTo>
                  <a:pt x="9138" y="20817"/>
                </a:lnTo>
                <a:lnTo>
                  <a:pt x="9365" y="21026"/>
                </a:lnTo>
                <a:lnTo>
                  <a:pt x="9610" y="21192"/>
                </a:lnTo>
                <a:lnTo>
                  <a:pt x="9950" y="21368"/>
                </a:lnTo>
                <a:lnTo>
                  <a:pt x="10120" y="21445"/>
                </a:lnTo>
                <a:lnTo>
                  <a:pt x="10346" y="21511"/>
                </a:lnTo>
                <a:lnTo>
                  <a:pt x="10516" y="21555"/>
                </a:lnTo>
                <a:lnTo>
                  <a:pt x="10743" y="21600"/>
                </a:lnTo>
                <a:lnTo>
                  <a:pt x="10988" y="21644"/>
                </a:lnTo>
                <a:lnTo>
                  <a:pt x="11215" y="21666"/>
                </a:lnTo>
                <a:lnTo>
                  <a:pt x="11498" y="21666"/>
                </a:lnTo>
                <a:lnTo>
                  <a:pt x="11762" y="21666"/>
                </a:lnTo>
                <a:lnTo>
                  <a:pt x="12253" y="21644"/>
                </a:lnTo>
                <a:lnTo>
                  <a:pt x="12763" y="21577"/>
                </a:lnTo>
                <a:lnTo>
                  <a:pt x="13197" y="21467"/>
                </a:lnTo>
                <a:lnTo>
                  <a:pt x="13556" y="21346"/>
                </a:lnTo>
                <a:lnTo>
                  <a:pt x="13896" y="21192"/>
                </a:lnTo>
                <a:lnTo>
                  <a:pt x="14179" y="21026"/>
                </a:lnTo>
                <a:lnTo>
                  <a:pt x="14444" y="20839"/>
                </a:lnTo>
                <a:lnTo>
                  <a:pt x="14576" y="20641"/>
                </a:lnTo>
                <a:lnTo>
                  <a:pt x="14727" y="20431"/>
                </a:lnTo>
                <a:lnTo>
                  <a:pt x="14765" y="20200"/>
                </a:lnTo>
                <a:lnTo>
                  <a:pt x="14802" y="19991"/>
                </a:lnTo>
                <a:lnTo>
                  <a:pt x="14727" y="19759"/>
                </a:lnTo>
                <a:lnTo>
                  <a:pt x="14613" y="19550"/>
                </a:lnTo>
                <a:lnTo>
                  <a:pt x="14444" y="19307"/>
                </a:lnTo>
                <a:lnTo>
                  <a:pt x="14217" y="19098"/>
                </a:lnTo>
                <a:lnTo>
                  <a:pt x="13934" y="18911"/>
                </a:lnTo>
                <a:lnTo>
                  <a:pt x="13669" y="18745"/>
                </a:lnTo>
                <a:lnTo>
                  <a:pt x="13462" y="18547"/>
                </a:lnTo>
                <a:lnTo>
                  <a:pt x="13311" y="18337"/>
                </a:lnTo>
                <a:lnTo>
                  <a:pt x="13197" y="18150"/>
                </a:lnTo>
                <a:lnTo>
                  <a:pt x="13122" y="17941"/>
                </a:lnTo>
                <a:lnTo>
                  <a:pt x="13122" y="17720"/>
                </a:lnTo>
                <a:lnTo>
                  <a:pt x="13122" y="17533"/>
                </a:lnTo>
                <a:lnTo>
                  <a:pt x="13197" y="17346"/>
                </a:lnTo>
                <a:lnTo>
                  <a:pt x="13273" y="17158"/>
                </a:lnTo>
                <a:lnTo>
                  <a:pt x="13386" y="16982"/>
                </a:lnTo>
                <a:lnTo>
                  <a:pt x="13537" y="16839"/>
                </a:lnTo>
                <a:lnTo>
                  <a:pt x="13707" y="16706"/>
                </a:lnTo>
                <a:lnTo>
                  <a:pt x="13896" y="16607"/>
                </a:lnTo>
                <a:lnTo>
                  <a:pt x="14104" y="16519"/>
                </a:lnTo>
                <a:lnTo>
                  <a:pt x="14330" y="16453"/>
                </a:lnTo>
                <a:lnTo>
                  <a:pt x="14538" y="16431"/>
                </a:lnTo>
                <a:lnTo>
                  <a:pt x="14897" y="16453"/>
                </a:lnTo>
                <a:lnTo>
                  <a:pt x="15406" y="16497"/>
                </a:lnTo>
                <a:lnTo>
                  <a:pt x="16105" y="16541"/>
                </a:lnTo>
                <a:lnTo>
                  <a:pt x="16898" y="16607"/>
                </a:lnTo>
                <a:lnTo>
                  <a:pt x="17804" y="16651"/>
                </a:lnTo>
                <a:lnTo>
                  <a:pt x="18786" y="16684"/>
                </a:lnTo>
                <a:lnTo>
                  <a:pt x="19844" y="16728"/>
                </a:lnTo>
                <a:lnTo>
                  <a:pt x="20920" y="16751"/>
                </a:lnTo>
                <a:lnTo>
                  <a:pt x="21109" y="16497"/>
                </a:lnTo>
                <a:lnTo>
                  <a:pt x="21241" y="16222"/>
                </a:lnTo>
                <a:lnTo>
                  <a:pt x="21392" y="15946"/>
                </a:lnTo>
                <a:lnTo>
                  <a:pt x="21467" y="15648"/>
                </a:lnTo>
                <a:lnTo>
                  <a:pt x="21543" y="15351"/>
                </a:lnTo>
                <a:lnTo>
                  <a:pt x="21618" y="15042"/>
                </a:lnTo>
                <a:lnTo>
                  <a:pt x="21618" y="14745"/>
                </a:lnTo>
                <a:lnTo>
                  <a:pt x="21618" y="14447"/>
                </a:lnTo>
                <a:lnTo>
                  <a:pt x="21618" y="14150"/>
                </a:lnTo>
                <a:lnTo>
                  <a:pt x="21581" y="13852"/>
                </a:lnTo>
                <a:lnTo>
                  <a:pt x="21505" y="13577"/>
                </a:lnTo>
                <a:lnTo>
                  <a:pt x="21430" y="13301"/>
                </a:lnTo>
                <a:lnTo>
                  <a:pt x="21354" y="13048"/>
                </a:lnTo>
                <a:lnTo>
                  <a:pt x="21241" y="12816"/>
                </a:lnTo>
                <a:lnTo>
                  <a:pt x="21146" y="12607"/>
                </a:lnTo>
                <a:lnTo>
                  <a:pt x="21033" y="12431"/>
                </a:lnTo>
                <a:lnTo>
                  <a:pt x="20920" y="12265"/>
                </a:lnTo>
                <a:lnTo>
                  <a:pt x="20769" y="12144"/>
                </a:lnTo>
                <a:lnTo>
                  <a:pt x="20637" y="12034"/>
                </a:lnTo>
                <a:lnTo>
                  <a:pt x="20486" y="11946"/>
                </a:lnTo>
                <a:lnTo>
                  <a:pt x="20297" y="11891"/>
                </a:lnTo>
                <a:lnTo>
                  <a:pt x="20165" y="11846"/>
                </a:lnTo>
                <a:lnTo>
                  <a:pt x="19976" y="11824"/>
                </a:lnTo>
                <a:lnTo>
                  <a:pt x="19806" y="11802"/>
                </a:lnTo>
                <a:lnTo>
                  <a:pt x="19390" y="11824"/>
                </a:lnTo>
                <a:lnTo>
                  <a:pt x="18956" y="11891"/>
                </a:lnTo>
                <a:lnTo>
                  <a:pt x="18503" y="11968"/>
                </a:lnTo>
                <a:lnTo>
                  <a:pt x="17993" y="12078"/>
                </a:lnTo>
                <a:lnTo>
                  <a:pt x="17653" y="12144"/>
                </a:lnTo>
                <a:lnTo>
                  <a:pt x="17332" y="12199"/>
                </a:lnTo>
                <a:lnTo>
                  <a:pt x="17049" y="12221"/>
                </a:lnTo>
                <a:lnTo>
                  <a:pt x="16747" y="12243"/>
                </a:lnTo>
                <a:lnTo>
                  <a:pt x="16464" y="12243"/>
                </a:lnTo>
                <a:lnTo>
                  <a:pt x="16218" y="12243"/>
                </a:lnTo>
                <a:lnTo>
                  <a:pt x="15992" y="12221"/>
                </a:lnTo>
                <a:lnTo>
                  <a:pt x="15746" y="12199"/>
                </a:lnTo>
                <a:lnTo>
                  <a:pt x="15520" y="12155"/>
                </a:lnTo>
                <a:lnTo>
                  <a:pt x="15350" y="12122"/>
                </a:lnTo>
                <a:lnTo>
                  <a:pt x="15161" y="12056"/>
                </a:lnTo>
                <a:lnTo>
                  <a:pt x="14972" y="11990"/>
                </a:lnTo>
                <a:lnTo>
                  <a:pt x="14689" y="11846"/>
                </a:lnTo>
                <a:lnTo>
                  <a:pt x="14444" y="11670"/>
                </a:lnTo>
                <a:lnTo>
                  <a:pt x="14255" y="11483"/>
                </a:lnTo>
                <a:lnTo>
                  <a:pt x="14104" y="11295"/>
                </a:lnTo>
                <a:lnTo>
                  <a:pt x="14028" y="11086"/>
                </a:lnTo>
                <a:lnTo>
                  <a:pt x="13972" y="10888"/>
                </a:lnTo>
                <a:lnTo>
                  <a:pt x="13972" y="10700"/>
                </a:lnTo>
                <a:lnTo>
                  <a:pt x="14009" y="10513"/>
                </a:lnTo>
                <a:lnTo>
                  <a:pt x="14066" y="10359"/>
                </a:lnTo>
                <a:lnTo>
                  <a:pt x="14179" y="10215"/>
                </a:lnTo>
                <a:lnTo>
                  <a:pt x="14406" y="10006"/>
                </a:lnTo>
                <a:lnTo>
                  <a:pt x="14651" y="9830"/>
                </a:lnTo>
                <a:lnTo>
                  <a:pt x="14878" y="9686"/>
                </a:lnTo>
                <a:lnTo>
                  <a:pt x="15123" y="9554"/>
                </a:lnTo>
                <a:lnTo>
                  <a:pt x="15350" y="9477"/>
                </a:lnTo>
                <a:lnTo>
                  <a:pt x="15558" y="9411"/>
                </a:lnTo>
                <a:lnTo>
                  <a:pt x="15803" y="9345"/>
                </a:lnTo>
                <a:lnTo>
                  <a:pt x="16030" y="9323"/>
                </a:lnTo>
                <a:lnTo>
                  <a:pt x="16256" y="9301"/>
                </a:lnTo>
                <a:lnTo>
                  <a:pt x="16464" y="9323"/>
                </a:lnTo>
                <a:lnTo>
                  <a:pt x="16690" y="9345"/>
                </a:lnTo>
                <a:lnTo>
                  <a:pt x="16898" y="9367"/>
                </a:lnTo>
                <a:lnTo>
                  <a:pt x="17332" y="9477"/>
                </a:lnTo>
                <a:lnTo>
                  <a:pt x="17767" y="9598"/>
                </a:lnTo>
                <a:lnTo>
                  <a:pt x="18163" y="9731"/>
                </a:lnTo>
                <a:lnTo>
                  <a:pt x="18597" y="9874"/>
                </a:lnTo>
                <a:lnTo>
                  <a:pt x="18994" y="10006"/>
                </a:lnTo>
                <a:lnTo>
                  <a:pt x="19428" y="10083"/>
                </a:lnTo>
                <a:lnTo>
                  <a:pt x="19617" y="10127"/>
                </a:lnTo>
                <a:lnTo>
                  <a:pt x="19844" y="10149"/>
                </a:lnTo>
                <a:lnTo>
                  <a:pt x="20013" y="10149"/>
                </a:lnTo>
                <a:lnTo>
                  <a:pt x="20240" y="10127"/>
                </a:lnTo>
                <a:lnTo>
                  <a:pt x="20410" y="10105"/>
                </a:lnTo>
                <a:lnTo>
                  <a:pt x="20637" y="10061"/>
                </a:lnTo>
                <a:lnTo>
                  <a:pt x="20844" y="9984"/>
                </a:lnTo>
                <a:lnTo>
                  <a:pt x="21033" y="9896"/>
                </a:lnTo>
                <a:lnTo>
                  <a:pt x="21146" y="9830"/>
                </a:lnTo>
                <a:lnTo>
                  <a:pt x="21203" y="9753"/>
                </a:lnTo>
                <a:lnTo>
                  <a:pt x="21279" y="9642"/>
                </a:lnTo>
                <a:lnTo>
                  <a:pt x="21354" y="9521"/>
                </a:lnTo>
                <a:lnTo>
                  <a:pt x="21430" y="9246"/>
                </a:lnTo>
                <a:lnTo>
                  <a:pt x="21430" y="8904"/>
                </a:lnTo>
                <a:lnTo>
                  <a:pt x="21430" y="8540"/>
                </a:lnTo>
                <a:lnTo>
                  <a:pt x="21392" y="8144"/>
                </a:lnTo>
                <a:lnTo>
                  <a:pt x="21354" y="7714"/>
                </a:lnTo>
                <a:lnTo>
                  <a:pt x="21279" y="7295"/>
                </a:lnTo>
                <a:lnTo>
                  <a:pt x="21146" y="6446"/>
                </a:lnTo>
                <a:lnTo>
                  <a:pt x="20995" y="5686"/>
                </a:lnTo>
                <a:lnTo>
                  <a:pt x="20958" y="5366"/>
                </a:lnTo>
                <a:lnTo>
                  <a:pt x="20958" y="5091"/>
                </a:lnTo>
                <a:lnTo>
                  <a:pt x="20958" y="4860"/>
                </a:lnTo>
                <a:lnTo>
                  <a:pt x="21033" y="4716"/>
                </a:lnTo>
                <a:lnTo>
                  <a:pt x="20637" y="4860"/>
                </a:lnTo>
                <a:lnTo>
                  <a:pt x="20127" y="4992"/>
                </a:lnTo>
                <a:lnTo>
                  <a:pt x="19617" y="5069"/>
                </a:lnTo>
                <a:lnTo>
                  <a:pt x="19032" y="5157"/>
                </a:lnTo>
                <a:lnTo>
                  <a:pt x="18465" y="5201"/>
                </a:lnTo>
                <a:lnTo>
                  <a:pt x="17842" y="5245"/>
                </a:lnTo>
                <a:lnTo>
                  <a:pt x="17219" y="5267"/>
                </a:lnTo>
                <a:lnTo>
                  <a:pt x="16615" y="5267"/>
                </a:lnTo>
                <a:lnTo>
                  <a:pt x="15992" y="5245"/>
                </a:lnTo>
                <a:lnTo>
                  <a:pt x="15369" y="5201"/>
                </a:lnTo>
                <a:lnTo>
                  <a:pt x="14840" y="5157"/>
                </a:lnTo>
                <a:lnTo>
                  <a:pt x="14293" y="5091"/>
                </a:lnTo>
                <a:lnTo>
                  <a:pt x="13783" y="5014"/>
                </a:lnTo>
                <a:lnTo>
                  <a:pt x="13386" y="4926"/>
                </a:lnTo>
                <a:lnTo>
                  <a:pt x="13027" y="4815"/>
                </a:lnTo>
                <a:lnTo>
                  <a:pt x="12725" y="4716"/>
                </a:lnTo>
                <a:lnTo>
                  <a:pt x="12480" y="4606"/>
                </a:lnTo>
                <a:lnTo>
                  <a:pt x="12291" y="4496"/>
                </a:lnTo>
                <a:lnTo>
                  <a:pt x="12197" y="4397"/>
                </a:lnTo>
                <a:lnTo>
                  <a:pt x="12083" y="4286"/>
                </a:lnTo>
                <a:lnTo>
                  <a:pt x="12046" y="4187"/>
                </a:lnTo>
                <a:lnTo>
                  <a:pt x="12008" y="4077"/>
                </a:lnTo>
                <a:lnTo>
                  <a:pt x="12046" y="3967"/>
                </a:lnTo>
                <a:lnTo>
                  <a:pt x="12121" y="3868"/>
                </a:lnTo>
                <a:lnTo>
                  <a:pt x="12197" y="3735"/>
                </a:lnTo>
                <a:lnTo>
                  <a:pt x="12291" y="3614"/>
                </a:lnTo>
                <a:lnTo>
                  <a:pt x="12442" y="3482"/>
                </a:lnTo>
                <a:lnTo>
                  <a:pt x="12631" y="3361"/>
                </a:lnTo>
                <a:lnTo>
                  <a:pt x="13065" y="3085"/>
                </a:lnTo>
                <a:lnTo>
                  <a:pt x="13537" y="2766"/>
                </a:lnTo>
                <a:lnTo>
                  <a:pt x="13783" y="2578"/>
                </a:lnTo>
                <a:lnTo>
                  <a:pt x="13934" y="2380"/>
                </a:lnTo>
                <a:lnTo>
                  <a:pt x="14028" y="2171"/>
                </a:lnTo>
                <a:lnTo>
                  <a:pt x="14104" y="1961"/>
                </a:lnTo>
                <a:lnTo>
                  <a:pt x="14104" y="1730"/>
                </a:lnTo>
                <a:lnTo>
                  <a:pt x="14066" y="1498"/>
                </a:lnTo>
                <a:lnTo>
                  <a:pt x="13972" y="1267"/>
                </a:lnTo>
                <a:lnTo>
                  <a:pt x="13820" y="1057"/>
                </a:lnTo>
                <a:lnTo>
                  <a:pt x="13594" y="837"/>
                </a:lnTo>
                <a:lnTo>
                  <a:pt x="13386" y="628"/>
                </a:lnTo>
                <a:lnTo>
                  <a:pt x="13103" y="462"/>
                </a:lnTo>
                <a:lnTo>
                  <a:pt x="12763" y="308"/>
                </a:lnTo>
                <a:lnTo>
                  <a:pt x="12404" y="187"/>
                </a:lnTo>
                <a:lnTo>
                  <a:pt x="12008" y="77"/>
                </a:lnTo>
                <a:lnTo>
                  <a:pt x="11574" y="33"/>
                </a:lnTo>
                <a:lnTo>
                  <a:pt x="11102" y="11"/>
                </a:lnTo>
                <a:lnTo>
                  <a:pt x="10667" y="11"/>
                </a:lnTo>
                <a:lnTo>
                  <a:pt x="10233" y="77"/>
                </a:lnTo>
                <a:lnTo>
                  <a:pt x="9837" y="187"/>
                </a:lnTo>
                <a:lnTo>
                  <a:pt x="9440" y="286"/>
                </a:lnTo>
                <a:lnTo>
                  <a:pt x="9062" y="462"/>
                </a:lnTo>
                <a:lnTo>
                  <a:pt x="8741" y="628"/>
                </a:lnTo>
                <a:lnTo>
                  <a:pt x="8458" y="815"/>
                </a:lnTo>
                <a:lnTo>
                  <a:pt x="8232" y="1035"/>
                </a:lnTo>
                <a:lnTo>
                  <a:pt x="8062" y="1245"/>
                </a:lnTo>
                <a:lnTo>
                  <a:pt x="7911" y="1476"/>
                </a:lnTo>
                <a:lnTo>
                  <a:pt x="7835" y="1708"/>
                </a:lnTo>
                <a:lnTo>
                  <a:pt x="7797" y="1961"/>
                </a:lnTo>
                <a:lnTo>
                  <a:pt x="7835" y="2193"/>
                </a:lnTo>
                <a:lnTo>
                  <a:pt x="7948" y="2402"/>
                </a:lnTo>
                <a:lnTo>
                  <a:pt x="8062" y="2534"/>
                </a:lnTo>
                <a:lnTo>
                  <a:pt x="8175" y="2644"/>
                </a:lnTo>
                <a:lnTo>
                  <a:pt x="8269" y="2744"/>
                </a:lnTo>
                <a:lnTo>
                  <a:pt x="8420" y="2832"/>
                </a:lnTo>
                <a:lnTo>
                  <a:pt x="8704" y="3019"/>
                </a:lnTo>
                <a:lnTo>
                  <a:pt x="8968" y="3206"/>
                </a:lnTo>
                <a:lnTo>
                  <a:pt x="9138" y="3405"/>
                </a:lnTo>
                <a:lnTo>
                  <a:pt x="9327" y="3570"/>
                </a:lnTo>
                <a:lnTo>
                  <a:pt x="9440" y="3735"/>
                </a:lnTo>
                <a:lnTo>
                  <a:pt x="9516" y="3890"/>
                </a:lnTo>
                <a:lnTo>
                  <a:pt x="9534" y="4033"/>
                </a:lnTo>
                <a:lnTo>
                  <a:pt x="9534" y="4165"/>
                </a:lnTo>
                <a:lnTo>
                  <a:pt x="9516" y="4286"/>
                </a:lnTo>
                <a:lnTo>
                  <a:pt x="9440" y="4397"/>
                </a:lnTo>
                <a:lnTo>
                  <a:pt x="9327" y="4496"/>
                </a:lnTo>
                <a:lnTo>
                  <a:pt x="9176" y="4562"/>
                </a:lnTo>
                <a:lnTo>
                  <a:pt x="9006" y="4628"/>
                </a:lnTo>
                <a:lnTo>
                  <a:pt x="8779" y="4694"/>
                </a:lnTo>
                <a:lnTo>
                  <a:pt x="8534" y="4716"/>
                </a:lnTo>
                <a:lnTo>
                  <a:pt x="8232" y="4716"/>
                </a:lnTo>
                <a:lnTo>
                  <a:pt x="7118" y="4738"/>
                </a:lnTo>
                <a:lnTo>
                  <a:pt x="5947" y="4771"/>
                </a:lnTo>
                <a:lnTo>
                  <a:pt x="4795" y="4815"/>
                </a:lnTo>
                <a:lnTo>
                  <a:pt x="3681" y="4860"/>
                </a:lnTo>
                <a:lnTo>
                  <a:pt x="2662" y="4882"/>
                </a:lnTo>
                <a:lnTo>
                  <a:pt x="1755" y="4882"/>
                </a:lnTo>
                <a:lnTo>
                  <a:pt x="1359" y="4860"/>
                </a:lnTo>
                <a:lnTo>
                  <a:pt x="981" y="4837"/>
                </a:lnTo>
                <a:lnTo>
                  <a:pt x="698" y="4771"/>
                </a:lnTo>
                <a:lnTo>
                  <a:pt x="453" y="4716"/>
                </a:lnTo>
                <a:lnTo>
                  <a:pt x="453" y="5322"/>
                </a:lnTo>
                <a:lnTo>
                  <a:pt x="453" y="6083"/>
                </a:lnTo>
                <a:lnTo>
                  <a:pt x="453" y="6909"/>
                </a:lnTo>
                <a:lnTo>
                  <a:pt x="453" y="7780"/>
                </a:lnTo>
                <a:lnTo>
                  <a:pt x="453" y="8606"/>
                </a:lnTo>
                <a:lnTo>
                  <a:pt x="453" y="9345"/>
                </a:lnTo>
                <a:lnTo>
                  <a:pt x="453" y="9918"/>
                </a:lnTo>
                <a:lnTo>
                  <a:pt x="453" y="10282"/>
                </a:lnTo>
                <a:lnTo>
                  <a:pt x="490" y="10381"/>
                </a:lnTo>
                <a:lnTo>
                  <a:pt x="547" y="10491"/>
                </a:lnTo>
                <a:lnTo>
                  <a:pt x="660" y="10590"/>
                </a:lnTo>
                <a:lnTo>
                  <a:pt x="811" y="10700"/>
                </a:lnTo>
                <a:lnTo>
                  <a:pt x="981" y="10811"/>
                </a:lnTo>
                <a:lnTo>
                  <a:pt x="1208" y="10888"/>
                </a:lnTo>
                <a:lnTo>
                  <a:pt x="1453" y="10954"/>
                </a:lnTo>
                <a:lnTo>
                  <a:pt x="1718" y="11020"/>
                </a:lnTo>
                <a:lnTo>
                  <a:pt x="1963" y="11064"/>
                </a:lnTo>
                <a:lnTo>
                  <a:pt x="2265" y="11086"/>
                </a:lnTo>
                <a:lnTo>
                  <a:pt x="2548" y="11064"/>
                </a:lnTo>
                <a:lnTo>
                  <a:pt x="2794" y="11042"/>
                </a:lnTo>
                <a:lnTo>
                  <a:pt x="3096" y="10976"/>
                </a:lnTo>
                <a:lnTo>
                  <a:pt x="3341" y="10888"/>
                </a:lnTo>
                <a:lnTo>
                  <a:pt x="3606" y="10766"/>
                </a:lnTo>
                <a:lnTo>
                  <a:pt x="3813" y="10590"/>
                </a:lnTo>
                <a:close/>
              </a:path>
            </a:pathLst>
          </a:custGeom>
          <a:solidFill>
            <a:srgbClr val="D8EBB3"/>
          </a:solidFill>
          <a:ln w="28575">
            <a:solidFill>
              <a:srgbClr val="000000"/>
            </a:solidFill>
            <a:miter lim="800000"/>
            <a:headEnd/>
            <a:tailEnd/>
          </a:ln>
        </p:spPr>
        <p:txBody>
          <a:bodyP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idx="4294967295"/>
          </p:nvPr>
        </p:nvSpPr>
        <p:spPr>
          <a:xfrm>
            <a:off x="307975" y="57150"/>
            <a:ext cx="8521700" cy="1143000"/>
          </a:xfrm>
        </p:spPr>
        <p:txBody>
          <a:bodyPr/>
          <a:lstStyle/>
          <a:p>
            <a:pPr eaLnBrk="1" hangingPunct="1"/>
            <a:r>
              <a:rPr lang="en-US" smtClean="0">
                <a:solidFill>
                  <a:schemeClr val="tx1"/>
                </a:solidFill>
              </a:rPr>
              <a:t>Language to be used in the 856</a:t>
            </a:r>
          </a:p>
        </p:txBody>
      </p:sp>
      <p:sp>
        <p:nvSpPr>
          <p:cNvPr id="20483" name="Rectangle 3"/>
          <p:cNvSpPr>
            <a:spLocks noGrp="1" noChangeArrowheads="1"/>
          </p:cNvSpPr>
          <p:nvPr>
            <p:ph type="body" idx="4294967295"/>
          </p:nvPr>
        </p:nvSpPr>
        <p:spPr>
          <a:xfrm>
            <a:off x="2066925" y="1279525"/>
            <a:ext cx="5219700" cy="4910138"/>
          </a:xfrm>
        </p:spPr>
        <p:txBody>
          <a:bodyPr/>
          <a:lstStyle/>
          <a:p>
            <a:pPr marL="457200" indent="-457200" eaLnBrk="1" hangingPunct="1">
              <a:lnSpc>
                <a:spcPct val="90000"/>
              </a:lnSpc>
              <a:buClr>
                <a:schemeClr val="tx1"/>
              </a:buClr>
              <a:buFontTx/>
              <a:buBlip>
                <a:blip r:embed="rId3"/>
              </a:buBlip>
            </a:pPr>
            <a:r>
              <a:rPr lang="en-US" sz="2400" smtClean="0"/>
              <a:t>Absorbed by [</a:t>
            </a:r>
            <a:r>
              <a:rPr lang="en-US" sz="2400" i="1" smtClean="0"/>
              <a:t>Title</a:t>
            </a:r>
            <a:r>
              <a:rPr lang="en-US" sz="2400" smtClean="0"/>
              <a:t>]</a:t>
            </a:r>
          </a:p>
          <a:p>
            <a:pPr marL="457200" indent="-457200" eaLnBrk="1" hangingPunct="1">
              <a:lnSpc>
                <a:spcPct val="90000"/>
              </a:lnSpc>
              <a:buClr>
                <a:schemeClr val="tx1"/>
              </a:buClr>
              <a:buFontTx/>
              <a:buBlip>
                <a:blip r:embed="rId3"/>
              </a:buBlip>
            </a:pPr>
            <a:r>
              <a:rPr lang="en-US" sz="2400" smtClean="0"/>
              <a:t>Absorbed in part by [</a:t>
            </a:r>
            <a:r>
              <a:rPr lang="en-US" sz="2400" i="1" smtClean="0"/>
              <a:t>Title</a:t>
            </a:r>
            <a:r>
              <a:rPr lang="en-US" sz="2400" smtClean="0"/>
              <a:t>]</a:t>
            </a:r>
          </a:p>
          <a:p>
            <a:pPr marL="457200" indent="-457200" eaLnBrk="1" hangingPunct="1">
              <a:lnSpc>
                <a:spcPct val="90000"/>
              </a:lnSpc>
              <a:buClr>
                <a:schemeClr val="tx1"/>
              </a:buClr>
              <a:buFontTx/>
              <a:buBlip>
                <a:blip r:embed="rId3"/>
              </a:buBlip>
            </a:pPr>
            <a:r>
              <a:rPr lang="en-US" sz="2400" smtClean="0"/>
              <a:t>Continued by [</a:t>
            </a:r>
            <a:r>
              <a:rPr lang="en-US" sz="2400" i="1" smtClean="0"/>
              <a:t>Title</a:t>
            </a:r>
            <a:r>
              <a:rPr lang="en-US" sz="2400" smtClean="0"/>
              <a:t>]</a:t>
            </a:r>
          </a:p>
          <a:p>
            <a:pPr marL="457200" indent="-457200" eaLnBrk="1" hangingPunct="1">
              <a:lnSpc>
                <a:spcPct val="90000"/>
              </a:lnSpc>
              <a:buClr>
                <a:schemeClr val="tx1"/>
              </a:buClr>
              <a:buFontTx/>
              <a:buBlip>
                <a:blip r:embed="rId3"/>
              </a:buBlip>
            </a:pPr>
            <a:r>
              <a:rPr lang="en-US" sz="2400" smtClean="0"/>
              <a:t>Continued in part by [</a:t>
            </a:r>
            <a:r>
              <a:rPr lang="en-US" sz="2400" i="1" smtClean="0"/>
              <a:t>Title</a:t>
            </a:r>
            <a:r>
              <a:rPr lang="en-US" sz="2400" smtClean="0"/>
              <a:t>]</a:t>
            </a:r>
          </a:p>
          <a:p>
            <a:pPr marL="457200" indent="-457200" eaLnBrk="1" hangingPunct="1">
              <a:lnSpc>
                <a:spcPct val="90000"/>
              </a:lnSpc>
              <a:buClr>
                <a:schemeClr val="tx1"/>
              </a:buClr>
              <a:buFontTx/>
              <a:buBlip>
                <a:blip r:embed="rId3"/>
              </a:buBlip>
            </a:pPr>
            <a:r>
              <a:rPr lang="en-US" sz="2400" smtClean="0"/>
              <a:t>Continues [</a:t>
            </a:r>
            <a:r>
              <a:rPr lang="en-US" sz="2400" i="1" smtClean="0"/>
              <a:t>Title</a:t>
            </a:r>
            <a:r>
              <a:rPr lang="en-US" sz="2400" smtClean="0"/>
              <a:t>]</a:t>
            </a:r>
          </a:p>
          <a:p>
            <a:pPr marL="457200" indent="-457200" eaLnBrk="1" hangingPunct="1">
              <a:lnSpc>
                <a:spcPct val="90000"/>
              </a:lnSpc>
              <a:buClr>
                <a:schemeClr val="tx1"/>
              </a:buClr>
              <a:buFontTx/>
              <a:buBlip>
                <a:blip r:embed="rId3"/>
              </a:buBlip>
            </a:pPr>
            <a:r>
              <a:rPr lang="en-US" sz="2400" smtClean="0"/>
              <a:t>Go to [</a:t>
            </a:r>
            <a:r>
              <a:rPr lang="en-US" sz="2400" i="1" smtClean="0"/>
              <a:t>Title</a:t>
            </a:r>
            <a:r>
              <a:rPr lang="en-US" sz="2400" smtClean="0"/>
              <a:t>]</a:t>
            </a:r>
          </a:p>
          <a:p>
            <a:pPr marL="457200" indent="-457200" eaLnBrk="1" hangingPunct="1">
              <a:lnSpc>
                <a:spcPct val="90000"/>
              </a:lnSpc>
              <a:buClr>
                <a:schemeClr val="tx1"/>
              </a:buClr>
              <a:buFontTx/>
              <a:buBlip>
                <a:blip r:embed="rId3"/>
              </a:buBlip>
            </a:pPr>
            <a:r>
              <a:rPr lang="en-US" sz="2400" smtClean="0"/>
              <a:t>Included in [</a:t>
            </a:r>
            <a:r>
              <a:rPr lang="en-US" sz="2400" i="1" smtClean="0"/>
              <a:t>Title</a:t>
            </a:r>
            <a:r>
              <a:rPr lang="en-US" sz="2400" smtClean="0"/>
              <a:t>]</a:t>
            </a:r>
          </a:p>
          <a:p>
            <a:pPr marL="457200" indent="-457200" eaLnBrk="1" hangingPunct="1">
              <a:lnSpc>
                <a:spcPct val="90000"/>
              </a:lnSpc>
              <a:buClr>
                <a:schemeClr val="tx1"/>
              </a:buClr>
              <a:buFontTx/>
              <a:buBlip>
                <a:blip r:embed="rId3"/>
              </a:buBlip>
            </a:pPr>
            <a:r>
              <a:rPr lang="en-US" sz="2400" smtClean="0"/>
              <a:t>Merged with [</a:t>
            </a:r>
            <a:r>
              <a:rPr lang="en-US" sz="2400" i="1" smtClean="0"/>
              <a:t>Title</a:t>
            </a:r>
            <a:r>
              <a:rPr lang="en-US" sz="2400" smtClean="0"/>
              <a:t>] </a:t>
            </a:r>
          </a:p>
          <a:p>
            <a:pPr marL="457200" indent="-457200" eaLnBrk="1" hangingPunct="1">
              <a:lnSpc>
                <a:spcPct val="90000"/>
              </a:lnSpc>
              <a:buClr>
                <a:schemeClr val="tx1"/>
              </a:buClr>
              <a:buFontTx/>
              <a:buBlip>
                <a:blip r:embed="rId3"/>
              </a:buBlip>
            </a:pPr>
            <a:r>
              <a:rPr lang="en-US" sz="2400" smtClean="0"/>
              <a:t>Online version in [</a:t>
            </a:r>
            <a:r>
              <a:rPr lang="en-US" sz="2400" i="1" smtClean="0"/>
              <a:t>Title</a:t>
            </a:r>
            <a:r>
              <a:rPr lang="en-US" sz="2400" smtClean="0"/>
              <a:t>]</a:t>
            </a:r>
          </a:p>
          <a:p>
            <a:pPr marL="457200" indent="-457200" eaLnBrk="1" hangingPunct="1">
              <a:lnSpc>
                <a:spcPct val="90000"/>
              </a:lnSpc>
              <a:buClr>
                <a:schemeClr val="tx1"/>
              </a:buClr>
              <a:buFontTx/>
              <a:buBlip>
                <a:blip r:embed="rId3"/>
              </a:buBlip>
            </a:pPr>
            <a:r>
              <a:rPr lang="en-US" sz="2400" smtClean="0"/>
              <a:t>Split into [</a:t>
            </a:r>
            <a:r>
              <a:rPr lang="en-US" sz="2400" i="1" smtClean="0"/>
              <a:t>Title</a:t>
            </a:r>
            <a:r>
              <a:rPr lang="en-US" sz="2400" smtClean="0"/>
              <a:t>]</a:t>
            </a:r>
            <a:endParaRPr lang="en-US" sz="2800" smtClean="0"/>
          </a:p>
          <a:p>
            <a:pPr marL="457200" indent="-457200" eaLnBrk="1" hangingPunct="1">
              <a:lnSpc>
                <a:spcPct val="90000"/>
              </a:lnSpc>
              <a:buClr>
                <a:schemeClr val="tx1"/>
              </a:buClr>
              <a:buFontTx/>
              <a:buBlip>
                <a:blip r:embed="rId3"/>
              </a:buBlip>
            </a:pPr>
            <a:r>
              <a:rPr lang="en-US" sz="2400" smtClean="0"/>
              <a:t>[</a:t>
            </a:r>
            <a:r>
              <a:rPr lang="en-US" sz="2400" i="1" smtClean="0"/>
              <a:t>Title</a:t>
            </a:r>
            <a:r>
              <a:rPr lang="en-US" sz="2400" smtClean="0"/>
              <a:t>] Through [</a:t>
            </a:r>
            <a:r>
              <a:rPr lang="en-US" sz="2400" i="1" smtClean="0"/>
              <a:t>Interface Name</a:t>
            </a:r>
            <a:r>
              <a:rPr lang="en-US" sz="2400" smtClean="0"/>
              <a:t>]</a:t>
            </a:r>
          </a:p>
          <a:p>
            <a:pPr marL="457200" indent="-457200" eaLnBrk="1" hangingPunct="1">
              <a:lnSpc>
                <a:spcPct val="90000"/>
              </a:lnSpc>
              <a:buClr>
                <a:schemeClr val="tx1"/>
              </a:buClr>
              <a:buFontTx/>
              <a:buBlip>
                <a:blip r:embed="rId3"/>
              </a:buBlip>
            </a:pPr>
            <a:r>
              <a:rPr lang="en-US" sz="2400" smtClean="0"/>
              <a:t>[</a:t>
            </a:r>
            <a:r>
              <a:rPr lang="en-US" sz="2400" i="1" smtClean="0"/>
              <a:t>Year</a:t>
            </a:r>
            <a:r>
              <a:rPr lang="en-US" sz="2400" smtClean="0"/>
              <a:t>] Edition [</a:t>
            </a:r>
            <a:r>
              <a:rPr lang="en-US" sz="2400" i="1" smtClean="0"/>
              <a:t>Title</a:t>
            </a:r>
            <a:r>
              <a:rPr lang="en-US" sz="2400" smtClean="0"/>
              <a:t>]</a:t>
            </a:r>
          </a:p>
        </p:txBody>
      </p:sp>
      <p:sp>
        <p:nvSpPr>
          <p:cNvPr id="20484" name="Slide Number Placeholder 5"/>
          <p:cNvSpPr>
            <a:spLocks noGrp="1"/>
          </p:cNvSpPr>
          <p:nvPr>
            <p:ph type="sldNum" sz="quarter" idx="12"/>
          </p:nvPr>
        </p:nvSpPr>
        <p:spPr>
          <a:noFill/>
        </p:spPr>
        <p:txBody>
          <a:bodyPr/>
          <a:lstStyle/>
          <a:p>
            <a:fld id="{99B519C4-9F1C-41CD-A393-E82C1B20EC95}" type="slidenum">
              <a:rPr lang="en-US" smtClean="0"/>
              <a:pPr/>
              <a:t>19</a:t>
            </a:fld>
            <a:endParaRPr lang="en-US"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441325" y="31750"/>
            <a:ext cx="8229600" cy="1143000"/>
          </a:xfrm>
        </p:spPr>
        <p:txBody>
          <a:bodyPr/>
          <a:lstStyle/>
          <a:p>
            <a:pPr eaLnBrk="1" hangingPunct="1"/>
            <a:r>
              <a:rPr lang="en-US" b="1" smtClean="0">
                <a:solidFill>
                  <a:schemeClr val="tx1"/>
                </a:solidFill>
              </a:rPr>
              <a:t>Charge</a:t>
            </a:r>
          </a:p>
        </p:txBody>
      </p:sp>
      <p:sp>
        <p:nvSpPr>
          <p:cNvPr id="3075" name="Rectangle 3"/>
          <p:cNvSpPr>
            <a:spLocks noGrp="1" noChangeArrowheads="1"/>
          </p:cNvSpPr>
          <p:nvPr>
            <p:ph type="body" idx="4294967295"/>
          </p:nvPr>
        </p:nvSpPr>
        <p:spPr>
          <a:xfrm>
            <a:off x="511175" y="1181100"/>
            <a:ext cx="8077200" cy="4152900"/>
          </a:xfrm>
        </p:spPr>
        <p:txBody>
          <a:bodyPr/>
          <a:lstStyle/>
          <a:p>
            <a:pPr eaLnBrk="1" hangingPunct="1">
              <a:buFontTx/>
              <a:buNone/>
            </a:pPr>
            <a:r>
              <a:rPr lang="en-US" sz="2800" smtClean="0"/>
              <a:t>To investigate issues concerning discovery, navigation, and co-location (gathering) of print and electronic titles within electronic resources, including:</a:t>
            </a:r>
          </a:p>
          <a:p>
            <a:pPr marL="2293938" lvl="4" indent="-465138" eaLnBrk="1" hangingPunct="1">
              <a:buClr>
                <a:schemeClr val="tx1"/>
              </a:buClr>
              <a:buFontTx/>
              <a:buBlip>
                <a:blip r:embed="rId2"/>
              </a:buBlip>
            </a:pPr>
            <a:r>
              <a:rPr lang="en-US" sz="2400" smtClean="0"/>
              <a:t>title changes, </a:t>
            </a:r>
          </a:p>
          <a:p>
            <a:pPr marL="2293938" lvl="4" indent="-465138" eaLnBrk="1" hangingPunct="1">
              <a:buClr>
                <a:schemeClr val="tx1"/>
              </a:buClr>
              <a:buFontTx/>
              <a:buBlip>
                <a:blip r:embed="rId2"/>
              </a:buBlip>
            </a:pPr>
            <a:r>
              <a:rPr lang="en-US" sz="2400" smtClean="0"/>
              <a:t>new editions, </a:t>
            </a:r>
          </a:p>
          <a:p>
            <a:pPr marL="2293938" lvl="4" indent="-465138" eaLnBrk="1" hangingPunct="1">
              <a:buClr>
                <a:schemeClr val="tx1"/>
              </a:buClr>
              <a:buFontTx/>
              <a:buBlip>
                <a:blip r:embed="rId2"/>
              </a:buBlip>
            </a:pPr>
            <a:r>
              <a:rPr lang="en-US" sz="2400" smtClean="0"/>
              <a:t>content change,</a:t>
            </a:r>
          </a:p>
          <a:p>
            <a:pPr marL="2293938" lvl="4" indent="-465138" eaLnBrk="1" hangingPunct="1">
              <a:buClr>
                <a:schemeClr val="tx1"/>
              </a:buClr>
              <a:buFontTx/>
              <a:buBlip>
                <a:blip r:embed="rId2"/>
              </a:buBlip>
            </a:pPr>
            <a:r>
              <a:rPr lang="en-US" sz="2400" smtClean="0"/>
              <a:t>publication subsets</a:t>
            </a:r>
          </a:p>
        </p:txBody>
      </p:sp>
      <p:sp>
        <p:nvSpPr>
          <p:cNvPr id="3076" name="Slide Number Placeholder 5"/>
          <p:cNvSpPr>
            <a:spLocks noGrp="1"/>
          </p:cNvSpPr>
          <p:nvPr>
            <p:ph type="sldNum" sz="quarter" idx="12"/>
          </p:nvPr>
        </p:nvSpPr>
        <p:spPr>
          <a:xfrm>
            <a:off x="6553200" y="6381750"/>
            <a:ext cx="2133600" cy="476250"/>
          </a:xfrm>
          <a:noFill/>
        </p:spPr>
        <p:txBody>
          <a:bodyPr/>
          <a:lstStyle/>
          <a:p>
            <a:fld id="{A09F91B2-9441-4211-B0C5-3FAF25A3D450}" type="slidenum">
              <a:rPr lang="en-US" smtClean="0"/>
              <a:pPr/>
              <a:t>2</a:t>
            </a:fld>
            <a:endParaRPr lang="en-US"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2278063" y="703263"/>
            <a:ext cx="5681662" cy="1143000"/>
          </a:xfrm>
        </p:spPr>
        <p:txBody>
          <a:bodyPr/>
          <a:lstStyle/>
          <a:p>
            <a:pPr eaLnBrk="1" hangingPunct="1"/>
            <a:r>
              <a:rPr lang="en-US" sz="4800" smtClean="0"/>
              <a:t>Questions</a:t>
            </a:r>
          </a:p>
        </p:txBody>
      </p:sp>
      <p:sp>
        <p:nvSpPr>
          <p:cNvPr id="21507" name="Rectangle 3"/>
          <p:cNvSpPr>
            <a:spLocks noGrp="1" noChangeArrowheads="1"/>
          </p:cNvSpPr>
          <p:nvPr>
            <p:ph type="body" idx="4294967295"/>
          </p:nvPr>
        </p:nvSpPr>
        <p:spPr>
          <a:xfrm>
            <a:off x="1412875" y="2570163"/>
            <a:ext cx="7243763" cy="3275012"/>
          </a:xfrm>
        </p:spPr>
        <p:txBody>
          <a:bodyPr/>
          <a:lstStyle/>
          <a:p>
            <a:pPr marL="0" indent="0" eaLnBrk="1" hangingPunct="1">
              <a:lnSpc>
                <a:spcPct val="90000"/>
              </a:lnSpc>
              <a:buFontTx/>
              <a:buNone/>
            </a:pPr>
            <a:r>
              <a:rPr lang="en-US" sz="2800" smtClean="0"/>
              <a:t>Judith A. Wolfe (</a:t>
            </a:r>
            <a:r>
              <a:rPr lang="en-US" sz="2800" smtClean="0">
                <a:hlinkClick r:id="rId3"/>
              </a:rPr>
              <a:t>jwolf1@unl.edu</a:t>
            </a:r>
            <a:r>
              <a:rPr lang="en-US" sz="2800" smtClean="0"/>
              <a:t>) </a:t>
            </a:r>
            <a:br>
              <a:rPr lang="en-US" sz="2800" smtClean="0"/>
            </a:br>
            <a:r>
              <a:rPr lang="en-US" sz="2800" smtClean="0"/>
              <a:t>	402-472-3948</a:t>
            </a:r>
          </a:p>
          <a:p>
            <a:pPr marL="0" indent="0" eaLnBrk="1" hangingPunct="1">
              <a:lnSpc>
                <a:spcPct val="90000"/>
              </a:lnSpc>
              <a:buFontTx/>
              <a:buNone/>
            </a:pPr>
            <a:r>
              <a:rPr lang="en-US" sz="2800" smtClean="0"/>
              <a:t>Dana W. R. Boden (</a:t>
            </a:r>
            <a:r>
              <a:rPr lang="en-US" sz="2800" smtClean="0">
                <a:hlinkClick r:id="rId4"/>
              </a:rPr>
              <a:t>dboden1@unl.edu</a:t>
            </a:r>
            <a:r>
              <a:rPr lang="en-US" sz="2800" smtClean="0"/>
              <a:t>) </a:t>
            </a:r>
          </a:p>
          <a:p>
            <a:pPr marL="0" indent="0" eaLnBrk="1" hangingPunct="1">
              <a:lnSpc>
                <a:spcPct val="90000"/>
              </a:lnSpc>
              <a:buFontTx/>
              <a:buNone/>
            </a:pPr>
            <a:r>
              <a:rPr lang="en-US" sz="2800" smtClean="0"/>
              <a:t>	402-472-4412 </a:t>
            </a:r>
          </a:p>
          <a:p>
            <a:pPr marL="0" indent="0" eaLnBrk="1" hangingPunct="1">
              <a:lnSpc>
                <a:spcPct val="90000"/>
              </a:lnSpc>
              <a:buFontTx/>
              <a:buNone/>
            </a:pPr>
            <a:r>
              <a:rPr lang="en-US" sz="2800" smtClean="0"/>
              <a:t>Joan Latta Konecky (</a:t>
            </a:r>
            <a:r>
              <a:rPr lang="en-US" sz="2800" smtClean="0">
                <a:hlinkClick r:id="rId5"/>
              </a:rPr>
              <a:t>jkonecky1@unl.edu </a:t>
            </a:r>
            <a:r>
              <a:rPr lang="en-US" sz="2800" smtClean="0"/>
              <a:t>) 	402-472-2554</a:t>
            </a:r>
          </a:p>
          <a:p>
            <a:pPr marL="0" indent="0" eaLnBrk="1" hangingPunct="1">
              <a:lnSpc>
                <a:spcPct val="90000"/>
              </a:lnSpc>
              <a:buFontTx/>
              <a:buNone/>
            </a:pPr>
            <a:r>
              <a:rPr lang="en-US" sz="2800" smtClean="0"/>
              <a:t>http://digitalcommons.unl.edu/library_talks</a:t>
            </a:r>
          </a:p>
        </p:txBody>
      </p:sp>
      <p:pic>
        <p:nvPicPr>
          <p:cNvPr id="21508" name="Picture 11" descr="MCj00788300000[1]"/>
          <p:cNvPicPr>
            <a:picLocks noChangeAspect="1" noChangeArrowheads="1"/>
          </p:cNvPicPr>
          <p:nvPr/>
        </p:nvPicPr>
        <p:blipFill>
          <a:blip r:embed="rId6"/>
          <a:srcRect/>
          <a:stretch>
            <a:fillRect/>
          </a:stretch>
        </p:blipFill>
        <p:spPr bwMode="auto">
          <a:xfrm>
            <a:off x="6613525" y="1412875"/>
            <a:ext cx="1906588" cy="1917700"/>
          </a:xfrm>
          <a:prstGeom prst="rect">
            <a:avLst/>
          </a:prstGeom>
          <a:noFill/>
          <a:ln w="9525">
            <a:noFill/>
            <a:miter lim="800000"/>
            <a:headEnd/>
            <a:tailEnd/>
          </a:ln>
        </p:spPr>
      </p:pic>
      <p:pic>
        <p:nvPicPr>
          <p:cNvPr id="21509" name="Picture 12" descr="MCj00787620000[1]"/>
          <p:cNvPicPr>
            <a:picLocks noChangeAspect="1" noChangeArrowheads="1"/>
          </p:cNvPicPr>
          <p:nvPr/>
        </p:nvPicPr>
        <p:blipFill>
          <a:blip r:embed="rId7"/>
          <a:srcRect/>
          <a:stretch>
            <a:fillRect/>
          </a:stretch>
        </p:blipFill>
        <p:spPr bwMode="auto">
          <a:xfrm>
            <a:off x="1447800" y="315913"/>
            <a:ext cx="1854200" cy="2141537"/>
          </a:xfrm>
          <a:prstGeom prst="rect">
            <a:avLst/>
          </a:prstGeom>
          <a:noFill/>
          <a:ln w="9525">
            <a:noFill/>
            <a:miter lim="800000"/>
            <a:headEnd/>
            <a:tailEnd/>
          </a:ln>
        </p:spPr>
      </p:pic>
      <p:pic>
        <p:nvPicPr>
          <p:cNvPr id="21510" name="Picture 13" descr="MCj00787110000[1]"/>
          <p:cNvPicPr>
            <a:picLocks noChangeAspect="1" noChangeArrowheads="1"/>
          </p:cNvPicPr>
          <p:nvPr/>
        </p:nvPicPr>
        <p:blipFill>
          <a:blip r:embed="rId8"/>
          <a:srcRect/>
          <a:stretch>
            <a:fillRect/>
          </a:stretch>
        </p:blipFill>
        <p:spPr bwMode="auto">
          <a:xfrm flipH="1">
            <a:off x="492125" y="3009900"/>
            <a:ext cx="957263" cy="2324100"/>
          </a:xfrm>
          <a:prstGeom prst="rect">
            <a:avLst/>
          </a:prstGeom>
          <a:noFill/>
          <a:ln w="9525">
            <a:noFill/>
            <a:miter lim="800000"/>
            <a:headEnd/>
            <a:tailEnd/>
          </a:ln>
        </p:spPr>
      </p:pic>
      <p:sp>
        <p:nvSpPr>
          <p:cNvPr id="21511" name="Slide Number Placeholder 7"/>
          <p:cNvSpPr>
            <a:spLocks noGrp="1"/>
          </p:cNvSpPr>
          <p:nvPr>
            <p:ph type="sldNum" sz="quarter" idx="12"/>
          </p:nvPr>
        </p:nvSpPr>
        <p:spPr>
          <a:noFill/>
        </p:spPr>
        <p:txBody>
          <a:bodyPr/>
          <a:lstStyle/>
          <a:p>
            <a:fld id="{D1667BF5-553B-47F3-BA8C-F7071D5D6A23}" type="slidenum">
              <a:rPr lang="en-US" smtClean="0"/>
              <a:pPr/>
              <a:t>20</a:t>
            </a:fld>
            <a:endParaRPr lang="en-US" smtClean="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idx="4294967295"/>
          </p:nvPr>
        </p:nvSpPr>
        <p:spPr>
          <a:xfrm>
            <a:off x="457200" y="47625"/>
            <a:ext cx="8229600" cy="1143000"/>
          </a:xfrm>
        </p:spPr>
        <p:txBody>
          <a:bodyPr/>
          <a:lstStyle/>
          <a:p>
            <a:pPr eaLnBrk="1" hangingPunct="1"/>
            <a:r>
              <a:rPr lang="en-US" b="1" smtClean="0">
                <a:solidFill>
                  <a:schemeClr val="tx1"/>
                </a:solidFill>
              </a:rPr>
              <a:t>Goals</a:t>
            </a:r>
          </a:p>
        </p:txBody>
      </p:sp>
      <p:sp>
        <p:nvSpPr>
          <p:cNvPr id="4099" name="Rectangle 3"/>
          <p:cNvSpPr>
            <a:spLocks noGrp="1" noChangeArrowheads="1"/>
          </p:cNvSpPr>
          <p:nvPr>
            <p:ph type="body" idx="4294967295"/>
          </p:nvPr>
        </p:nvSpPr>
        <p:spPr>
          <a:xfrm>
            <a:off x="695325" y="1196975"/>
            <a:ext cx="7812088" cy="5027613"/>
          </a:xfrm>
        </p:spPr>
        <p:txBody>
          <a:bodyPr/>
          <a:lstStyle/>
          <a:p>
            <a:pPr marL="457200" indent="-457200" eaLnBrk="1" hangingPunct="1">
              <a:lnSpc>
                <a:spcPct val="90000"/>
              </a:lnSpc>
              <a:buClr>
                <a:schemeClr val="tx1"/>
              </a:buClr>
              <a:buSzPct val="110000"/>
              <a:buFont typeface="Wingdings" pitchFamily="2" charset="2"/>
              <a:buBlip>
                <a:blip r:embed="rId2"/>
              </a:buBlip>
            </a:pPr>
            <a:r>
              <a:rPr lang="en-US" sz="2800" smtClean="0"/>
              <a:t>Improve patron access to resources. </a:t>
            </a:r>
          </a:p>
          <a:p>
            <a:pPr marL="457200" indent="-457200" eaLnBrk="1" hangingPunct="1">
              <a:lnSpc>
                <a:spcPct val="90000"/>
              </a:lnSpc>
              <a:buClr>
                <a:schemeClr val="tx1"/>
              </a:buClr>
              <a:buSzPct val="110000"/>
              <a:buFont typeface="Wingdings" pitchFamily="2" charset="2"/>
              <a:buBlip>
                <a:blip r:embed="rId2"/>
              </a:buBlip>
            </a:pPr>
            <a:r>
              <a:rPr lang="en-US" sz="2800" smtClean="0"/>
              <a:t>Determine default cataloging guidelines for electronic resources catalog records</a:t>
            </a:r>
          </a:p>
          <a:p>
            <a:pPr marL="457200" indent="-457200" eaLnBrk="1" hangingPunct="1">
              <a:lnSpc>
                <a:spcPct val="90000"/>
              </a:lnSpc>
              <a:buClr>
                <a:schemeClr val="tx1"/>
              </a:buClr>
              <a:buSzPct val="110000"/>
              <a:buFont typeface="Wingdings" pitchFamily="2" charset="2"/>
              <a:buBlip>
                <a:blip r:embed="rId2"/>
              </a:buBlip>
            </a:pPr>
            <a:r>
              <a:rPr lang="en-US" sz="2800" smtClean="0"/>
              <a:t>Develop a collaborative process between liaison and catalog librarians</a:t>
            </a:r>
          </a:p>
          <a:p>
            <a:pPr marL="457200" indent="-457200" eaLnBrk="1" hangingPunct="1">
              <a:lnSpc>
                <a:spcPct val="90000"/>
              </a:lnSpc>
              <a:buClr>
                <a:schemeClr val="tx1"/>
              </a:buClr>
              <a:buSzPct val="110000"/>
              <a:buFont typeface="Wingdings" pitchFamily="2" charset="2"/>
              <a:buBlip>
                <a:blip r:embed="rId2"/>
              </a:buBlip>
            </a:pPr>
            <a:r>
              <a:rPr lang="en-US" sz="2800" smtClean="0"/>
              <a:t>Develop maintenance process for tracking the changes in the content, including changes in the subset titles</a:t>
            </a:r>
          </a:p>
          <a:p>
            <a:pPr marL="457200" indent="-457200" eaLnBrk="1" hangingPunct="1">
              <a:lnSpc>
                <a:spcPct val="90000"/>
              </a:lnSpc>
              <a:buClr>
                <a:schemeClr val="tx1"/>
              </a:buClr>
              <a:buSzPct val="110000"/>
              <a:buFont typeface="Wingdings" pitchFamily="2" charset="2"/>
              <a:buBlip>
                <a:blip r:embed="rId2"/>
              </a:buBlip>
            </a:pPr>
            <a:r>
              <a:rPr lang="en-US" sz="2800" smtClean="0"/>
              <a:t>Develop exit plan for tracking &amp; removing enhancements when an electronic resource ceases or is cancelled</a:t>
            </a:r>
          </a:p>
          <a:p>
            <a:pPr marL="457200" indent="-457200" eaLnBrk="1" hangingPunct="1">
              <a:lnSpc>
                <a:spcPct val="90000"/>
              </a:lnSpc>
            </a:pPr>
            <a:endParaRPr lang="en-US" sz="2800" smtClean="0"/>
          </a:p>
        </p:txBody>
      </p:sp>
      <p:sp>
        <p:nvSpPr>
          <p:cNvPr id="4100" name="Slide Number Placeholder 5"/>
          <p:cNvSpPr>
            <a:spLocks noGrp="1"/>
          </p:cNvSpPr>
          <p:nvPr>
            <p:ph type="sldNum" sz="quarter" idx="12"/>
          </p:nvPr>
        </p:nvSpPr>
        <p:spPr>
          <a:noFill/>
        </p:spPr>
        <p:txBody>
          <a:bodyPr/>
          <a:lstStyle/>
          <a:p>
            <a:fld id="{C06DAEBC-4DA3-4D30-8887-0D0E444ED127}" type="slidenum">
              <a:rPr lang="en-US" smtClean="0"/>
              <a:pPr/>
              <a:t>3</a:t>
            </a:fld>
            <a:endParaRPr lang="en-US"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457200" y="254000"/>
            <a:ext cx="8229600" cy="1562100"/>
          </a:xfrm>
        </p:spPr>
        <p:txBody>
          <a:bodyPr/>
          <a:lstStyle/>
          <a:p>
            <a:pPr eaLnBrk="1" hangingPunct="1"/>
            <a:r>
              <a:rPr lang="en-US" b="1" smtClean="0">
                <a:solidFill>
                  <a:schemeClr val="tx1"/>
                </a:solidFill>
              </a:rPr>
              <a:t>Philosophy of Project – </a:t>
            </a:r>
            <a:br>
              <a:rPr lang="en-US" b="1" smtClean="0">
                <a:solidFill>
                  <a:schemeClr val="tx1"/>
                </a:solidFill>
              </a:rPr>
            </a:br>
            <a:r>
              <a:rPr lang="en-US" b="1" smtClean="0">
                <a:solidFill>
                  <a:schemeClr val="tx1"/>
                </a:solidFill>
              </a:rPr>
              <a:t>FRBR Principles</a:t>
            </a:r>
          </a:p>
        </p:txBody>
      </p:sp>
      <p:sp>
        <p:nvSpPr>
          <p:cNvPr id="5123" name="Rectangle 3"/>
          <p:cNvSpPr>
            <a:spLocks noGrp="1" noChangeArrowheads="1"/>
          </p:cNvSpPr>
          <p:nvPr>
            <p:ph type="body" idx="4294967295"/>
          </p:nvPr>
        </p:nvSpPr>
        <p:spPr>
          <a:xfrm>
            <a:off x="889000" y="1909763"/>
            <a:ext cx="7327900" cy="4314825"/>
          </a:xfrm>
        </p:spPr>
        <p:txBody>
          <a:bodyPr/>
          <a:lstStyle/>
          <a:p>
            <a:pPr marL="457200" indent="-457200" eaLnBrk="1" hangingPunct="1">
              <a:buClr>
                <a:schemeClr val="tx1"/>
              </a:buClr>
              <a:buFontTx/>
              <a:buBlip>
                <a:blip r:embed="rId2"/>
              </a:buBlip>
            </a:pPr>
            <a:r>
              <a:rPr lang="en-US" sz="2800" smtClean="0"/>
              <a:t>Make the catalog a discovery tool</a:t>
            </a:r>
          </a:p>
          <a:p>
            <a:pPr marL="457200" indent="-457200" eaLnBrk="1" hangingPunct="1">
              <a:buClr>
                <a:schemeClr val="tx1"/>
              </a:buClr>
              <a:buFontTx/>
              <a:buBlip>
                <a:blip r:embed="rId2"/>
              </a:buBlip>
            </a:pPr>
            <a:r>
              <a:rPr lang="en-US" sz="2800" smtClean="0"/>
              <a:t>Enhance efficient navigation</a:t>
            </a:r>
          </a:p>
          <a:p>
            <a:pPr marL="457200" indent="-457200" eaLnBrk="1" hangingPunct="1">
              <a:buClr>
                <a:schemeClr val="tx1"/>
              </a:buClr>
              <a:buFontTx/>
              <a:buBlip>
                <a:blip r:embed="rId2"/>
              </a:buBlip>
            </a:pPr>
            <a:r>
              <a:rPr lang="en-US" sz="2800" smtClean="0"/>
              <a:t>Encourage connections between strongly related resources by way of co-location (gathering)</a:t>
            </a:r>
          </a:p>
        </p:txBody>
      </p:sp>
      <p:sp>
        <p:nvSpPr>
          <p:cNvPr id="5124" name="Slide Number Placeholder 5"/>
          <p:cNvSpPr txBox="1">
            <a:spLocks noGrp="1"/>
          </p:cNvSpPr>
          <p:nvPr/>
        </p:nvSpPr>
        <p:spPr bwMode="auto">
          <a:xfrm>
            <a:off x="6553200" y="6318250"/>
            <a:ext cx="2133600" cy="476250"/>
          </a:xfrm>
          <a:prstGeom prst="rect">
            <a:avLst/>
          </a:prstGeom>
          <a:noFill/>
          <a:ln w="9525">
            <a:noFill/>
            <a:miter lim="800000"/>
            <a:headEnd/>
            <a:tailEnd/>
          </a:ln>
        </p:spPr>
        <p:txBody>
          <a:bodyPr/>
          <a:lstStyle/>
          <a:p>
            <a:pPr algn="r" eaLnBrk="1" hangingPunct="1"/>
            <a:fld id="{B4449AF7-7070-4045-81B4-6623BBBBABCE}" type="slidenum">
              <a:rPr lang="en-US" sz="1400"/>
              <a:pPr algn="r" eaLnBrk="1" hangingPunct="1"/>
              <a:t>4</a:t>
            </a:fld>
            <a:endParaRPr lang="en-US" sz="14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
          <p:cNvSpPr>
            <a:spLocks noGrp="1" noChangeArrowheads="1"/>
          </p:cNvSpPr>
          <p:nvPr>
            <p:ph type="body" idx="4294967295"/>
          </p:nvPr>
        </p:nvSpPr>
        <p:spPr>
          <a:xfrm>
            <a:off x="390525" y="617538"/>
            <a:ext cx="8513763" cy="2524125"/>
          </a:xfrm>
        </p:spPr>
        <p:txBody>
          <a:bodyPr/>
          <a:lstStyle/>
          <a:p>
            <a:pPr algn="ctr" eaLnBrk="1" hangingPunct="1">
              <a:lnSpc>
                <a:spcPct val="125000"/>
              </a:lnSpc>
              <a:buFontTx/>
              <a:buNone/>
            </a:pPr>
            <a:r>
              <a:rPr lang="en-US" sz="4000" b="1" i="1" smtClean="0"/>
              <a:t>Bottom line:</a:t>
            </a:r>
            <a:r>
              <a:rPr lang="en-US" sz="3600" b="1" i="1" smtClean="0"/>
              <a:t> </a:t>
            </a:r>
          </a:p>
          <a:p>
            <a:pPr algn="ctr" eaLnBrk="1" hangingPunct="1">
              <a:lnSpc>
                <a:spcPct val="125000"/>
              </a:lnSpc>
              <a:buFontTx/>
              <a:buNone/>
            </a:pPr>
            <a:r>
              <a:rPr lang="en-US" sz="3600" b="1" i="1" smtClean="0"/>
              <a:t>How might patrons look for _______ ?</a:t>
            </a:r>
          </a:p>
          <a:p>
            <a:pPr lvl="1" eaLnBrk="1" hangingPunct="1">
              <a:lnSpc>
                <a:spcPct val="125000"/>
              </a:lnSpc>
              <a:buSzPct val="155000"/>
              <a:buFontTx/>
              <a:buNone/>
            </a:pPr>
            <a:endParaRPr lang="en-US" smtClean="0"/>
          </a:p>
        </p:txBody>
      </p:sp>
      <p:sp>
        <p:nvSpPr>
          <p:cNvPr id="6147" name="Slide Number Placeholder 5"/>
          <p:cNvSpPr>
            <a:spLocks noGrp="1"/>
          </p:cNvSpPr>
          <p:nvPr>
            <p:ph type="sldNum" sz="quarter" idx="12"/>
          </p:nvPr>
        </p:nvSpPr>
        <p:spPr>
          <a:noFill/>
        </p:spPr>
        <p:txBody>
          <a:bodyPr/>
          <a:lstStyle/>
          <a:p>
            <a:fld id="{E978216C-98F9-410C-9D83-9ECB3CB90406}" type="slidenum">
              <a:rPr lang="en-US" smtClean="0"/>
              <a:pPr/>
              <a:t>5</a:t>
            </a:fld>
            <a:endParaRPr lang="en-US" smtClean="0"/>
          </a:p>
        </p:txBody>
      </p:sp>
      <p:pic>
        <p:nvPicPr>
          <p:cNvPr id="6148" name="Picture 9" descr="bott"/>
          <p:cNvPicPr>
            <a:picLocks noChangeAspect="1" noChangeArrowheads="1"/>
          </p:cNvPicPr>
          <p:nvPr/>
        </p:nvPicPr>
        <p:blipFill>
          <a:blip r:embed="rId3"/>
          <a:srcRect/>
          <a:stretch>
            <a:fillRect/>
          </a:stretch>
        </p:blipFill>
        <p:spPr bwMode="auto">
          <a:xfrm>
            <a:off x="3028950" y="2813050"/>
            <a:ext cx="3162300" cy="31623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7"/>
          <p:cNvSpPr>
            <a:spLocks noGrp="1"/>
          </p:cNvSpPr>
          <p:nvPr>
            <p:ph type="sldNum" sz="quarter" idx="12"/>
          </p:nvPr>
        </p:nvSpPr>
        <p:spPr>
          <a:noFill/>
        </p:spPr>
        <p:txBody>
          <a:bodyPr/>
          <a:lstStyle/>
          <a:p>
            <a:fld id="{C248014D-D548-43A3-92DF-C3BAA0BF21B4}" type="slidenum">
              <a:rPr lang="en-US" smtClean="0"/>
              <a:pPr/>
              <a:t>6</a:t>
            </a:fld>
            <a:endParaRPr lang="en-US" smtClean="0"/>
          </a:p>
        </p:txBody>
      </p:sp>
      <p:sp>
        <p:nvSpPr>
          <p:cNvPr id="7171" name="Rectangle 21"/>
          <p:cNvSpPr>
            <a:spLocks noChangeArrowheads="1"/>
          </p:cNvSpPr>
          <p:nvPr/>
        </p:nvSpPr>
        <p:spPr bwMode="auto">
          <a:xfrm>
            <a:off x="568325" y="142875"/>
            <a:ext cx="8002588" cy="823913"/>
          </a:xfrm>
          <a:prstGeom prst="rect">
            <a:avLst/>
          </a:prstGeom>
          <a:noFill/>
          <a:ln w="9525">
            <a:noFill/>
            <a:miter lim="800000"/>
            <a:headEnd/>
            <a:tailEnd/>
          </a:ln>
        </p:spPr>
        <p:txBody>
          <a:bodyPr>
            <a:spAutoFit/>
          </a:bodyPr>
          <a:lstStyle/>
          <a:p>
            <a:pPr marL="234950" indent="-234950" algn="ctr" eaLnBrk="1" hangingPunct="1">
              <a:lnSpc>
                <a:spcPct val="150000"/>
              </a:lnSpc>
            </a:pPr>
            <a:r>
              <a:rPr lang="en-US" sz="3200" b="1"/>
              <a:t>Connecting: Title Changes</a:t>
            </a:r>
            <a:endParaRPr lang="en-US" sz="1600" b="1"/>
          </a:p>
        </p:txBody>
      </p:sp>
      <p:sp>
        <p:nvSpPr>
          <p:cNvPr id="7172" name="Text Box 22"/>
          <p:cNvSpPr txBox="1">
            <a:spLocks noChangeArrowheads="1"/>
          </p:cNvSpPr>
          <p:nvPr/>
        </p:nvSpPr>
        <p:spPr bwMode="auto">
          <a:xfrm>
            <a:off x="684213" y="1766888"/>
            <a:ext cx="8154987" cy="3394075"/>
          </a:xfrm>
          <a:prstGeom prst="rect">
            <a:avLst/>
          </a:prstGeom>
          <a:noFill/>
          <a:ln w="9525">
            <a:noFill/>
            <a:miter lim="800000"/>
            <a:headEnd/>
            <a:tailEnd/>
          </a:ln>
        </p:spPr>
        <p:txBody>
          <a:bodyPr>
            <a:spAutoFit/>
          </a:bodyPr>
          <a:lstStyle/>
          <a:p>
            <a:pPr>
              <a:lnSpc>
                <a:spcPct val="150000"/>
              </a:lnSpc>
            </a:pPr>
            <a:endParaRPr lang="en-US" b="1"/>
          </a:p>
          <a:p>
            <a:pPr>
              <a:lnSpc>
                <a:spcPct val="150000"/>
              </a:lnSpc>
              <a:buFontTx/>
              <a:buBlip>
                <a:blip r:embed="rId2"/>
              </a:buBlip>
            </a:pPr>
            <a:r>
              <a:rPr lang="en-US" b="1"/>
              <a:t> Art Index (P)</a:t>
            </a:r>
            <a:r>
              <a:rPr lang="en-US"/>
              <a:t> </a:t>
            </a:r>
            <a:r>
              <a:rPr lang="en-US" b="1"/>
              <a:t>–&gt; Art Abstract (E) </a:t>
            </a:r>
          </a:p>
          <a:p>
            <a:pPr eaLnBrk="1" hangingPunct="1">
              <a:lnSpc>
                <a:spcPct val="150000"/>
              </a:lnSpc>
              <a:buFontTx/>
              <a:buBlip>
                <a:blip r:embed="rId2"/>
              </a:buBlip>
            </a:pPr>
            <a:r>
              <a:rPr lang="en-US" b="1"/>
              <a:t> Dictionary of American Biography (P) –&gt; American National Biography (P &amp; E)</a:t>
            </a:r>
          </a:p>
          <a:p>
            <a:pPr>
              <a:lnSpc>
                <a:spcPct val="150000"/>
              </a:lnSpc>
              <a:buFontTx/>
              <a:buBlip>
                <a:blip r:embed="rId2"/>
              </a:buBlip>
            </a:pPr>
            <a:r>
              <a:rPr lang="en-US" b="1"/>
              <a:t> Encyclopedia of Associations (P) –&gt; Associations Unlimited (E)</a:t>
            </a:r>
          </a:p>
          <a:p>
            <a:pPr>
              <a:lnSpc>
                <a:spcPct val="150000"/>
              </a:lnSpc>
              <a:buFontTx/>
              <a:buBlip>
                <a:blip r:embed="rId2"/>
              </a:buBlip>
            </a:pPr>
            <a:r>
              <a:rPr lang="en-US" b="1"/>
              <a:t> American Humanities Index (P)</a:t>
            </a:r>
            <a:r>
              <a:rPr lang="en-US"/>
              <a:t> </a:t>
            </a:r>
            <a:r>
              <a:rPr lang="en-US" b="1"/>
              <a:t>–&gt; Humanities International Index (E)</a:t>
            </a:r>
          </a:p>
          <a:p>
            <a:pPr>
              <a:lnSpc>
                <a:spcPct val="150000"/>
              </a:lnSpc>
              <a:buFontTx/>
              <a:buBlip>
                <a:blip r:embed="rId2"/>
              </a:buBlip>
            </a:pPr>
            <a:r>
              <a:rPr lang="en-US" b="1"/>
              <a:t> L’Annee Philologique (P) –&gt; Database of Classical Bibliography (E)</a:t>
            </a:r>
          </a:p>
          <a:p>
            <a:pPr>
              <a:lnSpc>
                <a:spcPct val="150000"/>
              </a:lnSpc>
              <a:buFontTx/>
              <a:buBlip>
                <a:blip r:embed="rId2"/>
              </a:buBlip>
            </a:pPr>
            <a:r>
              <a:rPr lang="en-US" b="1"/>
              <a:t> Moody’s Industrial Manual (P)</a:t>
            </a:r>
            <a:r>
              <a:rPr lang="en-US"/>
              <a:t> </a:t>
            </a:r>
            <a:r>
              <a:rPr lang="en-US" b="1"/>
              <a:t>–&gt; Mergent Online (E)</a:t>
            </a:r>
          </a:p>
        </p:txBody>
      </p:sp>
      <p:sp>
        <p:nvSpPr>
          <p:cNvPr id="7174" name="Text Box 6"/>
          <p:cNvSpPr txBox="1">
            <a:spLocks noChangeArrowheads="1"/>
          </p:cNvSpPr>
          <p:nvPr/>
        </p:nvSpPr>
        <p:spPr bwMode="auto">
          <a:xfrm>
            <a:off x="477838" y="1074738"/>
            <a:ext cx="8193087" cy="946150"/>
          </a:xfrm>
          <a:prstGeom prst="rect">
            <a:avLst/>
          </a:prstGeom>
          <a:noFill/>
          <a:ln w="9525">
            <a:noFill/>
            <a:miter lim="800000"/>
            <a:headEnd/>
            <a:tailEnd/>
          </a:ln>
          <a:effectLst/>
        </p:spPr>
        <p:txBody>
          <a:bodyPr>
            <a:spAutoFit/>
          </a:bodyPr>
          <a:lstStyle/>
          <a:p>
            <a:pPr algn="ctr"/>
            <a:r>
              <a:rPr lang="en-US" sz="2800" b="1"/>
              <a:t>Connection needed between title change </a:t>
            </a:r>
          </a:p>
          <a:p>
            <a:pPr algn="ctr"/>
            <a:r>
              <a:rPr lang="en-US" sz="2800" b="1"/>
              <a:t>from print and electronic</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7"/>
          <p:cNvSpPr txBox="1">
            <a:spLocks noGrp="1"/>
          </p:cNvSpPr>
          <p:nvPr/>
        </p:nvSpPr>
        <p:spPr bwMode="auto">
          <a:xfrm>
            <a:off x="6553200" y="6245225"/>
            <a:ext cx="2133600" cy="476250"/>
          </a:xfrm>
          <a:prstGeom prst="rect">
            <a:avLst/>
          </a:prstGeom>
          <a:noFill/>
          <a:ln w="9525">
            <a:noFill/>
            <a:miter lim="800000"/>
            <a:headEnd/>
            <a:tailEnd/>
          </a:ln>
        </p:spPr>
        <p:txBody>
          <a:bodyPr/>
          <a:lstStyle/>
          <a:p>
            <a:pPr algn="r" eaLnBrk="1" hangingPunct="1"/>
            <a:fld id="{AB651873-F7BF-4F79-8C35-EF7CE7653A16}" type="slidenum">
              <a:rPr lang="en-US" sz="1400"/>
              <a:pPr algn="r" eaLnBrk="1" hangingPunct="1"/>
              <a:t>7</a:t>
            </a:fld>
            <a:endParaRPr lang="en-US" sz="1400"/>
          </a:p>
        </p:txBody>
      </p:sp>
      <p:pic>
        <p:nvPicPr>
          <p:cNvPr id="8195" name="Picture 7" descr="Moodys Industrial Manual print"/>
          <p:cNvPicPr>
            <a:picLocks noChangeAspect="1" noChangeArrowheads="1"/>
          </p:cNvPicPr>
          <p:nvPr/>
        </p:nvPicPr>
        <p:blipFill>
          <a:blip r:embed="rId2"/>
          <a:srcRect/>
          <a:stretch>
            <a:fillRect/>
          </a:stretch>
        </p:blipFill>
        <p:spPr bwMode="auto">
          <a:xfrm>
            <a:off x="381000" y="912813"/>
            <a:ext cx="5175250" cy="2846387"/>
          </a:xfrm>
          <a:prstGeom prst="rect">
            <a:avLst/>
          </a:prstGeom>
          <a:noFill/>
          <a:ln w="15875">
            <a:solidFill>
              <a:schemeClr val="tx1"/>
            </a:solidFill>
            <a:miter lim="800000"/>
            <a:headEnd/>
            <a:tailEnd/>
          </a:ln>
        </p:spPr>
      </p:pic>
      <p:pic>
        <p:nvPicPr>
          <p:cNvPr id="8196" name="Picture 10" descr="Mergent Online record"/>
          <p:cNvPicPr>
            <a:picLocks noChangeAspect="1" noChangeArrowheads="1"/>
          </p:cNvPicPr>
          <p:nvPr/>
        </p:nvPicPr>
        <p:blipFill>
          <a:blip r:embed="rId3"/>
          <a:srcRect/>
          <a:stretch>
            <a:fillRect/>
          </a:stretch>
        </p:blipFill>
        <p:spPr bwMode="auto">
          <a:xfrm>
            <a:off x="400050" y="3876675"/>
            <a:ext cx="5257800" cy="2587625"/>
          </a:xfrm>
          <a:prstGeom prst="rect">
            <a:avLst/>
          </a:prstGeom>
          <a:noFill/>
          <a:ln w="15875">
            <a:solidFill>
              <a:schemeClr val="tx1"/>
            </a:solidFill>
            <a:miter lim="800000"/>
            <a:headEnd/>
            <a:tailEnd/>
          </a:ln>
        </p:spPr>
      </p:pic>
      <p:pic>
        <p:nvPicPr>
          <p:cNvPr id="8197" name="Picture 8" descr="moody1"/>
          <p:cNvPicPr>
            <a:picLocks noChangeAspect="1" noChangeArrowheads="1"/>
          </p:cNvPicPr>
          <p:nvPr/>
        </p:nvPicPr>
        <p:blipFill>
          <a:blip r:embed="rId4"/>
          <a:srcRect/>
          <a:stretch>
            <a:fillRect/>
          </a:stretch>
        </p:blipFill>
        <p:spPr bwMode="auto">
          <a:xfrm>
            <a:off x="3752850" y="1028700"/>
            <a:ext cx="5229225" cy="4203700"/>
          </a:xfrm>
          <a:prstGeom prst="rect">
            <a:avLst/>
          </a:prstGeom>
          <a:noFill/>
          <a:ln w="15875">
            <a:solidFill>
              <a:schemeClr val="tx1"/>
            </a:solidFill>
            <a:miter lim="800000"/>
            <a:headEnd/>
            <a:tailEnd/>
          </a:ln>
        </p:spPr>
      </p:pic>
      <p:sp>
        <p:nvSpPr>
          <p:cNvPr id="8198" name="AutoShape 6"/>
          <p:cNvSpPr>
            <a:spLocks noChangeAspect="1" noChangeArrowheads="1"/>
          </p:cNvSpPr>
          <p:nvPr/>
        </p:nvSpPr>
        <p:spPr bwMode="auto">
          <a:xfrm>
            <a:off x="4071938" y="4630738"/>
            <a:ext cx="3263900" cy="374650"/>
          </a:xfrm>
          <a:prstGeom prst="wedgeEllipseCallout">
            <a:avLst>
              <a:gd name="adj1" fmla="val -69940"/>
              <a:gd name="adj2" fmla="val 37287"/>
            </a:avLst>
          </a:prstGeom>
          <a:noFill/>
          <a:ln w="15875">
            <a:solidFill>
              <a:srgbClr val="CC0000"/>
            </a:solidFill>
            <a:miter lim="800000"/>
            <a:headEnd/>
            <a:tailEnd/>
          </a:ln>
        </p:spPr>
        <p:txBody>
          <a:bodyPr/>
          <a:lstStyle/>
          <a:p>
            <a:pPr algn="ctr" defTabSz="3135313" eaLnBrk="1" hangingPunct="1"/>
            <a:endParaRPr lang="en-US" sz="6200"/>
          </a:p>
        </p:txBody>
      </p:sp>
      <p:sp>
        <p:nvSpPr>
          <p:cNvPr id="8199" name="Rectangle 7"/>
          <p:cNvSpPr>
            <a:spLocks noChangeArrowheads="1"/>
          </p:cNvSpPr>
          <p:nvPr/>
        </p:nvSpPr>
        <p:spPr bwMode="auto">
          <a:xfrm>
            <a:off x="2589213" y="246063"/>
            <a:ext cx="4105275" cy="457200"/>
          </a:xfrm>
          <a:prstGeom prst="rect">
            <a:avLst/>
          </a:prstGeom>
          <a:noFill/>
          <a:ln w="9525">
            <a:noFill/>
            <a:miter lim="800000"/>
            <a:headEnd/>
            <a:tailEnd/>
          </a:ln>
        </p:spPr>
        <p:txBody>
          <a:bodyPr wrap="none">
            <a:spAutoFit/>
          </a:bodyPr>
          <a:lstStyle/>
          <a:p>
            <a:pPr algn="ctr" eaLnBrk="1" hangingPunct="1"/>
            <a:r>
              <a:rPr lang="en-US" sz="2400" b="1"/>
              <a:t>Connecting: Title Changes</a:t>
            </a:r>
            <a:r>
              <a:rPr lang="en-US" b="1"/>
              <a:t> </a:t>
            </a:r>
          </a:p>
        </p:txBody>
      </p:sp>
      <p:sp>
        <p:nvSpPr>
          <p:cNvPr id="8200" name="AutoShape 8"/>
          <p:cNvSpPr>
            <a:spLocks noChangeAspect="1" noChangeArrowheads="1"/>
          </p:cNvSpPr>
          <p:nvPr/>
        </p:nvSpPr>
        <p:spPr bwMode="auto">
          <a:xfrm>
            <a:off x="974725" y="1628775"/>
            <a:ext cx="1069975" cy="365125"/>
          </a:xfrm>
          <a:prstGeom prst="wedgeEllipseCallout">
            <a:avLst>
              <a:gd name="adj1" fmla="val 270625"/>
              <a:gd name="adj2" fmla="val -165653"/>
            </a:avLst>
          </a:prstGeom>
          <a:noFill/>
          <a:ln w="15875">
            <a:solidFill>
              <a:srgbClr val="CC0000"/>
            </a:solidFill>
            <a:miter lim="800000"/>
            <a:headEnd/>
            <a:tailEnd/>
          </a:ln>
        </p:spPr>
        <p:txBody>
          <a:bodyPr/>
          <a:lstStyle/>
          <a:p>
            <a:pPr algn="ctr" defTabSz="3135313" eaLnBrk="1" hangingPunct="1"/>
            <a:endParaRPr lang="en-US" sz="620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9"/>
          <p:cNvSpPr>
            <a:spLocks noGrp="1"/>
          </p:cNvSpPr>
          <p:nvPr>
            <p:ph type="sldNum" sz="quarter" idx="12"/>
          </p:nvPr>
        </p:nvSpPr>
        <p:spPr>
          <a:noFill/>
        </p:spPr>
        <p:txBody>
          <a:bodyPr/>
          <a:lstStyle/>
          <a:p>
            <a:fld id="{FB406FCA-6809-4406-BB1A-4B0608509E34}" type="slidenum">
              <a:rPr lang="en-US" smtClean="0"/>
              <a:pPr/>
              <a:t>8</a:t>
            </a:fld>
            <a:endParaRPr lang="en-US" smtClean="0"/>
          </a:p>
        </p:txBody>
      </p:sp>
      <p:sp>
        <p:nvSpPr>
          <p:cNvPr id="9219" name="Text Box 22"/>
          <p:cNvSpPr txBox="1">
            <a:spLocks noChangeAspect="1" noChangeArrowheads="1"/>
          </p:cNvSpPr>
          <p:nvPr/>
        </p:nvSpPr>
        <p:spPr bwMode="auto">
          <a:xfrm>
            <a:off x="495300" y="2125663"/>
            <a:ext cx="8189913" cy="2568575"/>
          </a:xfrm>
          <a:prstGeom prst="rect">
            <a:avLst/>
          </a:prstGeom>
          <a:noFill/>
          <a:ln w="9525">
            <a:noFill/>
            <a:miter lim="800000"/>
            <a:headEnd/>
            <a:tailEnd/>
          </a:ln>
        </p:spPr>
        <p:txBody>
          <a:bodyPr>
            <a:spAutoFit/>
          </a:bodyPr>
          <a:lstStyle/>
          <a:p>
            <a:pPr marL="114300" lvl="1" defTabSz="3135313" eaLnBrk="1" hangingPunct="1">
              <a:lnSpc>
                <a:spcPct val="150000"/>
              </a:lnSpc>
              <a:buFontTx/>
              <a:buBlip>
                <a:blip r:embed="rId2"/>
              </a:buBlip>
            </a:pPr>
            <a:r>
              <a:rPr lang="en-US" b="1"/>
              <a:t> American National Biography (P) –&gt; American National Biography (E)</a:t>
            </a:r>
          </a:p>
          <a:p>
            <a:pPr marL="114300" lvl="1" defTabSz="3135313">
              <a:lnSpc>
                <a:spcPct val="150000"/>
              </a:lnSpc>
              <a:buFontTx/>
              <a:buBlip>
                <a:blip r:embed="rId2"/>
              </a:buBlip>
            </a:pPr>
            <a:r>
              <a:rPr lang="en-US" b="1"/>
              <a:t> Encyclopedia of Associations (P) –&gt; Associations Unlimited (E)</a:t>
            </a:r>
          </a:p>
          <a:p>
            <a:pPr marL="114300" lvl="1" defTabSz="3135313" eaLnBrk="1" hangingPunct="1">
              <a:lnSpc>
                <a:spcPct val="150000"/>
              </a:lnSpc>
              <a:buFontTx/>
              <a:buBlip>
                <a:blip r:embed="rId2"/>
              </a:buBlip>
            </a:pPr>
            <a:r>
              <a:rPr lang="en-US" b="1"/>
              <a:t> Oxford English Dictionary, 2nd Edition (P &amp; E separate records) </a:t>
            </a:r>
          </a:p>
          <a:p>
            <a:pPr marL="114300" lvl="1" defTabSz="3135313" eaLnBrk="1" hangingPunct="1">
              <a:lnSpc>
                <a:spcPct val="150000"/>
              </a:lnSpc>
              <a:buFontTx/>
              <a:buBlip>
                <a:blip r:embed="rId2"/>
              </a:buBlip>
            </a:pPr>
            <a:r>
              <a:rPr lang="en-US" b="1"/>
              <a:t> Psychological Abstracts (P) –&gt; PsycInfo (E)</a:t>
            </a:r>
          </a:p>
          <a:p>
            <a:pPr marL="114300" lvl="1" defTabSz="3135313" eaLnBrk="1" hangingPunct="1">
              <a:lnSpc>
                <a:spcPct val="150000"/>
              </a:lnSpc>
              <a:buFontTx/>
              <a:buBlip>
                <a:blip r:embed="rId2"/>
              </a:buBlip>
            </a:pPr>
            <a:endParaRPr lang="en-US" b="1"/>
          </a:p>
          <a:p>
            <a:pPr marL="114300" lvl="1" defTabSz="3135313" eaLnBrk="1" hangingPunct="1">
              <a:lnSpc>
                <a:spcPct val="150000"/>
              </a:lnSpc>
            </a:pPr>
            <a:endParaRPr lang="en-US" b="1"/>
          </a:p>
        </p:txBody>
      </p:sp>
      <p:sp>
        <p:nvSpPr>
          <p:cNvPr id="9220" name="Rectangle 33"/>
          <p:cNvSpPr>
            <a:spLocks noChangeArrowheads="1"/>
          </p:cNvSpPr>
          <p:nvPr/>
        </p:nvSpPr>
        <p:spPr bwMode="auto">
          <a:xfrm>
            <a:off x="2428875" y="68263"/>
            <a:ext cx="4262438" cy="823912"/>
          </a:xfrm>
          <a:prstGeom prst="rect">
            <a:avLst/>
          </a:prstGeom>
          <a:noFill/>
          <a:ln w="9525">
            <a:noFill/>
            <a:miter lim="800000"/>
            <a:headEnd/>
            <a:tailEnd/>
          </a:ln>
        </p:spPr>
        <p:txBody>
          <a:bodyPr wrap="none">
            <a:spAutoFit/>
          </a:bodyPr>
          <a:lstStyle/>
          <a:p>
            <a:pPr algn="ctr" eaLnBrk="1" hangingPunct="1">
              <a:lnSpc>
                <a:spcPct val="150000"/>
              </a:lnSpc>
            </a:pPr>
            <a:r>
              <a:rPr lang="en-US" sz="3200" b="1"/>
              <a:t>Connecting: Editions</a:t>
            </a:r>
            <a:endParaRPr lang="en-US" sz="2800" b="1"/>
          </a:p>
        </p:txBody>
      </p:sp>
      <p:sp>
        <p:nvSpPr>
          <p:cNvPr id="9222" name="Text Box 6"/>
          <p:cNvSpPr txBox="1">
            <a:spLocks noChangeArrowheads="1"/>
          </p:cNvSpPr>
          <p:nvPr/>
        </p:nvSpPr>
        <p:spPr bwMode="auto">
          <a:xfrm>
            <a:off x="971550" y="1017588"/>
            <a:ext cx="7167563" cy="946150"/>
          </a:xfrm>
          <a:prstGeom prst="rect">
            <a:avLst/>
          </a:prstGeom>
          <a:noFill/>
          <a:ln w="9525">
            <a:noFill/>
            <a:miter lim="800000"/>
            <a:headEnd/>
            <a:tailEnd/>
          </a:ln>
          <a:effectLst/>
        </p:spPr>
        <p:txBody>
          <a:bodyPr>
            <a:spAutoFit/>
          </a:bodyPr>
          <a:lstStyle/>
          <a:p>
            <a:pPr algn="ctr"/>
            <a:r>
              <a:rPr lang="en-US" sz="2800" b="1"/>
              <a:t>Paper editions changed to electronic and may have a title change as well</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Number Placeholder 9"/>
          <p:cNvSpPr txBox="1">
            <a:spLocks noGrp="1"/>
          </p:cNvSpPr>
          <p:nvPr/>
        </p:nvSpPr>
        <p:spPr bwMode="auto">
          <a:xfrm>
            <a:off x="6553200" y="6245225"/>
            <a:ext cx="2133600" cy="476250"/>
          </a:xfrm>
          <a:prstGeom prst="rect">
            <a:avLst/>
          </a:prstGeom>
          <a:noFill/>
          <a:ln w="9525">
            <a:noFill/>
            <a:miter lim="800000"/>
            <a:headEnd/>
            <a:tailEnd/>
          </a:ln>
        </p:spPr>
        <p:txBody>
          <a:bodyPr/>
          <a:lstStyle/>
          <a:p>
            <a:pPr algn="r" eaLnBrk="1" hangingPunct="1"/>
            <a:fld id="{F45DE5D8-90A8-4A48-9483-AEAC3655B0C6}" type="slidenum">
              <a:rPr lang="en-US" sz="1400"/>
              <a:pPr algn="r" eaLnBrk="1" hangingPunct="1"/>
              <a:t>9</a:t>
            </a:fld>
            <a:endParaRPr lang="en-US" sz="1400"/>
          </a:p>
        </p:txBody>
      </p:sp>
      <p:sp>
        <p:nvSpPr>
          <p:cNvPr id="10250" name="Rectangle 10"/>
          <p:cNvSpPr>
            <a:spLocks noChangeArrowheads="1"/>
          </p:cNvSpPr>
          <p:nvPr/>
        </p:nvSpPr>
        <p:spPr bwMode="auto">
          <a:xfrm>
            <a:off x="2936875" y="265113"/>
            <a:ext cx="3244850" cy="457200"/>
          </a:xfrm>
          <a:prstGeom prst="rect">
            <a:avLst/>
          </a:prstGeom>
          <a:noFill/>
          <a:ln w="9525">
            <a:noFill/>
            <a:miter lim="800000"/>
            <a:headEnd/>
            <a:tailEnd/>
          </a:ln>
        </p:spPr>
        <p:txBody>
          <a:bodyPr wrap="none">
            <a:spAutoFit/>
          </a:bodyPr>
          <a:lstStyle/>
          <a:p>
            <a:pPr eaLnBrk="1" hangingPunct="1">
              <a:spcBef>
                <a:spcPct val="50000"/>
              </a:spcBef>
            </a:pPr>
            <a:r>
              <a:rPr lang="en-US" sz="2400" b="1"/>
              <a:t>Connecting: Editions</a:t>
            </a:r>
          </a:p>
        </p:txBody>
      </p:sp>
      <p:grpSp>
        <p:nvGrpSpPr>
          <p:cNvPr id="10256" name="Group 16"/>
          <p:cNvGrpSpPr>
            <a:grpSpLocks/>
          </p:cNvGrpSpPr>
          <p:nvPr/>
        </p:nvGrpSpPr>
        <p:grpSpPr bwMode="auto">
          <a:xfrm>
            <a:off x="157163" y="855663"/>
            <a:ext cx="8905875" cy="5778500"/>
            <a:chOff x="292" y="623"/>
            <a:chExt cx="5160" cy="3384"/>
          </a:xfrm>
        </p:grpSpPr>
        <p:pic>
          <p:nvPicPr>
            <p:cNvPr id="10244" name="Picture 4" descr="gale1"/>
            <p:cNvPicPr>
              <a:picLocks noChangeAspect="1" noChangeArrowheads="1"/>
            </p:cNvPicPr>
            <p:nvPr/>
          </p:nvPicPr>
          <p:blipFill>
            <a:blip r:embed="rId2"/>
            <a:srcRect/>
            <a:stretch>
              <a:fillRect/>
            </a:stretch>
          </p:blipFill>
          <p:spPr bwMode="auto">
            <a:xfrm>
              <a:off x="301" y="2256"/>
              <a:ext cx="3245" cy="1751"/>
            </a:xfrm>
            <a:prstGeom prst="rect">
              <a:avLst/>
            </a:prstGeom>
            <a:noFill/>
            <a:ln w="15875">
              <a:solidFill>
                <a:schemeClr val="tx1"/>
              </a:solidFill>
              <a:miter lim="800000"/>
              <a:headEnd/>
              <a:tailEnd/>
            </a:ln>
          </p:spPr>
        </p:pic>
        <p:pic>
          <p:nvPicPr>
            <p:cNvPr id="10245" name="Picture 7" descr="asso1"/>
            <p:cNvPicPr>
              <a:picLocks noChangeAspect="1" noChangeArrowheads="1"/>
            </p:cNvPicPr>
            <p:nvPr/>
          </p:nvPicPr>
          <p:blipFill>
            <a:blip r:embed="rId3"/>
            <a:srcRect/>
            <a:stretch>
              <a:fillRect/>
            </a:stretch>
          </p:blipFill>
          <p:spPr bwMode="auto">
            <a:xfrm>
              <a:off x="292" y="623"/>
              <a:ext cx="3181" cy="1559"/>
            </a:xfrm>
            <a:prstGeom prst="rect">
              <a:avLst/>
            </a:prstGeom>
            <a:noFill/>
            <a:ln w="15875">
              <a:solidFill>
                <a:schemeClr val="tx1"/>
              </a:solidFill>
              <a:miter lim="800000"/>
              <a:headEnd/>
              <a:tailEnd/>
            </a:ln>
          </p:spPr>
        </p:pic>
        <p:sp>
          <p:nvSpPr>
            <p:cNvPr id="10249" name="Oval 9"/>
            <p:cNvSpPr>
              <a:spLocks noChangeAspect="1" noChangeArrowheads="1"/>
            </p:cNvSpPr>
            <p:nvPr/>
          </p:nvSpPr>
          <p:spPr bwMode="auto">
            <a:xfrm>
              <a:off x="880" y="2389"/>
              <a:ext cx="1549" cy="190"/>
            </a:xfrm>
            <a:prstGeom prst="ellipse">
              <a:avLst/>
            </a:prstGeom>
            <a:noFill/>
            <a:ln w="15875">
              <a:solidFill>
                <a:srgbClr val="CC0000"/>
              </a:solidFill>
              <a:round/>
              <a:headEnd/>
              <a:tailEnd/>
            </a:ln>
          </p:spPr>
          <p:txBody>
            <a:bodyPr wrap="none" anchor="ctr"/>
            <a:lstStyle/>
            <a:p>
              <a:endParaRPr lang="en-US"/>
            </a:p>
          </p:txBody>
        </p:sp>
        <p:sp>
          <p:nvSpPr>
            <p:cNvPr id="10254" name="Line 14"/>
            <p:cNvSpPr>
              <a:spLocks noChangeShapeType="1"/>
            </p:cNvSpPr>
            <p:nvPr/>
          </p:nvSpPr>
          <p:spPr bwMode="auto">
            <a:xfrm>
              <a:off x="1175" y="1631"/>
              <a:ext cx="234" cy="708"/>
            </a:xfrm>
            <a:prstGeom prst="line">
              <a:avLst/>
            </a:prstGeom>
            <a:noFill/>
            <a:ln w="15875">
              <a:solidFill>
                <a:srgbClr val="CC0000"/>
              </a:solidFill>
              <a:round/>
              <a:headEnd/>
              <a:tailEnd type="triangle" w="med" len="med"/>
            </a:ln>
            <a:effectLst/>
          </p:spPr>
          <p:txBody>
            <a:bodyPr/>
            <a:lstStyle/>
            <a:p>
              <a:endParaRPr lang="en-US"/>
            </a:p>
          </p:txBody>
        </p:sp>
        <p:pic>
          <p:nvPicPr>
            <p:cNvPr id="10246" name="Picture 6" descr="gale2"/>
            <p:cNvPicPr>
              <a:picLocks noChangeAspect="1" noChangeArrowheads="1"/>
            </p:cNvPicPr>
            <p:nvPr/>
          </p:nvPicPr>
          <p:blipFill>
            <a:blip r:embed="rId4"/>
            <a:srcRect/>
            <a:stretch>
              <a:fillRect/>
            </a:stretch>
          </p:blipFill>
          <p:spPr bwMode="auto">
            <a:xfrm>
              <a:off x="2445" y="1424"/>
              <a:ext cx="3007" cy="1242"/>
            </a:xfrm>
            <a:prstGeom prst="rect">
              <a:avLst/>
            </a:prstGeom>
            <a:noFill/>
            <a:ln w="15875">
              <a:solidFill>
                <a:schemeClr val="tx1"/>
              </a:solidFill>
              <a:miter lim="800000"/>
              <a:headEnd/>
              <a:tailEnd/>
            </a:ln>
          </p:spPr>
        </p:pic>
        <p:sp>
          <p:nvSpPr>
            <p:cNvPr id="10247" name="AutoShape 7"/>
            <p:cNvSpPr>
              <a:spLocks noChangeAspect="1" noChangeArrowheads="1"/>
            </p:cNvSpPr>
            <p:nvPr/>
          </p:nvSpPr>
          <p:spPr bwMode="auto">
            <a:xfrm>
              <a:off x="2930" y="1698"/>
              <a:ext cx="2221" cy="261"/>
            </a:xfrm>
            <a:prstGeom prst="wedgeEllipseCallout">
              <a:avLst>
                <a:gd name="adj1" fmla="val -51532"/>
                <a:gd name="adj2" fmla="val -195977"/>
              </a:avLst>
            </a:prstGeom>
            <a:noFill/>
            <a:ln w="15875">
              <a:solidFill>
                <a:srgbClr val="CC0000"/>
              </a:solidFill>
              <a:miter lim="800000"/>
              <a:headEnd/>
              <a:tailEnd/>
            </a:ln>
          </p:spPr>
          <p:txBody>
            <a:bodyPr/>
            <a:lstStyle/>
            <a:p>
              <a:pPr algn="ctr" defTabSz="3135313" eaLnBrk="1" hangingPunct="1"/>
              <a:endParaRPr lang="en-US" sz="6200"/>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themeOverride>
</file>

<file path=docProps/app.xml><?xml version="1.0" encoding="utf-8"?>
<Properties xmlns="http://schemas.openxmlformats.org/officeDocument/2006/extended-properties" xmlns:vt="http://schemas.openxmlformats.org/officeDocument/2006/docPropsVTypes">
  <Template/>
  <TotalTime>1746</TotalTime>
  <Words>1645</Words>
  <Application>Microsoft Office PowerPoint</Application>
  <PresentationFormat>On-screen Show (4:3)</PresentationFormat>
  <Paragraphs>193</Paragraphs>
  <Slides>20</Slides>
  <Notes>7</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Wingdings</vt:lpstr>
      <vt:lpstr>Default Design</vt:lpstr>
      <vt:lpstr>Connecting Print Titles with  Their Electronic Alter Egos  in the Catalog:  Analysis &amp; Full Disclosure  Judith Wolfe, Assistant Professor Cataloging and Metadata Librarian  Joan Latta Konecky, Associate Professor Subject Specialist/ Liaison Librarian  Dana W. R. Boden, Associate Professor Subject Specialist/ Liaison Librarian   ALA Poster Sessions Anaheim California June 28th 2008 </vt:lpstr>
      <vt:lpstr>Charge</vt:lpstr>
      <vt:lpstr>Goals</vt:lpstr>
      <vt:lpstr>Philosophy of Project –  FRBR Principles</vt:lpstr>
      <vt:lpstr>Slide 5</vt:lpstr>
      <vt:lpstr>Slide 6</vt:lpstr>
      <vt:lpstr>Slide 7</vt:lpstr>
      <vt:lpstr>Slide 8</vt:lpstr>
      <vt:lpstr>Slide 9</vt:lpstr>
      <vt:lpstr>Slide 10</vt:lpstr>
      <vt:lpstr>Slide 11</vt:lpstr>
      <vt:lpstr>Slide 12</vt:lpstr>
      <vt:lpstr>Slide 13</vt:lpstr>
      <vt:lpstr>Cataloging Guidelines</vt:lpstr>
      <vt:lpstr>Cataloging Guidelines –  Subsets</vt:lpstr>
      <vt:lpstr>Cataloging Guidelines –  Related print</vt:lpstr>
      <vt:lpstr>Cataloging Guidelines – “Linking”</vt:lpstr>
      <vt:lpstr>Recommendations:</vt:lpstr>
      <vt:lpstr>Language to be used in the 856</vt:lpstr>
      <vt:lpstr>Questions</vt:lpstr>
    </vt:vector>
  </TitlesOfParts>
  <Company>University Of Nebraska Libraries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Connecting Print Titles with  Their Electronic Alter Egos  in the Catalog:  Analysis &amp; Full Disclosure</dc:title>
  <dc:creator>dboden1</dc:creator>
  <cp:lastModifiedBy>bturner1</cp:lastModifiedBy>
  <cp:revision>140</cp:revision>
  <dcterms:created xsi:type="dcterms:W3CDTF">2008-03-27T20:32:25Z</dcterms:created>
  <dcterms:modified xsi:type="dcterms:W3CDTF">2008-06-25T12:18:48Z</dcterms:modified>
</cp:coreProperties>
</file>