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charts/chart4.xml" ContentType="application/vnd.openxmlformats-officedocument.drawingml.chart+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handoutMasterIdLst>
    <p:handoutMasterId r:id="rId4"/>
  </p:handoutMasterIdLst>
  <p:sldIdLst>
    <p:sldId id="256" r:id="rId2"/>
  </p:sldIdLst>
  <p:sldSz cx="51206400" cy="32004000"/>
  <p:notesSz cx="9283700" cy="6997700"/>
  <p:defaultTextStyle>
    <a:defPPr>
      <a:defRPr lang="en-US"/>
    </a:defPPr>
    <a:lvl1pPr algn="l" rtl="0" fontAlgn="base">
      <a:spcBef>
        <a:spcPct val="0"/>
      </a:spcBef>
      <a:spcAft>
        <a:spcPct val="0"/>
      </a:spcAft>
      <a:defRPr sz="2400" kern="1200">
        <a:solidFill>
          <a:schemeClr val="tx1"/>
        </a:solidFill>
        <a:latin typeface="Times" charset="0"/>
        <a:ea typeface="MS PGothic" pitchFamily="34" charset="-128"/>
        <a:cs typeface="+mn-cs"/>
      </a:defRPr>
    </a:lvl1pPr>
    <a:lvl2pPr marL="457200" algn="l" rtl="0" fontAlgn="base">
      <a:spcBef>
        <a:spcPct val="0"/>
      </a:spcBef>
      <a:spcAft>
        <a:spcPct val="0"/>
      </a:spcAft>
      <a:defRPr sz="2400" kern="1200">
        <a:solidFill>
          <a:schemeClr val="tx1"/>
        </a:solidFill>
        <a:latin typeface="Times" charset="0"/>
        <a:ea typeface="MS PGothic" pitchFamily="34" charset="-128"/>
        <a:cs typeface="+mn-cs"/>
      </a:defRPr>
    </a:lvl2pPr>
    <a:lvl3pPr marL="914400" algn="l" rtl="0" fontAlgn="base">
      <a:spcBef>
        <a:spcPct val="0"/>
      </a:spcBef>
      <a:spcAft>
        <a:spcPct val="0"/>
      </a:spcAft>
      <a:defRPr sz="2400" kern="1200">
        <a:solidFill>
          <a:schemeClr val="tx1"/>
        </a:solidFill>
        <a:latin typeface="Times" charset="0"/>
        <a:ea typeface="MS PGothic" pitchFamily="34" charset="-128"/>
        <a:cs typeface="+mn-cs"/>
      </a:defRPr>
    </a:lvl3pPr>
    <a:lvl4pPr marL="1371600" algn="l" rtl="0" fontAlgn="base">
      <a:spcBef>
        <a:spcPct val="0"/>
      </a:spcBef>
      <a:spcAft>
        <a:spcPct val="0"/>
      </a:spcAft>
      <a:defRPr sz="2400" kern="1200">
        <a:solidFill>
          <a:schemeClr val="tx1"/>
        </a:solidFill>
        <a:latin typeface="Times" charset="0"/>
        <a:ea typeface="MS PGothic" pitchFamily="34" charset="-128"/>
        <a:cs typeface="+mn-cs"/>
      </a:defRPr>
    </a:lvl4pPr>
    <a:lvl5pPr marL="1828800" algn="l" rtl="0" fontAlgn="base">
      <a:spcBef>
        <a:spcPct val="0"/>
      </a:spcBef>
      <a:spcAft>
        <a:spcPct val="0"/>
      </a:spcAft>
      <a:defRPr sz="2400" kern="1200">
        <a:solidFill>
          <a:schemeClr val="tx1"/>
        </a:solidFill>
        <a:latin typeface="Times" charset="0"/>
        <a:ea typeface="MS PGothic" pitchFamily="34" charset="-128"/>
        <a:cs typeface="+mn-cs"/>
      </a:defRPr>
    </a:lvl5pPr>
    <a:lvl6pPr marL="2286000" algn="l" defTabSz="914400" rtl="0" eaLnBrk="1" latinLnBrk="0" hangingPunct="1">
      <a:defRPr sz="2400" kern="1200">
        <a:solidFill>
          <a:schemeClr val="tx1"/>
        </a:solidFill>
        <a:latin typeface="Times" charset="0"/>
        <a:ea typeface="MS PGothic" pitchFamily="34" charset="-128"/>
        <a:cs typeface="+mn-cs"/>
      </a:defRPr>
    </a:lvl6pPr>
    <a:lvl7pPr marL="2743200" algn="l" defTabSz="914400" rtl="0" eaLnBrk="1" latinLnBrk="0" hangingPunct="1">
      <a:defRPr sz="2400" kern="1200">
        <a:solidFill>
          <a:schemeClr val="tx1"/>
        </a:solidFill>
        <a:latin typeface="Times" charset="0"/>
        <a:ea typeface="MS PGothic" pitchFamily="34" charset="-128"/>
        <a:cs typeface="+mn-cs"/>
      </a:defRPr>
    </a:lvl7pPr>
    <a:lvl8pPr marL="3200400" algn="l" defTabSz="914400" rtl="0" eaLnBrk="1" latinLnBrk="0" hangingPunct="1">
      <a:defRPr sz="2400" kern="1200">
        <a:solidFill>
          <a:schemeClr val="tx1"/>
        </a:solidFill>
        <a:latin typeface="Times" charset="0"/>
        <a:ea typeface="MS PGothic" pitchFamily="34" charset="-128"/>
        <a:cs typeface="+mn-cs"/>
      </a:defRPr>
    </a:lvl8pPr>
    <a:lvl9pPr marL="3657600" algn="l" defTabSz="914400" rtl="0" eaLnBrk="1" latinLnBrk="0" hangingPunct="1">
      <a:defRPr sz="2400" kern="1200">
        <a:solidFill>
          <a:schemeClr val="tx1"/>
        </a:solidFill>
        <a:latin typeface="Times" charset="0"/>
        <a:ea typeface="MS PGothic" pitchFamily="34" charset="-128"/>
        <a:cs typeface="+mn-cs"/>
      </a:defRPr>
    </a:lvl9pPr>
  </p:defaultTextStyle>
  <p:extLst>
    <p:ext uri="{EFAFB233-063F-42B5-8137-9DF3F51BA10A}">
      <p15:sldGuideLst xmlns:p15="http://schemas.microsoft.com/office/powerpoint/2012/main">
        <p15:guide id="1" orient="horz" pos="14928">
          <p15:clr>
            <a:srgbClr val="A4A3A4"/>
          </p15:clr>
        </p15:guide>
        <p15:guide id="2" pos="211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0613"/>
    <a:srgbClr val="F40F0C"/>
    <a:srgbClr val="FF2538"/>
    <a:srgbClr val="E72A2C"/>
    <a:srgbClr val="FF0000"/>
    <a:srgbClr val="CC6600"/>
    <a:srgbClr val="FFCC66"/>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 d="100"/>
          <a:sy n="12" d="100"/>
        </p:scale>
        <p:origin x="156" y="1218"/>
      </p:cViewPr>
      <p:guideLst>
        <p:guide orient="horz" pos="14928"/>
        <p:guide pos="2116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oleObject" Target="file:///C:\Users\Mike\Downloads\UCARE_DATA.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Users\Mike\Downloads\UCARE_DATA.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Users\Mike\Downloads\UCARE_DATA.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C:\Users\Mike\Downloads\UCARE_DATA.xlsx" TargetMode="External"/><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8451743764509742E-2"/>
          <c:y val="2.2784147843513902E-2"/>
          <c:w val="0.72715310399913202"/>
          <c:h val="0.88516789486869107"/>
        </c:manualLayout>
      </c:layout>
      <c:scatterChart>
        <c:scatterStyle val="smoothMarker"/>
        <c:varyColors val="0"/>
        <c:ser>
          <c:idx val="0"/>
          <c:order val="0"/>
          <c:tx>
            <c:v>VO2MP</c:v>
          </c:tx>
          <c:spPr>
            <a:ln w="19050" cmpd="sng"/>
          </c:spPr>
          <c:xVal>
            <c:numRef>
              <c:f>Polynomial_Regression!$A$4:$A$13</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Polynomial_Regression!$L$4:$L$13</c:f>
              <c:numCache>
                <c:formatCode>0.00</c:formatCode>
                <c:ptCount val="10"/>
                <c:pt idx="1">
                  <c:v>32.828877655578857</c:v>
                </c:pt>
                <c:pt idx="2">
                  <c:v>44.391280244929909</c:v>
                </c:pt>
                <c:pt idx="3">
                  <c:v>54.218290890354311</c:v>
                </c:pt>
                <c:pt idx="4">
                  <c:v>61.865055419966147</c:v>
                </c:pt>
                <c:pt idx="5">
                  <c:v>70.000432883227049</c:v>
                </c:pt>
                <c:pt idx="6">
                  <c:v>75.7590226097564</c:v>
                </c:pt>
                <c:pt idx="7">
                  <c:v>84.663673380532032</c:v>
                </c:pt>
                <c:pt idx="8">
                  <c:v>92.106068213836735</c:v>
                </c:pt>
                <c:pt idx="9">
                  <c:v>99.634445510212572</c:v>
                </c:pt>
              </c:numCache>
            </c:numRef>
          </c:yVal>
          <c:smooth val="1"/>
        </c:ser>
        <c:ser>
          <c:idx val="1"/>
          <c:order val="1"/>
          <c:tx>
            <c:v>VO2MSK</c:v>
          </c:tx>
          <c:spPr>
            <a:ln w="19050" cmpd="sng"/>
          </c:spPr>
          <c:xVal>
            <c:numRef>
              <c:f>Polynomial_Regression!$O$4:$O$13</c:f>
              <c:numCache>
                <c:formatCode>General</c:formatCode>
                <c:ptCount val="10"/>
                <c:pt idx="0">
                  <c:v>10</c:v>
                </c:pt>
                <c:pt idx="1">
                  <c:v>20</c:v>
                </c:pt>
                <c:pt idx="2">
                  <c:v>30</c:v>
                </c:pt>
                <c:pt idx="3">
                  <c:v>40</c:v>
                </c:pt>
                <c:pt idx="4">
                  <c:v>50</c:v>
                </c:pt>
                <c:pt idx="5">
                  <c:v>60</c:v>
                </c:pt>
                <c:pt idx="6">
                  <c:v>70</c:v>
                </c:pt>
                <c:pt idx="7">
                  <c:v>80</c:v>
                </c:pt>
                <c:pt idx="8">
                  <c:v>90</c:v>
                </c:pt>
                <c:pt idx="9">
                  <c:v>100</c:v>
                </c:pt>
              </c:numCache>
            </c:numRef>
          </c:xVal>
          <c:yVal>
            <c:numRef>
              <c:f>Polynomial_Regression!$Z$4:$Z$13</c:f>
              <c:numCache>
                <c:formatCode>0.00</c:formatCode>
                <c:ptCount val="10"/>
                <c:pt idx="1">
                  <c:v>33.237207202156597</c:v>
                </c:pt>
                <c:pt idx="2">
                  <c:v>43.51058903237395</c:v>
                </c:pt>
                <c:pt idx="3">
                  <c:v>51.583517827146146</c:v>
                </c:pt>
                <c:pt idx="4">
                  <c:v>60.545949363092483</c:v>
                </c:pt>
                <c:pt idx="5">
                  <c:v>68.592719415776287</c:v>
                </c:pt>
                <c:pt idx="6">
                  <c:v>76.481705884868177</c:v>
                </c:pt>
                <c:pt idx="7">
                  <c:v>84.444734850940122</c:v>
                </c:pt>
                <c:pt idx="8">
                  <c:v>93.936181852641113</c:v>
                </c:pt>
                <c:pt idx="9">
                  <c:v>99.843606203960462</c:v>
                </c:pt>
              </c:numCache>
            </c:numRef>
          </c:yVal>
          <c:smooth val="1"/>
        </c:ser>
        <c:dLbls>
          <c:showLegendKey val="0"/>
          <c:showVal val="0"/>
          <c:showCatName val="0"/>
          <c:showSerName val="0"/>
          <c:showPercent val="0"/>
          <c:showBubbleSize val="0"/>
        </c:dLbls>
        <c:axId val="2100956224"/>
        <c:axId val="2100957856"/>
      </c:scatterChart>
      <c:valAx>
        <c:axId val="2100956224"/>
        <c:scaling>
          <c:orientation val="minMax"/>
        </c:scaling>
        <c:delete val="0"/>
        <c:axPos val="b"/>
        <c:title>
          <c:tx>
            <c:rich>
              <a:bodyPr/>
              <a:lstStyle/>
              <a:p>
                <a:pPr>
                  <a:defRPr>
                    <a:latin typeface="Times New Roman"/>
                    <a:cs typeface="Times New Roman"/>
                  </a:defRPr>
                </a:pPr>
                <a:r>
                  <a:rPr lang="en-US">
                    <a:latin typeface="Times New Roman"/>
                    <a:cs typeface="Times New Roman"/>
                  </a:rPr>
                  <a:t>Time to Exhaustion (%Tlim)</a:t>
                </a:r>
              </a:p>
            </c:rich>
          </c:tx>
          <c:layout/>
          <c:overlay val="0"/>
        </c:title>
        <c:numFmt formatCode="General" sourceLinked="1"/>
        <c:majorTickMark val="out"/>
        <c:minorTickMark val="none"/>
        <c:tickLblPos val="nextTo"/>
        <c:txPr>
          <a:bodyPr/>
          <a:lstStyle/>
          <a:p>
            <a:pPr>
              <a:defRPr>
                <a:latin typeface="Times New Roman"/>
                <a:cs typeface="Times New Roman"/>
              </a:defRPr>
            </a:pPr>
            <a:endParaRPr lang="en-US"/>
          </a:p>
        </c:txPr>
        <c:crossAx val="2100957856"/>
        <c:crosses val="autoZero"/>
        <c:crossBetween val="midCat"/>
      </c:valAx>
      <c:valAx>
        <c:axId val="2100957856"/>
        <c:scaling>
          <c:orientation val="minMax"/>
        </c:scaling>
        <c:delete val="0"/>
        <c:axPos val="l"/>
        <c:title>
          <c:tx>
            <c:rich>
              <a:bodyPr rot="-5400000" vert="horz"/>
              <a:lstStyle/>
              <a:p>
                <a:pPr>
                  <a:defRPr>
                    <a:latin typeface="Times New Roman"/>
                    <a:cs typeface="Times New Roman"/>
                  </a:defRPr>
                </a:pPr>
                <a:r>
                  <a:rPr lang="en-US">
                    <a:latin typeface="Times New Roman"/>
                    <a:cs typeface="Times New Roman"/>
                  </a:rPr>
                  <a:t>% of VO2peak (%)</a:t>
                </a:r>
              </a:p>
            </c:rich>
          </c:tx>
          <c:layout/>
          <c:overlay val="0"/>
        </c:title>
        <c:numFmt formatCode="0.00" sourceLinked="1"/>
        <c:majorTickMark val="out"/>
        <c:minorTickMark val="none"/>
        <c:tickLblPos val="nextTo"/>
        <c:txPr>
          <a:bodyPr/>
          <a:lstStyle/>
          <a:p>
            <a:pPr>
              <a:defRPr>
                <a:latin typeface="Times New Roman"/>
                <a:cs typeface="Times New Roman"/>
              </a:defRPr>
            </a:pPr>
            <a:endParaRPr lang="en-US"/>
          </a:p>
        </c:txPr>
        <c:crossAx val="2100956224"/>
        <c:crosses val="autoZero"/>
        <c:crossBetween val="midCat"/>
      </c:valAx>
    </c:plotArea>
    <c:legend>
      <c:legendPos val="r"/>
      <c:layout>
        <c:manualLayout>
          <c:xMode val="edge"/>
          <c:yMode val="edge"/>
          <c:x val="0.80607309072614897"/>
          <c:y val="0.47107620115026611"/>
          <c:w val="0.11111225943488502"/>
          <c:h val="7.0275314705022698E-2"/>
        </c:manualLayout>
      </c:layout>
      <c:overlay val="0"/>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550418763968892E-2"/>
          <c:y val="2.2759011232557708E-2"/>
          <c:w val="0.778196264773244"/>
          <c:h val="0.8852945833879089"/>
        </c:manualLayout>
      </c:layout>
      <c:scatterChart>
        <c:scatterStyle val="smoothMarker"/>
        <c:varyColors val="0"/>
        <c:ser>
          <c:idx val="0"/>
          <c:order val="0"/>
          <c:tx>
            <c:v>HRMP</c:v>
          </c:tx>
          <c:spPr>
            <a:ln w="12700" cmpd="sng"/>
          </c:spPr>
          <c:xVal>
            <c:numRef>
              <c:f>Polynomial_Regression!$A$21:$A$29</c:f>
              <c:numCache>
                <c:formatCode>General</c:formatCode>
                <c:ptCount val="9"/>
                <c:pt idx="0">
                  <c:v>20</c:v>
                </c:pt>
                <c:pt idx="1">
                  <c:v>30</c:v>
                </c:pt>
                <c:pt idx="2">
                  <c:v>40</c:v>
                </c:pt>
                <c:pt idx="3">
                  <c:v>50</c:v>
                </c:pt>
                <c:pt idx="4">
                  <c:v>60</c:v>
                </c:pt>
                <c:pt idx="5">
                  <c:v>70</c:v>
                </c:pt>
                <c:pt idx="6">
                  <c:v>80</c:v>
                </c:pt>
                <c:pt idx="7">
                  <c:v>90</c:v>
                </c:pt>
                <c:pt idx="8">
                  <c:v>100</c:v>
                </c:pt>
              </c:numCache>
            </c:numRef>
          </c:xVal>
          <c:yVal>
            <c:numRef>
              <c:f>Polynomial_Regression!$L$21:$L$29</c:f>
              <c:numCache>
                <c:formatCode>0.00</c:formatCode>
                <c:ptCount val="9"/>
                <c:pt idx="0">
                  <c:v>58.307836786898299</c:v>
                </c:pt>
                <c:pt idx="1">
                  <c:v>68.53888752010748</c:v>
                </c:pt>
                <c:pt idx="2">
                  <c:v>75.243130587056569</c:v>
                </c:pt>
                <c:pt idx="3">
                  <c:v>80.732572785586356</c:v>
                </c:pt>
                <c:pt idx="4">
                  <c:v>82.010066569566376</c:v>
                </c:pt>
                <c:pt idx="5">
                  <c:v>86.333967392845068</c:v>
                </c:pt>
                <c:pt idx="6">
                  <c:v>91.70944752183803</c:v>
                </c:pt>
                <c:pt idx="7">
                  <c:v>94.360055303795448</c:v>
                </c:pt>
                <c:pt idx="8">
                  <c:v>96.646193375288334</c:v>
                </c:pt>
              </c:numCache>
            </c:numRef>
          </c:yVal>
          <c:smooth val="1"/>
        </c:ser>
        <c:ser>
          <c:idx val="1"/>
          <c:order val="1"/>
          <c:tx>
            <c:v>HRMSK</c:v>
          </c:tx>
          <c:spPr>
            <a:ln w="12700" cmpd="sng"/>
          </c:spPr>
          <c:xVal>
            <c:numRef>
              <c:f>Polynomial_Regression!$O$21:$O$29</c:f>
              <c:numCache>
                <c:formatCode>General</c:formatCode>
                <c:ptCount val="9"/>
                <c:pt idx="0">
                  <c:v>20</c:v>
                </c:pt>
                <c:pt idx="1">
                  <c:v>30</c:v>
                </c:pt>
                <c:pt idx="2">
                  <c:v>40</c:v>
                </c:pt>
                <c:pt idx="3">
                  <c:v>50</c:v>
                </c:pt>
                <c:pt idx="4">
                  <c:v>60</c:v>
                </c:pt>
                <c:pt idx="5">
                  <c:v>70</c:v>
                </c:pt>
                <c:pt idx="6">
                  <c:v>80</c:v>
                </c:pt>
                <c:pt idx="7">
                  <c:v>90</c:v>
                </c:pt>
                <c:pt idx="8">
                  <c:v>100</c:v>
                </c:pt>
              </c:numCache>
            </c:numRef>
          </c:xVal>
          <c:yVal>
            <c:numRef>
              <c:f>Polynomial_Regression!$Z$21:$Z$29</c:f>
              <c:numCache>
                <c:formatCode>0.00</c:formatCode>
                <c:ptCount val="9"/>
                <c:pt idx="0">
                  <c:v>58.084507919365926</c:v>
                </c:pt>
                <c:pt idx="1">
                  <c:v>64.37958920246804</c:v>
                </c:pt>
                <c:pt idx="2">
                  <c:v>70.808346920997138</c:v>
                </c:pt>
                <c:pt idx="3">
                  <c:v>76.489265459867923</c:v>
                </c:pt>
                <c:pt idx="4">
                  <c:v>83.169936668277614</c:v>
                </c:pt>
                <c:pt idx="5">
                  <c:v>89.253422719528629</c:v>
                </c:pt>
                <c:pt idx="6">
                  <c:v>93.551265106222246</c:v>
                </c:pt>
                <c:pt idx="7">
                  <c:v>97.331972186377911</c:v>
                </c:pt>
                <c:pt idx="8">
                  <c:v>99.73705266604702</c:v>
                </c:pt>
              </c:numCache>
            </c:numRef>
          </c:yVal>
          <c:smooth val="1"/>
        </c:ser>
        <c:dLbls>
          <c:showLegendKey val="0"/>
          <c:showVal val="0"/>
          <c:showCatName val="0"/>
          <c:showSerName val="0"/>
          <c:showPercent val="0"/>
          <c:showBubbleSize val="0"/>
        </c:dLbls>
        <c:axId val="2100961664"/>
        <c:axId val="2100948064"/>
      </c:scatterChart>
      <c:valAx>
        <c:axId val="2100961664"/>
        <c:scaling>
          <c:orientation val="minMax"/>
        </c:scaling>
        <c:delete val="0"/>
        <c:axPos val="b"/>
        <c:title>
          <c:tx>
            <c:rich>
              <a:bodyPr/>
              <a:lstStyle/>
              <a:p>
                <a:pPr>
                  <a:defRPr>
                    <a:latin typeface="Times New Roman"/>
                    <a:cs typeface="Times New Roman"/>
                  </a:defRPr>
                </a:pPr>
                <a:r>
                  <a:rPr lang="en-US">
                    <a:latin typeface="Times New Roman"/>
                    <a:cs typeface="Times New Roman"/>
                  </a:rPr>
                  <a:t>Time to Exhaustion (%Tlim)</a:t>
                </a:r>
              </a:p>
            </c:rich>
          </c:tx>
          <c:layout/>
          <c:overlay val="0"/>
        </c:title>
        <c:numFmt formatCode="General" sourceLinked="1"/>
        <c:majorTickMark val="out"/>
        <c:minorTickMark val="none"/>
        <c:tickLblPos val="nextTo"/>
        <c:txPr>
          <a:bodyPr/>
          <a:lstStyle/>
          <a:p>
            <a:pPr>
              <a:defRPr>
                <a:latin typeface="Times New Roman"/>
                <a:cs typeface="Times New Roman"/>
              </a:defRPr>
            </a:pPr>
            <a:endParaRPr lang="en-US"/>
          </a:p>
        </c:txPr>
        <c:crossAx val="2100948064"/>
        <c:crosses val="autoZero"/>
        <c:crossBetween val="midCat"/>
      </c:valAx>
      <c:valAx>
        <c:axId val="2100948064"/>
        <c:scaling>
          <c:orientation val="minMax"/>
        </c:scaling>
        <c:delete val="0"/>
        <c:axPos val="l"/>
        <c:title>
          <c:tx>
            <c:rich>
              <a:bodyPr rot="-5400000" vert="horz"/>
              <a:lstStyle/>
              <a:p>
                <a:pPr>
                  <a:defRPr/>
                </a:pPr>
                <a:r>
                  <a:rPr lang="en-US">
                    <a:latin typeface="Times New Roman"/>
                    <a:cs typeface="Times New Roman"/>
                  </a:rPr>
                  <a:t>% of HRpeak (%)</a:t>
                </a:r>
              </a:p>
            </c:rich>
          </c:tx>
          <c:layout/>
          <c:overlay val="0"/>
        </c:title>
        <c:numFmt formatCode="0.00" sourceLinked="1"/>
        <c:majorTickMark val="out"/>
        <c:minorTickMark val="none"/>
        <c:tickLblPos val="nextTo"/>
        <c:txPr>
          <a:bodyPr/>
          <a:lstStyle/>
          <a:p>
            <a:pPr>
              <a:defRPr>
                <a:latin typeface="Times New Roman"/>
                <a:cs typeface="Times New Roman"/>
              </a:defRPr>
            </a:pPr>
            <a:endParaRPr lang="en-US"/>
          </a:p>
        </c:txPr>
        <c:crossAx val="2100961664"/>
        <c:crosses val="autoZero"/>
        <c:crossBetween val="midCat"/>
      </c:valAx>
    </c:plotArea>
    <c:legend>
      <c:legendPos val="r"/>
      <c:layout/>
      <c:overlay val="0"/>
    </c:legend>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8142492702431014E-2"/>
          <c:y val="2.2712023732357704E-2"/>
          <c:w val="0.734053768979812"/>
          <c:h val="0.88553140038891698"/>
        </c:manualLayout>
      </c:layout>
      <c:scatterChart>
        <c:scatterStyle val="smoothMarker"/>
        <c:varyColors val="0"/>
        <c:ser>
          <c:idx val="0"/>
          <c:order val="0"/>
          <c:tx>
            <c:v>FbMP</c:v>
          </c:tx>
          <c:spPr>
            <a:ln w="12700" cmpd="sng"/>
          </c:spPr>
          <c:xVal>
            <c:numRef>
              <c:f>Polynomial_Regression!$A$37:$A$45</c:f>
              <c:numCache>
                <c:formatCode>General</c:formatCode>
                <c:ptCount val="9"/>
                <c:pt idx="0">
                  <c:v>20</c:v>
                </c:pt>
                <c:pt idx="1">
                  <c:v>30</c:v>
                </c:pt>
                <c:pt idx="2">
                  <c:v>40</c:v>
                </c:pt>
                <c:pt idx="3">
                  <c:v>50</c:v>
                </c:pt>
                <c:pt idx="4">
                  <c:v>60</c:v>
                </c:pt>
                <c:pt idx="5">
                  <c:v>70</c:v>
                </c:pt>
                <c:pt idx="6">
                  <c:v>80</c:v>
                </c:pt>
                <c:pt idx="7">
                  <c:v>90</c:v>
                </c:pt>
                <c:pt idx="8">
                  <c:v>100</c:v>
                </c:pt>
              </c:numCache>
            </c:numRef>
          </c:xVal>
          <c:yVal>
            <c:numRef>
              <c:f>Polynomial_Regression!$L$37:$L$45</c:f>
              <c:numCache>
                <c:formatCode>0.00</c:formatCode>
                <c:ptCount val="9"/>
                <c:pt idx="0">
                  <c:v>44.55084072053144</c:v>
                </c:pt>
                <c:pt idx="1">
                  <c:v>47.767400881964782</c:v>
                </c:pt>
                <c:pt idx="2">
                  <c:v>56.506570793318346</c:v>
                </c:pt>
                <c:pt idx="3">
                  <c:v>61.044775150571581</c:v>
                </c:pt>
                <c:pt idx="4">
                  <c:v>67.290947293130898</c:v>
                </c:pt>
                <c:pt idx="5">
                  <c:v>69.308076227891434</c:v>
                </c:pt>
                <c:pt idx="6">
                  <c:v>74.286680680410811</c:v>
                </c:pt>
                <c:pt idx="7">
                  <c:v>81.474091692174909</c:v>
                </c:pt>
                <c:pt idx="8">
                  <c:v>93.889605894858008</c:v>
                </c:pt>
              </c:numCache>
            </c:numRef>
          </c:yVal>
          <c:smooth val="1"/>
        </c:ser>
        <c:ser>
          <c:idx val="1"/>
          <c:order val="1"/>
          <c:tx>
            <c:v>FbMSK</c:v>
          </c:tx>
          <c:spPr>
            <a:ln w="12700" cmpd="sng"/>
          </c:spPr>
          <c:xVal>
            <c:numRef>
              <c:f>Polynomial_Regression!$O$37:$O$45</c:f>
              <c:numCache>
                <c:formatCode>General</c:formatCode>
                <c:ptCount val="9"/>
                <c:pt idx="0">
                  <c:v>20</c:v>
                </c:pt>
                <c:pt idx="1">
                  <c:v>30</c:v>
                </c:pt>
                <c:pt idx="2">
                  <c:v>40</c:v>
                </c:pt>
                <c:pt idx="3">
                  <c:v>50</c:v>
                </c:pt>
                <c:pt idx="4">
                  <c:v>60</c:v>
                </c:pt>
                <c:pt idx="5">
                  <c:v>70</c:v>
                </c:pt>
                <c:pt idx="6">
                  <c:v>80</c:v>
                </c:pt>
                <c:pt idx="7">
                  <c:v>90</c:v>
                </c:pt>
                <c:pt idx="8">
                  <c:v>100</c:v>
                </c:pt>
              </c:numCache>
            </c:numRef>
          </c:xVal>
          <c:yVal>
            <c:numRef>
              <c:f>Polynomial_Regression!$Z$37:$Z$45</c:f>
              <c:numCache>
                <c:formatCode>0.00</c:formatCode>
                <c:ptCount val="9"/>
                <c:pt idx="0">
                  <c:v>44.237394275209105</c:v>
                </c:pt>
                <c:pt idx="1">
                  <c:v>48.780222414415299</c:v>
                </c:pt>
                <c:pt idx="2">
                  <c:v>54.9612870215256</c:v>
                </c:pt>
                <c:pt idx="3">
                  <c:v>62.509966485282327</c:v>
                </c:pt>
                <c:pt idx="4">
                  <c:v>64.204761239647411</c:v>
                </c:pt>
                <c:pt idx="5">
                  <c:v>71.548003096067447</c:v>
                </c:pt>
                <c:pt idx="6">
                  <c:v>74.770654762590013</c:v>
                </c:pt>
                <c:pt idx="7">
                  <c:v>87.427027284638825</c:v>
                </c:pt>
                <c:pt idx="8">
                  <c:v>96.906848336533201</c:v>
                </c:pt>
              </c:numCache>
            </c:numRef>
          </c:yVal>
          <c:smooth val="1"/>
        </c:ser>
        <c:dLbls>
          <c:showLegendKey val="0"/>
          <c:showVal val="0"/>
          <c:showCatName val="0"/>
          <c:showSerName val="0"/>
          <c:showPercent val="0"/>
          <c:showBubbleSize val="0"/>
        </c:dLbls>
        <c:axId val="2100946976"/>
        <c:axId val="2100958400"/>
      </c:scatterChart>
      <c:valAx>
        <c:axId val="2100946976"/>
        <c:scaling>
          <c:orientation val="minMax"/>
        </c:scaling>
        <c:delete val="0"/>
        <c:axPos val="b"/>
        <c:title>
          <c:tx>
            <c:rich>
              <a:bodyPr/>
              <a:lstStyle/>
              <a:p>
                <a:pPr>
                  <a:defRPr/>
                </a:pPr>
                <a:r>
                  <a:rPr lang="en-US">
                    <a:latin typeface="Times New Roman"/>
                    <a:cs typeface="Times New Roman"/>
                  </a:rPr>
                  <a:t>Time to Exhaustion (%Tlim)</a:t>
                </a:r>
              </a:p>
            </c:rich>
          </c:tx>
          <c:layout/>
          <c:overlay val="0"/>
        </c:title>
        <c:numFmt formatCode="General" sourceLinked="1"/>
        <c:majorTickMark val="out"/>
        <c:minorTickMark val="none"/>
        <c:tickLblPos val="nextTo"/>
        <c:txPr>
          <a:bodyPr/>
          <a:lstStyle/>
          <a:p>
            <a:pPr>
              <a:defRPr>
                <a:latin typeface="Times New Roman"/>
                <a:cs typeface="Times New Roman"/>
              </a:defRPr>
            </a:pPr>
            <a:endParaRPr lang="en-US"/>
          </a:p>
        </c:txPr>
        <c:crossAx val="2100958400"/>
        <c:crosses val="autoZero"/>
        <c:crossBetween val="midCat"/>
      </c:valAx>
      <c:valAx>
        <c:axId val="2100958400"/>
        <c:scaling>
          <c:orientation val="minMax"/>
        </c:scaling>
        <c:delete val="0"/>
        <c:axPos val="l"/>
        <c:title>
          <c:tx>
            <c:rich>
              <a:bodyPr rot="-5400000" vert="horz"/>
              <a:lstStyle/>
              <a:p>
                <a:pPr>
                  <a:defRPr>
                    <a:latin typeface="Times New Roman"/>
                    <a:cs typeface="Times New Roman"/>
                  </a:defRPr>
                </a:pPr>
                <a:r>
                  <a:rPr lang="en-US">
                    <a:latin typeface="Times New Roman"/>
                    <a:cs typeface="Times New Roman"/>
                  </a:rPr>
                  <a:t>%Fbpeak (%)</a:t>
                </a:r>
              </a:p>
            </c:rich>
          </c:tx>
          <c:layout>
            <c:manualLayout>
              <c:xMode val="edge"/>
              <c:yMode val="edge"/>
              <c:x val="2.0491803278688499E-2"/>
              <c:y val="0.39347390249688308"/>
            </c:manualLayout>
          </c:layout>
          <c:overlay val="0"/>
        </c:title>
        <c:numFmt formatCode="0.00" sourceLinked="1"/>
        <c:majorTickMark val="out"/>
        <c:minorTickMark val="none"/>
        <c:tickLblPos val="nextTo"/>
        <c:txPr>
          <a:bodyPr/>
          <a:lstStyle/>
          <a:p>
            <a:pPr>
              <a:defRPr>
                <a:latin typeface="Times New Roman"/>
                <a:cs typeface="Times New Roman"/>
              </a:defRPr>
            </a:pPr>
            <a:endParaRPr lang="en-US"/>
          </a:p>
        </c:txPr>
        <c:crossAx val="2100946976"/>
        <c:crosses val="autoZero"/>
        <c:crossBetween val="midCat"/>
      </c:valAx>
    </c:plotArea>
    <c:legend>
      <c:legendPos val="r"/>
      <c:layout>
        <c:manualLayout>
          <c:xMode val="edge"/>
          <c:yMode val="edge"/>
          <c:x val="0.85166666666666702"/>
          <c:y val="0.45877930269697598"/>
          <c:w val="9.6931464174454904E-2"/>
          <c:h val="7.0052855447642309E-2"/>
        </c:manualLayout>
      </c:layout>
      <c:overlay val="0"/>
    </c:legend>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8443595285883419E-2"/>
          <c:y val="2.3206751054852301E-2"/>
          <c:w val="0.76531457464875807"/>
          <c:h val="0.88303797468354506"/>
        </c:manualLayout>
      </c:layout>
      <c:scatterChart>
        <c:scatterStyle val="smoothMarker"/>
        <c:varyColors val="0"/>
        <c:ser>
          <c:idx val="0"/>
          <c:order val="0"/>
          <c:tx>
            <c:v>RERMP</c:v>
          </c:tx>
          <c:spPr>
            <a:ln w="12700" cmpd="sng"/>
          </c:spPr>
          <c:xVal>
            <c:numRef>
              <c:f>Polynomial_Regression!$A$70:$A$78</c:f>
              <c:numCache>
                <c:formatCode>General</c:formatCode>
                <c:ptCount val="9"/>
                <c:pt idx="0">
                  <c:v>20</c:v>
                </c:pt>
                <c:pt idx="1">
                  <c:v>30</c:v>
                </c:pt>
                <c:pt idx="2">
                  <c:v>40</c:v>
                </c:pt>
                <c:pt idx="3">
                  <c:v>50</c:v>
                </c:pt>
                <c:pt idx="4">
                  <c:v>60</c:v>
                </c:pt>
                <c:pt idx="5">
                  <c:v>70</c:v>
                </c:pt>
                <c:pt idx="6">
                  <c:v>80</c:v>
                </c:pt>
                <c:pt idx="7">
                  <c:v>90</c:v>
                </c:pt>
                <c:pt idx="8">
                  <c:v>100</c:v>
                </c:pt>
              </c:numCache>
            </c:numRef>
          </c:xVal>
          <c:yVal>
            <c:numRef>
              <c:f>Polynomial_Regression!$L$70:$L$78</c:f>
              <c:numCache>
                <c:formatCode>0.00</c:formatCode>
                <c:ptCount val="9"/>
                <c:pt idx="0">
                  <c:v>76.552646138542045</c:v>
                </c:pt>
                <c:pt idx="1">
                  <c:v>75.554172155382901</c:v>
                </c:pt>
                <c:pt idx="2">
                  <c:v>77.506843258592639</c:v>
                </c:pt>
                <c:pt idx="3">
                  <c:v>78.981359122230685</c:v>
                </c:pt>
                <c:pt idx="4">
                  <c:v>82.933132553309349</c:v>
                </c:pt>
                <c:pt idx="5">
                  <c:v>84.420740107431797</c:v>
                </c:pt>
                <c:pt idx="6">
                  <c:v>86.341931473891208</c:v>
                </c:pt>
                <c:pt idx="7">
                  <c:v>92.70011588398711</c:v>
                </c:pt>
                <c:pt idx="8">
                  <c:v>98.989383567864081</c:v>
                </c:pt>
              </c:numCache>
            </c:numRef>
          </c:yVal>
          <c:smooth val="1"/>
        </c:ser>
        <c:ser>
          <c:idx val="1"/>
          <c:order val="1"/>
          <c:tx>
            <c:v>RERMSK</c:v>
          </c:tx>
          <c:spPr>
            <a:ln w="12700" cmpd="sng"/>
          </c:spPr>
          <c:xVal>
            <c:numRef>
              <c:f>Polynomial_Regression!$O$70:$O$78</c:f>
              <c:numCache>
                <c:formatCode>General</c:formatCode>
                <c:ptCount val="9"/>
                <c:pt idx="0">
                  <c:v>20</c:v>
                </c:pt>
                <c:pt idx="1">
                  <c:v>30</c:v>
                </c:pt>
                <c:pt idx="2">
                  <c:v>40</c:v>
                </c:pt>
                <c:pt idx="3">
                  <c:v>50</c:v>
                </c:pt>
                <c:pt idx="4">
                  <c:v>60</c:v>
                </c:pt>
                <c:pt idx="5">
                  <c:v>70</c:v>
                </c:pt>
                <c:pt idx="6">
                  <c:v>80</c:v>
                </c:pt>
                <c:pt idx="7">
                  <c:v>90</c:v>
                </c:pt>
                <c:pt idx="8">
                  <c:v>100</c:v>
                </c:pt>
              </c:numCache>
            </c:numRef>
          </c:xVal>
          <c:yVal>
            <c:numRef>
              <c:f>Polynomial_Regression!$Z$70:$Z$78</c:f>
              <c:numCache>
                <c:formatCode>0.00</c:formatCode>
                <c:ptCount val="9"/>
                <c:pt idx="0">
                  <c:v>76.708367983836411</c:v>
                </c:pt>
                <c:pt idx="1">
                  <c:v>77.341983646827217</c:v>
                </c:pt>
                <c:pt idx="2">
                  <c:v>79.353082555181459</c:v>
                </c:pt>
                <c:pt idx="3">
                  <c:v>79.56233602327876</c:v>
                </c:pt>
                <c:pt idx="4">
                  <c:v>82.044367764301029</c:v>
                </c:pt>
                <c:pt idx="5">
                  <c:v>86.617603829636266</c:v>
                </c:pt>
                <c:pt idx="6">
                  <c:v>89.67431321546286</c:v>
                </c:pt>
                <c:pt idx="7">
                  <c:v>93.471750354942031</c:v>
                </c:pt>
                <c:pt idx="8">
                  <c:v>98.659164058320016</c:v>
                </c:pt>
              </c:numCache>
            </c:numRef>
          </c:yVal>
          <c:smooth val="1"/>
        </c:ser>
        <c:dLbls>
          <c:showLegendKey val="0"/>
          <c:showVal val="0"/>
          <c:showCatName val="0"/>
          <c:showSerName val="0"/>
          <c:showPercent val="0"/>
          <c:showBubbleSize val="0"/>
        </c:dLbls>
        <c:axId val="2100950240"/>
        <c:axId val="2100950784"/>
      </c:scatterChart>
      <c:valAx>
        <c:axId val="2100950240"/>
        <c:scaling>
          <c:orientation val="minMax"/>
        </c:scaling>
        <c:delete val="0"/>
        <c:axPos val="b"/>
        <c:title>
          <c:tx>
            <c:rich>
              <a:bodyPr/>
              <a:lstStyle/>
              <a:p>
                <a:pPr>
                  <a:defRPr>
                    <a:latin typeface="Times New Roman"/>
                    <a:cs typeface="Times New Roman"/>
                  </a:defRPr>
                </a:pPr>
                <a:r>
                  <a:rPr lang="en-US">
                    <a:latin typeface="Times New Roman"/>
                    <a:cs typeface="Times New Roman"/>
                  </a:rPr>
                  <a:t>Time to Exhaustion (%Tlim)</a:t>
                </a:r>
              </a:p>
            </c:rich>
          </c:tx>
          <c:layout/>
          <c:overlay val="0"/>
        </c:title>
        <c:numFmt formatCode="General" sourceLinked="1"/>
        <c:majorTickMark val="out"/>
        <c:minorTickMark val="none"/>
        <c:tickLblPos val="nextTo"/>
        <c:txPr>
          <a:bodyPr/>
          <a:lstStyle/>
          <a:p>
            <a:pPr>
              <a:defRPr>
                <a:latin typeface="Times New Roman"/>
                <a:cs typeface="Times New Roman"/>
              </a:defRPr>
            </a:pPr>
            <a:endParaRPr lang="en-US"/>
          </a:p>
        </c:txPr>
        <c:crossAx val="2100950784"/>
        <c:crosses val="autoZero"/>
        <c:crossBetween val="midCat"/>
      </c:valAx>
      <c:valAx>
        <c:axId val="2100950784"/>
        <c:scaling>
          <c:orientation val="minMax"/>
        </c:scaling>
        <c:delete val="0"/>
        <c:axPos val="l"/>
        <c:title>
          <c:tx>
            <c:rich>
              <a:bodyPr rot="-5400000" vert="horz"/>
              <a:lstStyle/>
              <a:p>
                <a:pPr>
                  <a:defRPr>
                    <a:latin typeface="Times New Roman"/>
                    <a:cs typeface="Times New Roman"/>
                  </a:defRPr>
                </a:pPr>
                <a:r>
                  <a:rPr lang="en-US">
                    <a:latin typeface="Times New Roman"/>
                    <a:cs typeface="Times New Roman"/>
                  </a:rPr>
                  <a:t>%RERpeak</a:t>
                </a:r>
                <a:r>
                  <a:rPr lang="en-US" baseline="0">
                    <a:latin typeface="Times New Roman"/>
                    <a:cs typeface="Times New Roman"/>
                  </a:rPr>
                  <a:t> (%)</a:t>
                </a:r>
                <a:endParaRPr lang="en-US">
                  <a:latin typeface="Times New Roman"/>
                  <a:cs typeface="Times New Roman"/>
                </a:endParaRPr>
              </a:p>
            </c:rich>
          </c:tx>
          <c:layout/>
          <c:overlay val="0"/>
        </c:title>
        <c:numFmt formatCode="0.00" sourceLinked="1"/>
        <c:majorTickMark val="out"/>
        <c:minorTickMark val="none"/>
        <c:tickLblPos val="nextTo"/>
        <c:txPr>
          <a:bodyPr/>
          <a:lstStyle/>
          <a:p>
            <a:pPr>
              <a:defRPr>
                <a:latin typeface="Times New Roman"/>
                <a:cs typeface="Times New Roman"/>
              </a:defRPr>
            </a:pPr>
            <a:endParaRPr lang="en-US"/>
          </a:p>
        </c:txPr>
        <c:crossAx val="2100950240"/>
        <c:crosses val="autoZero"/>
        <c:crossBetween val="midCat"/>
      </c:valAx>
    </c:plotArea>
    <c:legend>
      <c:legendPos val="r"/>
      <c:layout/>
      <c:overlay val="0"/>
    </c:legend>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4022725" cy="349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8" charset="0"/>
                <a:ea typeface="+mn-ea"/>
                <a:cs typeface="+mn-cs"/>
              </a:defRPr>
            </a:lvl1pPr>
          </a:lstStyle>
          <a:p>
            <a:pPr>
              <a:defRPr/>
            </a:pPr>
            <a:endParaRPr lang="en-US"/>
          </a:p>
        </p:txBody>
      </p:sp>
      <p:sp>
        <p:nvSpPr>
          <p:cNvPr id="7171" name="Rectangle 3"/>
          <p:cNvSpPr>
            <a:spLocks noGrp="1" noChangeArrowheads="1"/>
          </p:cNvSpPr>
          <p:nvPr>
            <p:ph type="dt" sz="quarter" idx="1"/>
          </p:nvPr>
        </p:nvSpPr>
        <p:spPr bwMode="auto">
          <a:xfrm>
            <a:off x="5259388" y="0"/>
            <a:ext cx="4022725" cy="349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8" charset="0"/>
                <a:ea typeface="+mn-ea"/>
                <a:cs typeface="+mn-cs"/>
              </a:defRPr>
            </a:lvl1pPr>
          </a:lstStyle>
          <a:p>
            <a:pPr>
              <a:defRPr/>
            </a:pPr>
            <a:endParaRPr lang="en-US"/>
          </a:p>
        </p:txBody>
      </p:sp>
      <p:sp>
        <p:nvSpPr>
          <p:cNvPr id="7172" name="Rectangle 4"/>
          <p:cNvSpPr>
            <a:spLocks noGrp="1" noChangeArrowheads="1"/>
          </p:cNvSpPr>
          <p:nvPr>
            <p:ph type="ftr" sz="quarter" idx="2"/>
          </p:nvPr>
        </p:nvSpPr>
        <p:spPr bwMode="auto">
          <a:xfrm>
            <a:off x="0" y="6646863"/>
            <a:ext cx="4022725" cy="349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8" charset="0"/>
                <a:ea typeface="+mn-ea"/>
                <a:cs typeface="+mn-cs"/>
              </a:defRPr>
            </a:lvl1pPr>
          </a:lstStyle>
          <a:p>
            <a:pPr>
              <a:defRPr/>
            </a:pPr>
            <a:endParaRPr lang="en-US"/>
          </a:p>
        </p:txBody>
      </p:sp>
      <p:sp>
        <p:nvSpPr>
          <p:cNvPr id="7173" name="Rectangle 5"/>
          <p:cNvSpPr>
            <a:spLocks noGrp="1" noChangeArrowheads="1"/>
          </p:cNvSpPr>
          <p:nvPr>
            <p:ph type="sldNum" sz="quarter" idx="3"/>
          </p:nvPr>
        </p:nvSpPr>
        <p:spPr bwMode="auto">
          <a:xfrm>
            <a:off x="5259388" y="6646863"/>
            <a:ext cx="4022725" cy="349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cs typeface="Arial" pitchFamily="34" charset="0"/>
              </a:defRPr>
            </a:lvl1pPr>
          </a:lstStyle>
          <a:p>
            <a:fld id="{9BBD4FD7-7DD6-401A-8A77-55349AE9DCEE}" type="slidenum">
              <a:rPr lang="en-US"/>
              <a:pPr/>
              <a:t>‹#›</a:t>
            </a:fld>
            <a:endParaRPr lang="en-US"/>
          </a:p>
        </p:txBody>
      </p:sp>
    </p:spTree>
    <p:extLst>
      <p:ext uri="{BB962C8B-B14F-4D97-AF65-F5344CB8AC3E}">
        <p14:creationId xmlns:p14="http://schemas.microsoft.com/office/powerpoint/2010/main" val="197848355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4022725" cy="3508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Times" pitchFamily="18" charset="0"/>
                <a:ea typeface="+mn-ea"/>
                <a:cs typeface="+mn-cs"/>
              </a:defRPr>
            </a:lvl1pPr>
          </a:lstStyle>
          <a:p>
            <a:pPr>
              <a:defRPr/>
            </a:pPr>
            <a:endParaRPr lang="en-US"/>
          </a:p>
        </p:txBody>
      </p:sp>
      <p:sp>
        <p:nvSpPr>
          <p:cNvPr id="4099" name="Rectangle 3"/>
          <p:cNvSpPr>
            <a:spLocks noGrp="1" noChangeArrowheads="1"/>
          </p:cNvSpPr>
          <p:nvPr>
            <p:ph type="dt" idx="1"/>
          </p:nvPr>
        </p:nvSpPr>
        <p:spPr bwMode="auto">
          <a:xfrm>
            <a:off x="5259388" y="0"/>
            <a:ext cx="4022725" cy="35083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Times" pitchFamily="18" charset="0"/>
                <a:ea typeface="+mn-ea"/>
                <a:cs typeface="+mn-cs"/>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2544763" y="525463"/>
            <a:ext cx="4195762" cy="262255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27100" y="3324225"/>
            <a:ext cx="7429500" cy="31480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6645275"/>
            <a:ext cx="4022725" cy="3508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Times" pitchFamily="18" charset="0"/>
                <a:ea typeface="+mn-ea"/>
                <a:cs typeface="+mn-cs"/>
              </a:defRPr>
            </a:lvl1pPr>
          </a:lstStyle>
          <a:p>
            <a:pPr>
              <a:defRPr/>
            </a:pPr>
            <a:endParaRPr lang="en-US"/>
          </a:p>
        </p:txBody>
      </p:sp>
      <p:sp>
        <p:nvSpPr>
          <p:cNvPr id="4103" name="Rectangle 7"/>
          <p:cNvSpPr>
            <a:spLocks noGrp="1" noChangeArrowheads="1"/>
          </p:cNvSpPr>
          <p:nvPr>
            <p:ph type="sldNum" sz="quarter" idx="5"/>
          </p:nvPr>
        </p:nvSpPr>
        <p:spPr bwMode="auto">
          <a:xfrm>
            <a:off x="5259388" y="6645275"/>
            <a:ext cx="4022725" cy="3508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cs typeface="Arial" pitchFamily="34" charset="0"/>
              </a:defRPr>
            </a:lvl1pPr>
          </a:lstStyle>
          <a:p>
            <a:fld id="{8B490B43-7A32-4BCD-8B89-2A324D59492C}" type="slidenum">
              <a:rPr lang="en-US"/>
              <a:pPr/>
              <a:t>‹#›</a:t>
            </a:fld>
            <a:endParaRPr lang="en-US"/>
          </a:p>
        </p:txBody>
      </p:sp>
    </p:spTree>
    <p:extLst>
      <p:ext uri="{BB962C8B-B14F-4D97-AF65-F5344CB8AC3E}">
        <p14:creationId xmlns:p14="http://schemas.microsoft.com/office/powerpoint/2010/main" val="71395489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pitchFamily="18" charset="0"/>
        <a:ea typeface="MS PGothic"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Times" pitchFamily="18" charset="0"/>
        <a:ea typeface="MS PGothic"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Times" pitchFamily="18" charset="0"/>
        <a:ea typeface="MS PGothic"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Times" pitchFamily="18" charset="0"/>
        <a:ea typeface="MS PGothic"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Times" pitchFamily="18" charset="0"/>
        <a:ea typeface="MS PGothic"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7"/>
          <p:cNvSpPr>
            <a:spLocks noGrp="1" noChangeArrowheads="1"/>
          </p:cNvSpPr>
          <p:nvPr>
            <p:ph type="sldNum" sz="quarter" idx="5"/>
          </p:nvPr>
        </p:nvSpPr>
        <p:spPr>
          <a:noFill/>
        </p:spPr>
        <p:txBody>
          <a:bodyPr/>
          <a:lstStyle/>
          <a:p>
            <a:fld id="{C70E8C87-FA7E-4A7D-B46A-6BC38357FACE}" type="slidenum">
              <a:rPr lang="en-US"/>
              <a:pPr/>
              <a:t>1</a:t>
            </a:fld>
            <a:endParaRPr lang="en-US"/>
          </a:p>
        </p:txBody>
      </p:sp>
      <p:sp>
        <p:nvSpPr>
          <p:cNvPr id="4098" name="Rectangle 2"/>
          <p:cNvSpPr>
            <a:spLocks noGrp="1" noRot="1" noChangeAspect="1" noChangeArrowheads="1" noTextEdit="1"/>
          </p:cNvSpPr>
          <p:nvPr>
            <p:ph type="sldImg"/>
          </p:nvPr>
        </p:nvSpPr>
        <p:spPr>
          <a:ln/>
        </p:spPr>
      </p:sp>
      <p:sp>
        <p:nvSpPr>
          <p:cNvPr id="4099" name="Rectangle 3"/>
          <p:cNvSpPr>
            <a:spLocks noGrp="1" noChangeArrowheads="1"/>
          </p:cNvSpPr>
          <p:nvPr>
            <p:ph type="body" idx="1"/>
          </p:nvPr>
        </p:nvSpPr>
        <p:spPr>
          <a:noFill/>
          <a:ln/>
        </p:spPr>
        <p:txBody>
          <a:bodyPr/>
          <a:lstStyle/>
          <a:p>
            <a:endParaRPr lang="en-US" smtClean="0">
              <a:latin typeface="Times" charset="0"/>
            </a:endParaRPr>
          </a:p>
        </p:txBody>
      </p:sp>
    </p:spTree>
    <p:extLst>
      <p:ext uri="{BB962C8B-B14F-4D97-AF65-F5344CB8AC3E}">
        <p14:creationId xmlns:p14="http://schemas.microsoft.com/office/powerpoint/2010/main" val="494323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163" y="9942513"/>
            <a:ext cx="43526075" cy="6859587"/>
          </a:xfrm>
        </p:spPr>
        <p:txBody>
          <a:bodyPr/>
          <a:lstStyle/>
          <a:p>
            <a:r>
              <a:rPr lang="en-US" smtClean="0"/>
              <a:t>Click to edit Master title style</a:t>
            </a:r>
            <a:endParaRPr lang="en-US"/>
          </a:p>
        </p:txBody>
      </p:sp>
      <p:sp>
        <p:nvSpPr>
          <p:cNvPr id="3" name="Subtitle 2"/>
          <p:cNvSpPr>
            <a:spLocks noGrp="1"/>
          </p:cNvSpPr>
          <p:nvPr>
            <p:ph type="subTitle" idx="1"/>
          </p:nvPr>
        </p:nvSpPr>
        <p:spPr>
          <a:xfrm>
            <a:off x="7680325" y="18135600"/>
            <a:ext cx="35845750" cy="8178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1CC9413C-A333-4BC4-A7E7-A6764A9A358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9C58D729-7168-4BDF-98AC-AC4AEB90076C}"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6485513" y="2844800"/>
            <a:ext cx="10880725" cy="2560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840163" y="2844800"/>
            <a:ext cx="32492950" cy="2560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24BF9B70-9BEC-4E16-9515-AF11663FF4D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53DB02FC-C36D-4D4C-8D1B-1247F18189E2}"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0" y="20566063"/>
            <a:ext cx="43526075" cy="63563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4044950" y="13565188"/>
            <a:ext cx="43526075" cy="70008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6" name="Rectangle 6"/>
          <p:cNvSpPr>
            <a:spLocks noGrp="1" noChangeArrowheads="1"/>
          </p:cNvSpPr>
          <p:nvPr>
            <p:ph type="sldNum" sz="quarter" idx="12"/>
          </p:nvPr>
        </p:nvSpPr>
        <p:spPr>
          <a:ln/>
        </p:spPr>
        <p:txBody>
          <a:bodyPr/>
          <a:lstStyle>
            <a:lvl1pPr>
              <a:defRPr/>
            </a:lvl1pPr>
          </a:lstStyle>
          <a:p>
            <a:fld id="{9D1DF7C3-7113-43BA-859F-E75567828E2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40163" y="9245600"/>
            <a:ext cx="21686837" cy="1920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5679400" y="9245600"/>
            <a:ext cx="21686838" cy="19202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fld id="{79A7FDF0-62F5-44E7-8D05-C0FB0A379BE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281113"/>
            <a:ext cx="46085125" cy="533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560638" y="7164388"/>
            <a:ext cx="22625050" cy="29845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60638" y="10148888"/>
            <a:ext cx="22625050" cy="1844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6012775" y="7164388"/>
            <a:ext cx="22632988" cy="298450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6012775" y="10148888"/>
            <a:ext cx="22632988" cy="184404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9" name="Rectangle 6"/>
          <p:cNvSpPr>
            <a:spLocks noGrp="1" noChangeArrowheads="1"/>
          </p:cNvSpPr>
          <p:nvPr>
            <p:ph type="sldNum" sz="quarter" idx="12"/>
          </p:nvPr>
        </p:nvSpPr>
        <p:spPr>
          <a:ln/>
        </p:spPr>
        <p:txBody>
          <a:bodyPr/>
          <a:lstStyle>
            <a:lvl1pPr>
              <a:defRPr/>
            </a:lvl1pPr>
          </a:lstStyle>
          <a:p>
            <a:fld id="{F681308B-B999-42F4-84D7-81C2B392E64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5" name="Rectangle 6"/>
          <p:cNvSpPr>
            <a:spLocks noGrp="1" noChangeArrowheads="1"/>
          </p:cNvSpPr>
          <p:nvPr>
            <p:ph type="sldNum" sz="quarter" idx="12"/>
          </p:nvPr>
        </p:nvSpPr>
        <p:spPr>
          <a:ln/>
        </p:spPr>
        <p:txBody>
          <a:bodyPr/>
          <a:lstStyle>
            <a:lvl1pPr>
              <a:defRPr/>
            </a:lvl1pPr>
          </a:lstStyle>
          <a:p>
            <a:fld id="{2A9CD8F7-CEF8-465B-A505-221686287C9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4" name="Rectangle 6"/>
          <p:cNvSpPr>
            <a:spLocks noGrp="1" noChangeArrowheads="1"/>
          </p:cNvSpPr>
          <p:nvPr>
            <p:ph type="sldNum" sz="quarter" idx="12"/>
          </p:nvPr>
        </p:nvSpPr>
        <p:spPr>
          <a:ln/>
        </p:spPr>
        <p:txBody>
          <a:bodyPr/>
          <a:lstStyle>
            <a:lvl1pPr>
              <a:defRPr/>
            </a:lvl1pPr>
          </a:lstStyle>
          <a:p>
            <a:fld id="{2D64D861-DD1B-49A4-8C2A-9EE40DC67813}"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274763"/>
            <a:ext cx="16846550" cy="54229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0019963" y="1274763"/>
            <a:ext cx="28625800" cy="273145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560638" y="6697663"/>
            <a:ext cx="16846550" cy="218916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fld id="{B84FCCAE-A893-4BD0-AB5C-1EC7EEF148D3}"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175" y="22402800"/>
            <a:ext cx="30724475" cy="26447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0036175" y="2859088"/>
            <a:ext cx="30724475" cy="19202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0036175" y="25047575"/>
            <a:ext cx="30724475" cy="37560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fld id="{40FA80D2-C0CF-4006-87B9-C2857D2A921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shadeToTitle="1">
        <a:gradFill rotWithShape="1">
          <a:gsLst>
            <a:gs pos="0">
              <a:srgbClr val="FFFFFF"/>
            </a:gs>
            <a:gs pos="100000">
              <a:srgbClr val="959595"/>
            </a:gs>
          </a:gsLst>
          <a:path path="shape">
            <a:fillToRect l="50000" t="50000" r="50000" b="50000"/>
          </a:path>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840163" y="2844800"/>
            <a:ext cx="43526075" cy="5334000"/>
          </a:xfrm>
          <a:prstGeom prst="rect">
            <a:avLst/>
          </a:prstGeom>
          <a:noFill/>
          <a:ln w="9525">
            <a:noFill/>
            <a:miter lim="800000"/>
            <a:headEnd/>
            <a:tailEnd/>
          </a:ln>
        </p:spPr>
        <p:txBody>
          <a:bodyPr vert="horz" wrap="square" lIns="51212" tIns="-189142" rIns="51212" bIns="-189142"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3840163" y="9245600"/>
            <a:ext cx="43526075" cy="19202400"/>
          </a:xfrm>
          <a:prstGeom prst="rect">
            <a:avLst/>
          </a:prstGeom>
          <a:noFill/>
          <a:ln w="9525">
            <a:noFill/>
            <a:miter lim="800000"/>
            <a:headEnd/>
            <a:tailEnd/>
          </a:ln>
        </p:spPr>
        <p:txBody>
          <a:bodyPr vert="horz" wrap="square" lIns="51212" tIns="-189142" rIns="51212" bIns="-189142"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3840163" y="29159200"/>
            <a:ext cx="10668000" cy="2133600"/>
          </a:xfrm>
          <a:prstGeom prst="rect">
            <a:avLst/>
          </a:prstGeom>
          <a:noFill/>
          <a:ln w="9525">
            <a:noFill/>
            <a:miter lim="800000"/>
            <a:headEnd/>
            <a:tailEnd/>
          </a:ln>
          <a:effectLst/>
        </p:spPr>
        <p:txBody>
          <a:bodyPr vert="horz" wrap="square" lIns="51212" tIns="-189142" rIns="51212" bIns="-189142" numCol="1" anchor="t" anchorCtr="0" compatLnSpc="1">
            <a:prstTxWarp prst="textNoShape">
              <a:avLst/>
            </a:prstTxWarp>
          </a:bodyPr>
          <a:lstStyle>
            <a:lvl1pPr eaLnBrk="0" hangingPunct="0">
              <a:defRPr sz="7400">
                <a:latin typeface="Times" pitchFamily="18" charset="0"/>
                <a:ea typeface="+mn-ea"/>
                <a:cs typeface="+mn-cs"/>
              </a:defRPr>
            </a:lvl1pPr>
          </a:lstStyle>
          <a:p>
            <a:pPr>
              <a:defRPr/>
            </a:pPr>
            <a:endParaRPr lang="en-US" altLang="en-US"/>
          </a:p>
        </p:txBody>
      </p:sp>
      <p:sp>
        <p:nvSpPr>
          <p:cNvPr id="1029" name="Rectangle 5"/>
          <p:cNvSpPr>
            <a:spLocks noGrp="1" noChangeArrowheads="1"/>
          </p:cNvSpPr>
          <p:nvPr>
            <p:ph type="ftr" sz="quarter" idx="3"/>
          </p:nvPr>
        </p:nvSpPr>
        <p:spPr bwMode="auto">
          <a:xfrm>
            <a:off x="17495838" y="29159200"/>
            <a:ext cx="16214725" cy="2133600"/>
          </a:xfrm>
          <a:prstGeom prst="rect">
            <a:avLst/>
          </a:prstGeom>
          <a:noFill/>
          <a:ln w="9525">
            <a:noFill/>
            <a:miter lim="800000"/>
            <a:headEnd/>
            <a:tailEnd/>
          </a:ln>
          <a:effectLst/>
        </p:spPr>
        <p:txBody>
          <a:bodyPr vert="horz" wrap="square" lIns="51212" tIns="-189142" rIns="51212" bIns="-189142" numCol="1" anchor="t" anchorCtr="0" compatLnSpc="1">
            <a:prstTxWarp prst="textNoShape">
              <a:avLst/>
            </a:prstTxWarp>
          </a:bodyPr>
          <a:lstStyle>
            <a:lvl1pPr algn="ctr" eaLnBrk="0" hangingPunct="0">
              <a:defRPr sz="7400">
                <a:latin typeface="Times" pitchFamily="18" charset="0"/>
                <a:ea typeface="+mn-ea"/>
                <a:cs typeface="+mn-cs"/>
              </a:defRPr>
            </a:lvl1pPr>
          </a:lstStyle>
          <a:p>
            <a:pPr>
              <a:defRPr/>
            </a:pPr>
            <a:endParaRPr lang="en-US" altLang="en-US"/>
          </a:p>
        </p:txBody>
      </p:sp>
      <p:sp>
        <p:nvSpPr>
          <p:cNvPr id="1030" name="Rectangle 6"/>
          <p:cNvSpPr>
            <a:spLocks noGrp="1" noChangeArrowheads="1"/>
          </p:cNvSpPr>
          <p:nvPr>
            <p:ph type="sldNum" sz="quarter" idx="4"/>
          </p:nvPr>
        </p:nvSpPr>
        <p:spPr bwMode="auto">
          <a:xfrm>
            <a:off x="36698238" y="29159200"/>
            <a:ext cx="10668000" cy="2133600"/>
          </a:xfrm>
          <a:prstGeom prst="rect">
            <a:avLst/>
          </a:prstGeom>
          <a:noFill/>
          <a:ln w="9525">
            <a:noFill/>
            <a:miter lim="800000"/>
            <a:headEnd/>
            <a:tailEnd/>
          </a:ln>
          <a:effectLst/>
        </p:spPr>
        <p:txBody>
          <a:bodyPr vert="horz" wrap="square" lIns="51212" tIns="-189142" rIns="51212" bIns="-189142" numCol="1" anchor="t" anchorCtr="0" compatLnSpc="1">
            <a:prstTxWarp prst="textNoShape">
              <a:avLst/>
            </a:prstTxWarp>
          </a:bodyPr>
          <a:lstStyle>
            <a:lvl1pPr algn="r" eaLnBrk="0" hangingPunct="0">
              <a:defRPr sz="7400">
                <a:cs typeface="Arial" pitchFamily="34" charset="0"/>
              </a:defRPr>
            </a:lvl1pPr>
          </a:lstStyle>
          <a:p>
            <a:fld id="{ADDCA880-E7A9-47D5-A76D-3E4AB4D0375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806950" rtl="0" eaLnBrk="0" fontAlgn="base" hangingPunct="0">
        <a:spcBef>
          <a:spcPct val="0"/>
        </a:spcBef>
        <a:spcAft>
          <a:spcPct val="0"/>
        </a:spcAft>
        <a:defRPr sz="23100">
          <a:solidFill>
            <a:schemeClr val="tx2"/>
          </a:solidFill>
          <a:latin typeface="+mj-lt"/>
          <a:ea typeface="MS PGothic" panose="020B0600070205080204" pitchFamily="34" charset="-128"/>
          <a:cs typeface="MS PGothic" charset="0"/>
        </a:defRPr>
      </a:lvl1pPr>
      <a:lvl2pPr algn="ctr" defTabSz="4806950" rtl="0" eaLnBrk="0" fontAlgn="base" hangingPunct="0">
        <a:spcBef>
          <a:spcPct val="0"/>
        </a:spcBef>
        <a:spcAft>
          <a:spcPct val="0"/>
        </a:spcAft>
        <a:defRPr sz="23100">
          <a:solidFill>
            <a:schemeClr val="tx2"/>
          </a:solidFill>
          <a:latin typeface="Times" pitchFamily="18" charset="0"/>
          <a:ea typeface="MS PGothic" panose="020B0600070205080204" pitchFamily="34" charset="-128"/>
          <a:cs typeface="MS PGothic" charset="0"/>
        </a:defRPr>
      </a:lvl2pPr>
      <a:lvl3pPr algn="ctr" defTabSz="4806950" rtl="0" eaLnBrk="0" fontAlgn="base" hangingPunct="0">
        <a:spcBef>
          <a:spcPct val="0"/>
        </a:spcBef>
        <a:spcAft>
          <a:spcPct val="0"/>
        </a:spcAft>
        <a:defRPr sz="23100">
          <a:solidFill>
            <a:schemeClr val="tx2"/>
          </a:solidFill>
          <a:latin typeface="Times" pitchFamily="18" charset="0"/>
          <a:ea typeface="MS PGothic" panose="020B0600070205080204" pitchFamily="34" charset="-128"/>
          <a:cs typeface="MS PGothic" charset="0"/>
        </a:defRPr>
      </a:lvl3pPr>
      <a:lvl4pPr algn="ctr" defTabSz="4806950" rtl="0" eaLnBrk="0" fontAlgn="base" hangingPunct="0">
        <a:spcBef>
          <a:spcPct val="0"/>
        </a:spcBef>
        <a:spcAft>
          <a:spcPct val="0"/>
        </a:spcAft>
        <a:defRPr sz="23100">
          <a:solidFill>
            <a:schemeClr val="tx2"/>
          </a:solidFill>
          <a:latin typeface="Times" pitchFamily="18" charset="0"/>
          <a:ea typeface="MS PGothic" panose="020B0600070205080204" pitchFamily="34" charset="-128"/>
          <a:cs typeface="MS PGothic" charset="0"/>
        </a:defRPr>
      </a:lvl4pPr>
      <a:lvl5pPr algn="ctr" defTabSz="4806950" rtl="0" eaLnBrk="0" fontAlgn="base" hangingPunct="0">
        <a:spcBef>
          <a:spcPct val="0"/>
        </a:spcBef>
        <a:spcAft>
          <a:spcPct val="0"/>
        </a:spcAft>
        <a:defRPr sz="23100">
          <a:solidFill>
            <a:schemeClr val="tx2"/>
          </a:solidFill>
          <a:latin typeface="Times" pitchFamily="18" charset="0"/>
          <a:ea typeface="MS PGothic" panose="020B0600070205080204" pitchFamily="34" charset="-128"/>
          <a:cs typeface="MS PGothic" charset="0"/>
        </a:defRPr>
      </a:lvl5pPr>
      <a:lvl6pPr marL="457200" algn="ctr" defTabSz="4806950" rtl="0" eaLnBrk="0" fontAlgn="base" hangingPunct="0">
        <a:spcBef>
          <a:spcPct val="0"/>
        </a:spcBef>
        <a:spcAft>
          <a:spcPct val="0"/>
        </a:spcAft>
        <a:defRPr sz="23100">
          <a:solidFill>
            <a:schemeClr val="tx2"/>
          </a:solidFill>
          <a:latin typeface="Times" pitchFamily="18" charset="0"/>
        </a:defRPr>
      </a:lvl6pPr>
      <a:lvl7pPr marL="914400" algn="ctr" defTabSz="4806950" rtl="0" eaLnBrk="0" fontAlgn="base" hangingPunct="0">
        <a:spcBef>
          <a:spcPct val="0"/>
        </a:spcBef>
        <a:spcAft>
          <a:spcPct val="0"/>
        </a:spcAft>
        <a:defRPr sz="23100">
          <a:solidFill>
            <a:schemeClr val="tx2"/>
          </a:solidFill>
          <a:latin typeface="Times" pitchFamily="18" charset="0"/>
        </a:defRPr>
      </a:lvl7pPr>
      <a:lvl8pPr marL="1371600" algn="ctr" defTabSz="4806950" rtl="0" eaLnBrk="0" fontAlgn="base" hangingPunct="0">
        <a:spcBef>
          <a:spcPct val="0"/>
        </a:spcBef>
        <a:spcAft>
          <a:spcPct val="0"/>
        </a:spcAft>
        <a:defRPr sz="23100">
          <a:solidFill>
            <a:schemeClr val="tx2"/>
          </a:solidFill>
          <a:latin typeface="Times" pitchFamily="18" charset="0"/>
        </a:defRPr>
      </a:lvl8pPr>
      <a:lvl9pPr marL="1828800" algn="ctr" defTabSz="4806950" rtl="0" eaLnBrk="0" fontAlgn="base" hangingPunct="0">
        <a:spcBef>
          <a:spcPct val="0"/>
        </a:spcBef>
        <a:spcAft>
          <a:spcPct val="0"/>
        </a:spcAft>
        <a:defRPr sz="23100">
          <a:solidFill>
            <a:schemeClr val="tx2"/>
          </a:solidFill>
          <a:latin typeface="Times" pitchFamily="18" charset="0"/>
        </a:defRPr>
      </a:lvl9pPr>
    </p:titleStyle>
    <p:bodyStyle>
      <a:lvl1pPr marL="1803400" indent="-1803400" algn="l" defTabSz="4806950" rtl="0" eaLnBrk="0" fontAlgn="base" hangingPunct="0">
        <a:spcBef>
          <a:spcPct val="20000"/>
        </a:spcBef>
        <a:spcAft>
          <a:spcPct val="0"/>
        </a:spcAft>
        <a:buChar char="•"/>
        <a:defRPr sz="16800">
          <a:solidFill>
            <a:schemeClr val="tx1"/>
          </a:solidFill>
          <a:latin typeface="+mn-lt"/>
          <a:ea typeface="MS PGothic" panose="020B0600070205080204" pitchFamily="34" charset="-128"/>
          <a:cs typeface="MS PGothic" charset="0"/>
        </a:defRPr>
      </a:lvl1pPr>
      <a:lvl2pPr marL="3905250" indent="-1501775" algn="l" defTabSz="4806950" rtl="0" eaLnBrk="0" fontAlgn="base" hangingPunct="0">
        <a:spcBef>
          <a:spcPct val="20000"/>
        </a:spcBef>
        <a:spcAft>
          <a:spcPct val="0"/>
        </a:spcAft>
        <a:buChar char="–"/>
        <a:defRPr sz="14700">
          <a:solidFill>
            <a:schemeClr val="tx1"/>
          </a:solidFill>
          <a:latin typeface="+mn-lt"/>
          <a:ea typeface="MS PGothic" panose="020B0600070205080204" pitchFamily="34" charset="-128"/>
          <a:cs typeface="MS PGothic" charset="0"/>
        </a:defRPr>
      </a:lvl2pPr>
      <a:lvl3pPr marL="6008688" indent="-1201738" algn="l" defTabSz="4806950" rtl="0" eaLnBrk="0" fontAlgn="base" hangingPunct="0">
        <a:spcBef>
          <a:spcPct val="20000"/>
        </a:spcBef>
        <a:spcAft>
          <a:spcPct val="0"/>
        </a:spcAft>
        <a:buChar char="•"/>
        <a:defRPr sz="12600">
          <a:solidFill>
            <a:schemeClr val="tx1"/>
          </a:solidFill>
          <a:latin typeface="+mn-lt"/>
          <a:ea typeface="MS PGothic" panose="020B0600070205080204" pitchFamily="34" charset="-128"/>
          <a:cs typeface="MS PGothic" charset="0"/>
        </a:defRPr>
      </a:lvl3pPr>
      <a:lvl4pPr marL="8412163" indent="-1201738" algn="l" defTabSz="4806950" rtl="0" eaLnBrk="0" fontAlgn="base" hangingPunct="0">
        <a:spcBef>
          <a:spcPct val="20000"/>
        </a:spcBef>
        <a:spcAft>
          <a:spcPct val="0"/>
        </a:spcAft>
        <a:buChar char="–"/>
        <a:defRPr sz="10500">
          <a:solidFill>
            <a:schemeClr val="tx1"/>
          </a:solidFill>
          <a:latin typeface="+mn-lt"/>
          <a:ea typeface="MS PGothic" panose="020B0600070205080204" pitchFamily="34" charset="-128"/>
          <a:cs typeface="MS PGothic" charset="0"/>
        </a:defRPr>
      </a:lvl4pPr>
      <a:lvl5pPr marL="10815638" indent="-1201738" algn="l" defTabSz="4806950" rtl="0" eaLnBrk="0" fontAlgn="base" hangingPunct="0">
        <a:spcBef>
          <a:spcPct val="20000"/>
        </a:spcBef>
        <a:spcAft>
          <a:spcPct val="0"/>
        </a:spcAft>
        <a:buChar char="»"/>
        <a:defRPr sz="10500">
          <a:solidFill>
            <a:schemeClr val="tx1"/>
          </a:solidFill>
          <a:latin typeface="+mn-lt"/>
          <a:ea typeface="MS PGothic" panose="020B0600070205080204" pitchFamily="34" charset="-128"/>
          <a:cs typeface="MS PGothic" charset="0"/>
        </a:defRPr>
      </a:lvl5pPr>
      <a:lvl6pPr marL="11272838" indent="-1201738" algn="l" defTabSz="4806950" rtl="0" eaLnBrk="0" fontAlgn="base" hangingPunct="0">
        <a:spcBef>
          <a:spcPct val="20000"/>
        </a:spcBef>
        <a:spcAft>
          <a:spcPct val="0"/>
        </a:spcAft>
        <a:buChar char="»"/>
        <a:defRPr sz="10500">
          <a:solidFill>
            <a:schemeClr val="tx1"/>
          </a:solidFill>
          <a:latin typeface="+mn-lt"/>
        </a:defRPr>
      </a:lvl6pPr>
      <a:lvl7pPr marL="11730038" indent="-1201738" algn="l" defTabSz="4806950" rtl="0" eaLnBrk="0" fontAlgn="base" hangingPunct="0">
        <a:spcBef>
          <a:spcPct val="20000"/>
        </a:spcBef>
        <a:spcAft>
          <a:spcPct val="0"/>
        </a:spcAft>
        <a:buChar char="»"/>
        <a:defRPr sz="10500">
          <a:solidFill>
            <a:schemeClr val="tx1"/>
          </a:solidFill>
          <a:latin typeface="+mn-lt"/>
        </a:defRPr>
      </a:lvl7pPr>
      <a:lvl8pPr marL="12187238" indent="-1201738" algn="l" defTabSz="4806950" rtl="0" eaLnBrk="0" fontAlgn="base" hangingPunct="0">
        <a:spcBef>
          <a:spcPct val="20000"/>
        </a:spcBef>
        <a:spcAft>
          <a:spcPct val="0"/>
        </a:spcAft>
        <a:buChar char="»"/>
        <a:defRPr sz="10500">
          <a:solidFill>
            <a:schemeClr val="tx1"/>
          </a:solidFill>
          <a:latin typeface="+mn-lt"/>
        </a:defRPr>
      </a:lvl8pPr>
      <a:lvl9pPr marL="12644438" indent="-1201738" algn="l" defTabSz="4806950" rtl="0" eaLnBrk="0" fontAlgn="base" hangingPunct="0">
        <a:spcBef>
          <a:spcPct val="20000"/>
        </a:spcBef>
        <a:spcAft>
          <a:spcPct val="0"/>
        </a:spcAft>
        <a:buChar char="»"/>
        <a:defRPr sz="10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chart" Target="../charts/chart1.xml"/><Relationship Id="rId13" Type="http://schemas.openxmlformats.org/officeDocument/2006/relationships/image" Target="../media/image7.jpeg"/><Relationship Id="rId3" Type="http://schemas.openxmlformats.org/officeDocument/2006/relationships/image" Target="../media/image1.jpeg"/><Relationship Id="rId7" Type="http://schemas.openxmlformats.org/officeDocument/2006/relationships/image" Target="../media/image5.jpeg"/><Relationship Id="rId12"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11" Type="http://schemas.openxmlformats.org/officeDocument/2006/relationships/chart" Target="../charts/chart4.xml"/><Relationship Id="rId5" Type="http://schemas.openxmlformats.org/officeDocument/2006/relationships/image" Target="../media/image3.jpeg"/><Relationship Id="rId10" Type="http://schemas.openxmlformats.org/officeDocument/2006/relationships/chart" Target="../charts/chart3.xml"/><Relationship Id="rId4" Type="http://schemas.openxmlformats.org/officeDocument/2006/relationships/image" Target="../media/image2.png"/><Relationship Id="rId9" Type="http://schemas.openxmlformats.org/officeDocument/2006/relationships/chart" Target="../charts/chart2.xml"/><Relationship Id="rId14"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alphaModFix amt="80000"/>
          </a:blip>
          <a:srcRect/>
          <a:stretch>
            <a:fillRect/>
          </a:stretch>
        </a:blipFill>
        <a:effectLst/>
      </p:bgPr>
    </p:bg>
    <p:spTree>
      <p:nvGrpSpPr>
        <p:cNvPr id="1" name=""/>
        <p:cNvGrpSpPr/>
        <p:nvPr/>
      </p:nvGrpSpPr>
      <p:grpSpPr>
        <a:xfrm>
          <a:off x="0" y="0"/>
          <a:ext cx="0" cy="0"/>
          <a:chOff x="0" y="0"/>
          <a:chExt cx="0" cy="0"/>
        </a:xfrm>
      </p:grpSpPr>
      <p:pic>
        <p:nvPicPr>
          <p:cNvPr id="2050" name="Picture 9" descr="UNL_PPT_3 [Compatibility Mode] - PowerPoint"/>
          <p:cNvPicPr>
            <a:picLocks noChangeAspect="1"/>
          </p:cNvPicPr>
          <p:nvPr/>
        </p:nvPicPr>
        <p:blipFill>
          <a:blip r:embed="rId4" cstate="print"/>
          <a:srcRect l="19164" t="21544" r="34323" b="15433"/>
          <a:stretch>
            <a:fillRect/>
          </a:stretch>
        </p:blipFill>
        <p:spPr bwMode="auto">
          <a:xfrm>
            <a:off x="0" y="0"/>
            <a:ext cx="52425600" cy="32588200"/>
          </a:xfrm>
          <a:prstGeom prst="rect">
            <a:avLst/>
          </a:prstGeom>
          <a:solidFill>
            <a:srgbClr val="C00000"/>
          </a:solidFill>
          <a:ln w="9525">
            <a:noFill/>
            <a:miter lim="800000"/>
            <a:headEnd/>
            <a:tailEnd/>
          </a:ln>
        </p:spPr>
      </p:pic>
      <p:grpSp>
        <p:nvGrpSpPr>
          <p:cNvPr id="2051" name="Group 7"/>
          <p:cNvGrpSpPr>
            <a:grpSpLocks/>
          </p:cNvGrpSpPr>
          <p:nvPr/>
        </p:nvGrpSpPr>
        <p:grpSpPr bwMode="auto">
          <a:xfrm>
            <a:off x="381000" y="381000"/>
            <a:ext cx="50520600" cy="4495800"/>
            <a:chOff x="2398986" y="685800"/>
            <a:chExt cx="45294331" cy="4897211"/>
          </a:xfrm>
        </p:grpSpPr>
        <p:sp>
          <p:nvSpPr>
            <p:cNvPr id="4" name="Rectangle 12"/>
            <p:cNvSpPr>
              <a:spLocks noChangeArrowheads="1"/>
            </p:cNvSpPr>
            <p:nvPr/>
          </p:nvSpPr>
          <p:spPr bwMode="auto">
            <a:xfrm>
              <a:off x="2398986" y="685800"/>
              <a:ext cx="45294331" cy="4897211"/>
            </a:xfrm>
            <a:prstGeom prst="rect">
              <a:avLst/>
            </a:prstGeom>
            <a:solidFill>
              <a:srgbClr val="800000"/>
            </a:solidFill>
            <a:ln w="20000">
              <a:solidFill>
                <a:srgbClr val="EA0613"/>
              </a:solidFill>
              <a:miter lim="800000"/>
              <a:headEnd/>
              <a:tailEnd/>
            </a:ln>
            <a:effectLst>
              <a:outerShdw dist="25400" dir="5400000" rotWithShape="0">
                <a:srgbClr val="808080">
                  <a:alpha val="34998"/>
                </a:srgbClr>
              </a:outerShdw>
            </a:effectLst>
          </p:spPr>
          <p:txBody>
            <a:bodyPr lIns="0" tIns="0" rIns="0" bIns="0">
              <a:spAutoFit/>
            </a:bodyPr>
            <a:lstStyle/>
            <a:p>
              <a:pPr eaLnBrk="0" hangingPunct="0">
                <a:defRPr/>
              </a:pPr>
              <a:endParaRPr lang="en-US">
                <a:solidFill>
                  <a:schemeClr val="lt1"/>
                </a:solidFill>
                <a:latin typeface="+mn-lt"/>
                <a:ea typeface="+mn-ea"/>
              </a:endParaRPr>
            </a:p>
          </p:txBody>
        </p:sp>
        <p:sp>
          <p:nvSpPr>
            <p:cNvPr id="5" name="Text Box 831"/>
            <p:cNvSpPr txBox="1">
              <a:spLocks noChangeArrowheads="1"/>
            </p:cNvSpPr>
            <p:nvPr/>
          </p:nvSpPr>
          <p:spPr bwMode="auto">
            <a:xfrm>
              <a:off x="11416862" y="851807"/>
              <a:ext cx="36057333" cy="4626542"/>
            </a:xfrm>
            <a:prstGeom prst="rect">
              <a:avLst/>
            </a:prstGeom>
            <a:ln/>
          </p:spPr>
          <p:style>
            <a:lnRef idx="1">
              <a:schemeClr val="accent4"/>
            </a:lnRef>
            <a:fillRef idx="3">
              <a:schemeClr val="accent4"/>
            </a:fillRef>
            <a:effectRef idx="2">
              <a:schemeClr val="accent4"/>
            </a:effectRef>
            <a:fontRef idx="minor">
              <a:schemeClr val="lt1"/>
            </a:fontRef>
          </p:style>
          <p:txBody>
            <a:bodyPr lIns="365760" tIns="548640" rIns="365760" bIns="548640">
              <a:spAutoFit/>
            </a:bodyPr>
            <a:lstStyle>
              <a:lvl1pPr eaLnBrk="0" hangingPunct="0">
                <a:defRPr sz="2400">
                  <a:solidFill>
                    <a:schemeClr val="tx1"/>
                  </a:solidFill>
                  <a:latin typeface="Times" charset="0"/>
                  <a:ea typeface="ＭＳ Ｐゴシック" charset="0"/>
                  <a:cs typeface="ＭＳ Ｐゴシック" charset="0"/>
                </a:defRPr>
              </a:lvl1pPr>
              <a:lvl2pPr marL="742950" indent="-285750" eaLnBrk="0" hangingPunct="0">
                <a:defRPr sz="2400">
                  <a:solidFill>
                    <a:schemeClr val="tx1"/>
                  </a:solidFill>
                  <a:latin typeface="Times" charset="0"/>
                  <a:ea typeface="ＭＳ Ｐゴシック" charset="0"/>
                </a:defRPr>
              </a:lvl2pPr>
              <a:lvl3pPr marL="1143000" indent="-228600" eaLnBrk="0" hangingPunct="0">
                <a:defRPr sz="2400">
                  <a:solidFill>
                    <a:schemeClr val="tx1"/>
                  </a:solidFill>
                  <a:latin typeface="Times" charset="0"/>
                  <a:ea typeface="ＭＳ Ｐゴシック" charset="0"/>
                </a:defRPr>
              </a:lvl3pPr>
              <a:lvl4pPr marL="1600200" indent="-228600" eaLnBrk="0" hangingPunct="0">
                <a:defRPr sz="2400">
                  <a:solidFill>
                    <a:schemeClr val="tx1"/>
                  </a:solidFill>
                  <a:latin typeface="Times" charset="0"/>
                  <a:ea typeface="ＭＳ Ｐゴシック" charset="0"/>
                </a:defRPr>
              </a:lvl4pPr>
              <a:lvl5pPr marL="2057400" indent="-228600" eaLnBrk="0" hangingPunct="0">
                <a:defRPr sz="2400">
                  <a:solidFill>
                    <a:schemeClr val="tx1"/>
                  </a:solidFill>
                  <a:latin typeface="Times" charset="0"/>
                  <a:ea typeface="ＭＳ Ｐゴシック" charset="0"/>
                </a:defRPr>
              </a:lvl5pPr>
              <a:lvl6pPr marL="2514600" indent="-228600" eaLnBrk="0" fontAlgn="base" hangingPunct="0">
                <a:spcBef>
                  <a:spcPct val="0"/>
                </a:spcBef>
                <a:spcAft>
                  <a:spcPct val="0"/>
                </a:spcAft>
                <a:defRPr sz="2400">
                  <a:solidFill>
                    <a:schemeClr val="tx1"/>
                  </a:solidFill>
                  <a:latin typeface="Times" charset="0"/>
                  <a:ea typeface="ＭＳ Ｐゴシック" charset="0"/>
                </a:defRPr>
              </a:lvl6pPr>
              <a:lvl7pPr marL="2971800" indent="-228600" eaLnBrk="0" fontAlgn="base" hangingPunct="0">
                <a:spcBef>
                  <a:spcPct val="0"/>
                </a:spcBef>
                <a:spcAft>
                  <a:spcPct val="0"/>
                </a:spcAft>
                <a:defRPr sz="2400">
                  <a:solidFill>
                    <a:schemeClr val="tx1"/>
                  </a:solidFill>
                  <a:latin typeface="Times" charset="0"/>
                  <a:ea typeface="ＭＳ Ｐゴシック" charset="0"/>
                </a:defRPr>
              </a:lvl7pPr>
              <a:lvl8pPr marL="3429000" indent="-228600" eaLnBrk="0" fontAlgn="base" hangingPunct="0">
                <a:spcBef>
                  <a:spcPct val="0"/>
                </a:spcBef>
                <a:spcAft>
                  <a:spcPct val="0"/>
                </a:spcAft>
                <a:defRPr sz="2400">
                  <a:solidFill>
                    <a:schemeClr val="tx1"/>
                  </a:solidFill>
                  <a:latin typeface="Times" charset="0"/>
                  <a:ea typeface="ＭＳ Ｐゴシック" charset="0"/>
                </a:defRPr>
              </a:lvl8pPr>
              <a:lvl9pPr marL="3886200" indent="-228600" eaLnBrk="0" fontAlgn="base" hangingPunct="0">
                <a:spcBef>
                  <a:spcPct val="0"/>
                </a:spcBef>
                <a:spcAft>
                  <a:spcPct val="0"/>
                </a:spcAft>
                <a:defRPr sz="2400">
                  <a:solidFill>
                    <a:schemeClr val="tx1"/>
                  </a:solidFill>
                  <a:latin typeface="Times" charset="0"/>
                  <a:ea typeface="ＭＳ Ｐゴシック" charset="0"/>
                </a:defRPr>
              </a:lvl9pPr>
            </a:lstStyle>
            <a:p>
              <a:pPr algn="ctr">
                <a:defRPr/>
              </a:pPr>
              <a:r>
                <a:rPr lang="en-US" sz="6600" b="1" dirty="0" smtClean="0">
                  <a:solidFill>
                    <a:schemeClr val="bg1"/>
                  </a:solidFill>
                </a:rPr>
                <a:t>Effect of Breathing Apparatus on the Patterns of Response for Physiological Variables during an Incremental Test to Exhaustion</a:t>
              </a:r>
              <a:endParaRPr lang="en-US" sz="6600" dirty="0" smtClean="0">
                <a:solidFill>
                  <a:schemeClr val="bg1"/>
                </a:solidFill>
              </a:endParaRPr>
            </a:p>
            <a:p>
              <a:pPr algn="ctr">
                <a:defRPr/>
              </a:pPr>
              <a:r>
                <a:rPr lang="en-US" sz="3600" dirty="0" smtClean="0">
                  <a:solidFill>
                    <a:schemeClr val="bg1"/>
                  </a:solidFill>
                </a:rPr>
                <a:t>Rachel M. Lechtenberger</a:t>
              </a:r>
              <a:r>
                <a:rPr lang="en-US" sz="3600" baseline="30000" dirty="0" smtClean="0">
                  <a:solidFill>
                    <a:schemeClr val="bg1"/>
                  </a:solidFill>
                </a:rPr>
                <a:t>1</a:t>
              </a:r>
              <a:r>
                <a:rPr lang="en-US" sz="3600" dirty="0" smtClean="0">
                  <a:solidFill>
                    <a:schemeClr val="bg1"/>
                  </a:solidFill>
                </a:rPr>
                <a:t>, Kristen C. Cochrane</a:t>
              </a:r>
              <a:r>
                <a:rPr lang="en-US" sz="3600" baseline="30000" dirty="0" smtClean="0">
                  <a:solidFill>
                    <a:schemeClr val="bg1"/>
                  </a:solidFill>
                </a:rPr>
                <a:t>1</a:t>
              </a:r>
              <a:r>
                <a:rPr lang="en-US" sz="3600" dirty="0" smtClean="0">
                  <a:solidFill>
                    <a:schemeClr val="bg1"/>
                  </a:solidFill>
                </a:rPr>
                <a:t>, Terry J. Housh</a:t>
              </a:r>
              <a:r>
                <a:rPr lang="en-US" sz="3600" baseline="30000" dirty="0" smtClean="0">
                  <a:solidFill>
                    <a:schemeClr val="bg1"/>
                  </a:solidFill>
                </a:rPr>
                <a:t>1</a:t>
              </a:r>
              <a:endParaRPr lang="en-US" sz="3600" dirty="0" smtClean="0">
                <a:solidFill>
                  <a:schemeClr val="bg1"/>
                </a:solidFill>
              </a:endParaRPr>
            </a:p>
            <a:p>
              <a:pPr algn="ctr">
                <a:defRPr/>
              </a:pPr>
              <a:r>
                <a:rPr lang="en-US" sz="3600" i="1" baseline="30000" dirty="0" smtClean="0">
                  <a:solidFill>
                    <a:srgbClr val="FFFFFF"/>
                  </a:solidFill>
                </a:rPr>
                <a:t> 1</a:t>
              </a:r>
              <a:r>
                <a:rPr lang="en-US" sz="3600" i="1" dirty="0" smtClean="0">
                  <a:solidFill>
                    <a:srgbClr val="FFFFFF"/>
                  </a:solidFill>
                </a:rPr>
                <a:t>University of Nebraska-Lincoln, Lincoln, NE</a:t>
              </a:r>
              <a:endParaRPr lang="en-US" sz="3600" dirty="0">
                <a:solidFill>
                  <a:srgbClr val="FFFFFF"/>
                </a:solidFill>
              </a:endParaRPr>
            </a:p>
          </p:txBody>
        </p:sp>
      </p:grpSp>
      <p:pic>
        <p:nvPicPr>
          <p:cNvPr id="2052" name="Picture 2"/>
          <p:cNvPicPr preferRelativeResize="0">
            <a:picLocks noChangeAspect="1" noChangeArrowheads="1"/>
          </p:cNvPicPr>
          <p:nvPr/>
        </p:nvPicPr>
        <p:blipFill>
          <a:blip r:embed="rId5" cstate="print"/>
          <a:srcRect/>
          <a:stretch>
            <a:fillRect/>
          </a:stretch>
        </p:blipFill>
        <p:spPr bwMode="auto">
          <a:xfrm>
            <a:off x="762000" y="533400"/>
            <a:ext cx="9542463" cy="4038600"/>
          </a:xfrm>
          <a:prstGeom prst="rect">
            <a:avLst/>
          </a:prstGeom>
          <a:noFill/>
          <a:ln w="9525">
            <a:noFill/>
            <a:miter lim="800000"/>
            <a:headEnd/>
            <a:tailEnd/>
          </a:ln>
        </p:spPr>
      </p:pic>
      <p:pic>
        <p:nvPicPr>
          <p:cNvPr id="2053" name="Picture 12" descr="http://2.bp.blogspot.com/-SUGagRzrEPw/VOzIUcrloZI/AAAAAAAAAL0/FF5e7B2x44E/s1600/vo2%2Bmax%2Btraining.jpg"/>
          <p:cNvPicPr>
            <a:picLocks noChangeAspect="1" noChangeArrowheads="1"/>
          </p:cNvPicPr>
          <p:nvPr/>
        </p:nvPicPr>
        <p:blipFill>
          <a:blip r:embed="rId6" cstate="print"/>
          <a:srcRect/>
          <a:stretch>
            <a:fillRect/>
          </a:stretch>
        </p:blipFill>
        <p:spPr bwMode="auto">
          <a:xfrm>
            <a:off x="2667000" y="18135600"/>
            <a:ext cx="6629400" cy="5334000"/>
          </a:xfrm>
          <a:prstGeom prst="rect">
            <a:avLst/>
          </a:prstGeom>
          <a:noFill/>
          <a:ln w="9525">
            <a:noFill/>
            <a:miter lim="800000"/>
            <a:headEnd/>
            <a:tailEnd/>
          </a:ln>
        </p:spPr>
      </p:pic>
      <p:pic>
        <p:nvPicPr>
          <p:cNvPr id="2054" name="Picture 13" descr="https://i.ytimg.com/vi/qBHs5LZ1VtE/maxresdefault.jpg"/>
          <p:cNvPicPr>
            <a:picLocks noChangeAspect="1" noChangeArrowheads="1"/>
          </p:cNvPicPr>
          <p:nvPr/>
        </p:nvPicPr>
        <p:blipFill>
          <a:blip r:embed="rId7" cstate="print"/>
          <a:srcRect r="32727"/>
          <a:stretch>
            <a:fillRect/>
          </a:stretch>
        </p:blipFill>
        <p:spPr bwMode="auto">
          <a:xfrm>
            <a:off x="9829800" y="18135600"/>
            <a:ext cx="6324600" cy="5334000"/>
          </a:xfrm>
          <a:prstGeom prst="rect">
            <a:avLst/>
          </a:prstGeom>
          <a:noFill/>
          <a:ln w="9525">
            <a:noFill/>
            <a:miter lim="800000"/>
            <a:headEnd/>
            <a:tailEnd/>
          </a:ln>
        </p:spPr>
      </p:pic>
      <p:grpSp>
        <p:nvGrpSpPr>
          <p:cNvPr id="2055" name="Group 35"/>
          <p:cNvGrpSpPr>
            <a:grpSpLocks/>
          </p:cNvGrpSpPr>
          <p:nvPr/>
        </p:nvGrpSpPr>
        <p:grpSpPr bwMode="auto">
          <a:xfrm>
            <a:off x="17754600" y="19812000"/>
            <a:ext cx="15773400" cy="11361738"/>
            <a:chOff x="1981200" y="23012400"/>
            <a:chExt cx="15849600" cy="9632033"/>
          </a:xfrm>
        </p:grpSpPr>
        <p:sp>
          <p:nvSpPr>
            <p:cNvPr id="20" name="Text Box 830"/>
            <p:cNvSpPr txBox="1">
              <a:spLocks noChangeArrowheads="1"/>
            </p:cNvSpPr>
            <p:nvPr/>
          </p:nvSpPr>
          <p:spPr bwMode="auto">
            <a:xfrm>
              <a:off x="1981200" y="23012400"/>
              <a:ext cx="3352800" cy="6858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lIns="365760" rIns="45720"/>
            <a:lstStyle/>
            <a:p>
              <a:pPr eaLnBrk="0" hangingPunct="0">
                <a:spcBef>
                  <a:spcPct val="50000"/>
                </a:spcBef>
              </a:pPr>
              <a:r>
                <a:rPr lang="en-US" sz="3600">
                  <a:solidFill>
                    <a:schemeClr val="bg1"/>
                  </a:solidFill>
                  <a:effectLst>
                    <a:outerShdw blurRad="38100" dist="38100" dir="2700000" algn="tl">
                      <a:srgbClr val="C0C0C0"/>
                    </a:outerShdw>
                  </a:effectLst>
                  <a:latin typeface="Arial Black" pitchFamily="34" charset="0"/>
                  <a:ea typeface="MS PGothic" pitchFamily="34" charset="-128"/>
                </a:rPr>
                <a:t>Methods</a:t>
              </a:r>
            </a:p>
          </p:txBody>
        </p:sp>
        <p:sp>
          <p:nvSpPr>
            <p:cNvPr id="2166" name="Text Box 1020"/>
            <p:cNvSpPr txBox="1">
              <a:spLocks noChangeArrowheads="1"/>
            </p:cNvSpPr>
            <p:nvPr/>
          </p:nvSpPr>
          <p:spPr bwMode="auto">
            <a:xfrm>
              <a:off x="2057400" y="24003001"/>
              <a:ext cx="15773400" cy="8641432"/>
            </a:xfrm>
            <a:prstGeom prst="rect">
              <a:avLst/>
            </a:prstGeom>
            <a:noFill/>
            <a:ln w="9525">
              <a:noFill/>
              <a:miter lim="800000"/>
              <a:headEnd/>
              <a:tailEnd/>
            </a:ln>
          </p:spPr>
          <p:txBody>
            <a:bodyPr lIns="0" tIns="0" rIns="0" bIns="0">
              <a:spAutoFit/>
            </a:bodyPr>
            <a:lstStyle/>
            <a:p>
              <a:pPr algn="just" eaLnBrk="0" hangingPunct="0"/>
              <a:r>
                <a:rPr lang="en-US" b="1"/>
                <a:t>Subjects:</a:t>
              </a:r>
            </a:p>
            <a:p>
              <a:pPr algn="just" eaLnBrk="0" hangingPunct="0"/>
              <a:r>
                <a:rPr lang="en-US"/>
                <a:t>Sixteen moderately trained runners (Table 1 and 2) performed an incremental treadmill running test to exhaustion for the determination of maximal oxygen consumption (</a:t>
              </a:r>
              <a:r>
                <a:rPr lang="en-US" i="1"/>
                <a:t>V</a:t>
              </a:r>
              <a:r>
                <a:rPr lang="en-US"/>
                <a:t>O</a:t>
              </a:r>
              <a:r>
                <a:rPr lang="en-US" baseline="-25000"/>
                <a:t>2peak</a:t>
              </a:r>
              <a:r>
                <a:rPr lang="en-US"/>
                <a:t>), and peak values for heart rate (HR</a:t>
              </a:r>
              <a:r>
                <a:rPr lang="en-US" baseline="-25000"/>
                <a:t>peak</a:t>
              </a:r>
              <a:r>
                <a:rPr lang="en-US"/>
                <a:t>), breathing frequency (Fb</a:t>
              </a:r>
              <a:r>
                <a:rPr lang="en-US" baseline="-25000"/>
                <a:t>peak</a:t>
              </a:r>
              <a:r>
                <a:rPr lang="en-US"/>
                <a:t>), and respiratory exchange ratio (RER</a:t>
              </a:r>
              <a:r>
                <a:rPr lang="en-US" baseline="-25000"/>
                <a:t>peak</a:t>
              </a:r>
              <a:r>
                <a:rPr lang="en-US"/>
                <a:t>). Moderately trained was defined as running 16 to 48 kmwk</a:t>
              </a:r>
              <a:r>
                <a:rPr lang="en-US" baseline="30000"/>
                <a:t>-1</a:t>
              </a:r>
              <a:r>
                <a:rPr lang="en-US"/>
                <a:t> most weeks during the 6-month period prior to testing. All subjects were instructed to avoid exercising the day prior to the test. The subjects recruited did not have any known cardiovascular, pulmonary, metabolic, and/or history of coronary heart disease. All submaximal values from the incremental treadmill test were normalized as a percent of their peak value (value corresponding to </a:t>
              </a:r>
              <a:r>
                <a:rPr lang="en-US" i="1"/>
                <a:t>V</a:t>
              </a:r>
              <a:r>
                <a:rPr lang="en-US"/>
                <a:t>O</a:t>
              </a:r>
              <a:r>
                <a:rPr lang="en-US" baseline="-25000"/>
                <a:t>2peak</a:t>
              </a:r>
              <a:r>
                <a:rPr lang="en-US"/>
                <a:t>), and data points were normalized across subjects and represented as a percent of time to exhaustion (T</a:t>
              </a:r>
              <a:r>
                <a:rPr lang="en-US" baseline="-25000"/>
                <a:t>lim</a:t>
              </a:r>
              <a:r>
                <a:rPr lang="en-US"/>
                <a:t>: 20, 30, 40, 50, 60…100% T</a:t>
              </a:r>
              <a:r>
                <a:rPr lang="en-US" baseline="-25000"/>
                <a:t>lim</a:t>
              </a:r>
              <a:r>
                <a:rPr lang="en-US"/>
                <a:t>). The first three minutes of exercise were eliminated for the initial physiological adjustment to exercise, so percent T</a:t>
              </a:r>
              <a:r>
                <a:rPr lang="en-US" baseline="-25000"/>
                <a:t>lim</a:t>
              </a:r>
              <a:r>
                <a:rPr lang="en-US"/>
                <a:t> begins at 20% for all subjects. This study was approved by the University Institutional Review Board for Human Subjects. All Subjects completed a health history questionnaire and a written informed consent prior to participation. </a:t>
              </a:r>
            </a:p>
            <a:p>
              <a:pPr algn="just" eaLnBrk="0" hangingPunct="0"/>
              <a:endParaRPr lang="en-US"/>
            </a:p>
            <a:p>
              <a:pPr algn="just" eaLnBrk="0" hangingPunct="0">
                <a:lnSpc>
                  <a:spcPct val="130000"/>
                </a:lnSpc>
              </a:pPr>
              <a:r>
                <a:rPr lang="en-US" b="1"/>
                <a:t>Experimental Design:</a:t>
              </a:r>
            </a:p>
            <a:p>
              <a:pPr eaLnBrk="0" hangingPunct="0"/>
              <a:r>
                <a:rPr lang="en-US"/>
                <a:t>During the first visit, subjects completed a familiarization session on a motorized treadmill. During the second visit, the VO</a:t>
              </a:r>
              <a:r>
                <a:rPr lang="en-US" baseline="-25000"/>
                <a:t>2peak</a:t>
              </a:r>
              <a:r>
                <a:rPr lang="en-US"/>
                <a:t> (</a:t>
              </a:r>
              <a:r>
                <a:rPr lang="en-US" i="1"/>
                <a:t>v</a:t>
              </a:r>
              <a:r>
                <a:rPr lang="en-US"/>
                <a:t>O</a:t>
              </a:r>
              <a:r>
                <a:rPr lang="en-US" baseline="-25000"/>
                <a:t>2peak</a:t>
              </a:r>
              <a:r>
                <a:rPr lang="en-US"/>
                <a:t>), RPE peak (RPE</a:t>
              </a:r>
              <a:r>
                <a:rPr lang="en-US" baseline="-25000"/>
                <a:t>peak</a:t>
              </a:r>
              <a:r>
                <a:rPr lang="en-US"/>
                <a:t>), HR peak (HR</a:t>
              </a:r>
              <a:r>
                <a:rPr lang="en-US" baseline="-25000"/>
                <a:t>peak</a:t>
              </a:r>
              <a:r>
                <a:rPr lang="en-US"/>
                <a:t>), and breathing frequency peak (Fb</a:t>
              </a:r>
              <a:r>
                <a:rPr lang="en-US" baseline="-25000"/>
                <a:t>peak</a:t>
              </a:r>
              <a:r>
                <a:rPr lang="en-US"/>
                <a:t>) was determined from an incremental treadmill test to exhaustion. Prior to the test, each subject completed a 3 min warm-up on the treadmill at a velocity of 4.8 km</a:t>
              </a:r>
              <a:r>
                <a:rPr lang="en-US">
                  <a:latin typeface="Wingdings" pitchFamily="2" charset="2"/>
                </a:rPr>
                <a:t></a:t>
              </a:r>
              <a:r>
                <a:rPr lang="en-US"/>
                <a:t>h</a:t>
              </a:r>
              <a:r>
                <a:rPr lang="en-US" baseline="30000"/>
                <a:t>-1</a:t>
              </a:r>
              <a:r>
                <a:rPr lang="en-US"/>
                <a:t> and 0% grade, followed by a 3 min passive recovery. Following the warm-up, each subject was fitted with their assigned breathing apparatus. The incremental test began at the treadmill velocity of 6.4 km</a:t>
              </a:r>
              <a:r>
                <a:rPr lang="en-US">
                  <a:latin typeface="Wingdings" pitchFamily="2" charset="2"/>
                </a:rPr>
                <a:t></a:t>
              </a:r>
              <a:r>
                <a:rPr lang="en-US"/>
                <a:t>h</a:t>
              </a:r>
              <a:r>
                <a:rPr lang="en-US" baseline="30000"/>
                <a:t>-1</a:t>
              </a:r>
              <a:r>
                <a:rPr lang="en-US"/>
                <a:t> and 0% grade. Thereafter, the velocity was increased by 1.6 km</a:t>
              </a:r>
              <a:r>
                <a:rPr lang="en-US">
                  <a:latin typeface="Wingdings" pitchFamily="2" charset="2"/>
                </a:rPr>
                <a:t></a:t>
              </a:r>
              <a:r>
                <a:rPr lang="en-US"/>
                <a:t>h</a:t>
              </a:r>
              <a:r>
                <a:rPr lang="en-US" baseline="30000"/>
                <a:t>-1</a:t>
              </a:r>
              <a:r>
                <a:rPr lang="en-US"/>
                <a:t> every 2 min to 14.4 km</a:t>
              </a:r>
              <a:r>
                <a:rPr lang="en-US">
                  <a:latin typeface="Wingdings" pitchFamily="2" charset="2"/>
                </a:rPr>
                <a:t></a:t>
              </a:r>
              <a:r>
                <a:rPr lang="en-US"/>
                <a:t>h</a:t>
              </a:r>
              <a:r>
                <a:rPr lang="en-US" baseline="30000"/>
                <a:t>-1</a:t>
              </a:r>
              <a:r>
                <a:rPr lang="en-US"/>
                <a:t> and 0% grade. Following the 14.4 km</a:t>
              </a:r>
              <a:r>
                <a:rPr lang="en-US">
                  <a:latin typeface="Wingdings" pitchFamily="2" charset="2"/>
                </a:rPr>
                <a:t></a:t>
              </a:r>
              <a:r>
                <a:rPr lang="en-US"/>
                <a:t>h</a:t>
              </a:r>
              <a:r>
                <a:rPr lang="en-US" baseline="30000"/>
                <a:t>-1</a:t>
              </a:r>
              <a:r>
                <a:rPr lang="en-US"/>
                <a:t> stage, the velocity was no longer increased, however, the treadmill grade was increased by 2% every 2 min until the subject could no longer maintain the running velocity and grasped the handrails to signal exhaustion.</a:t>
              </a:r>
              <a:endParaRPr lang="en-US">
                <a:solidFill>
                  <a:srgbClr val="FF0000"/>
                </a:solidFill>
              </a:endParaRPr>
            </a:p>
            <a:p>
              <a:pPr eaLnBrk="0" hangingPunct="0"/>
              <a:endParaRPr lang="en-US"/>
            </a:p>
            <a:p>
              <a:pPr algn="just" eaLnBrk="0" hangingPunct="0"/>
              <a:r>
                <a:rPr lang="en-US" b="1"/>
                <a:t>Statistical Analysis:</a:t>
              </a:r>
            </a:p>
            <a:p>
              <a:pPr algn="just" eaLnBrk="0" hangingPunct="0"/>
              <a:r>
                <a:rPr lang="en-US"/>
                <a:t>Statistical analysis included polynomial regression analyses to determine the patterns of responses and best model fit (linear vs. quadratic) for the physiological variables during runs in MP and MSK conditions. </a:t>
              </a:r>
              <a:endParaRPr lang="en-US">
                <a:solidFill>
                  <a:srgbClr val="FF0000"/>
                </a:solidFill>
              </a:endParaRPr>
            </a:p>
            <a:p>
              <a:pPr algn="just" eaLnBrk="0" hangingPunct="0">
                <a:lnSpc>
                  <a:spcPct val="130000"/>
                </a:lnSpc>
              </a:pPr>
              <a:endParaRPr lang="en-US"/>
            </a:p>
          </p:txBody>
        </p:sp>
      </p:grpSp>
      <p:grpSp>
        <p:nvGrpSpPr>
          <p:cNvPr id="2056" name="Group 34"/>
          <p:cNvGrpSpPr>
            <a:grpSpLocks/>
          </p:cNvGrpSpPr>
          <p:nvPr/>
        </p:nvGrpSpPr>
        <p:grpSpPr bwMode="auto">
          <a:xfrm>
            <a:off x="2667000" y="24155400"/>
            <a:ext cx="14782800" cy="5391150"/>
            <a:chOff x="2057400" y="15316200"/>
            <a:chExt cx="15448026" cy="4739173"/>
          </a:xfrm>
        </p:grpSpPr>
        <p:sp>
          <p:nvSpPr>
            <p:cNvPr id="23" name="Text Box 830"/>
            <p:cNvSpPr txBox="1">
              <a:spLocks noChangeArrowheads="1"/>
            </p:cNvSpPr>
            <p:nvPr/>
          </p:nvSpPr>
          <p:spPr bwMode="auto">
            <a:xfrm>
              <a:off x="2057400" y="15316200"/>
              <a:ext cx="4648200" cy="6096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lIns="365760" rIns="45720"/>
            <a:lstStyle/>
            <a:p>
              <a:pPr eaLnBrk="0" hangingPunct="0">
                <a:spcBef>
                  <a:spcPct val="50000"/>
                </a:spcBef>
              </a:pPr>
              <a:r>
                <a:rPr lang="en-US" sz="3600">
                  <a:solidFill>
                    <a:schemeClr val="bg1"/>
                  </a:solidFill>
                  <a:effectLst>
                    <a:outerShdw blurRad="38100" dist="38100" dir="2700000" algn="tl">
                      <a:srgbClr val="C0C0C0"/>
                    </a:outerShdw>
                  </a:effectLst>
                  <a:latin typeface="Arial Black" pitchFamily="34" charset="0"/>
                  <a:ea typeface="MS PGothic" pitchFamily="34" charset="-128"/>
                </a:rPr>
                <a:t>Introduction</a:t>
              </a:r>
            </a:p>
          </p:txBody>
        </p:sp>
        <p:sp>
          <p:nvSpPr>
            <p:cNvPr id="2162" name="Rectangle 4"/>
            <p:cNvSpPr>
              <a:spLocks noChangeArrowheads="1"/>
            </p:cNvSpPr>
            <p:nvPr/>
          </p:nvSpPr>
          <p:spPr bwMode="auto">
            <a:xfrm>
              <a:off x="2057400" y="16078199"/>
              <a:ext cx="15448026" cy="3977174"/>
            </a:xfrm>
            <a:prstGeom prst="rect">
              <a:avLst/>
            </a:prstGeom>
            <a:noFill/>
            <a:ln w="9525">
              <a:noFill/>
              <a:miter lim="800000"/>
              <a:headEnd/>
              <a:tailEnd/>
            </a:ln>
          </p:spPr>
          <p:txBody>
            <a:bodyPr>
              <a:spAutoFit/>
            </a:bodyPr>
            <a:lstStyle/>
            <a:p>
              <a:pPr eaLnBrk="0" hangingPunct="0"/>
              <a:r>
                <a:rPr lang="en-US"/>
                <a:t>During running exercise, trained runners will utilize both nasal and oral breathing mechanisms. However, during most clinical running tests, the breathing apparatus blocks the nasal pathway, therefore only allowing oral breathing. It has been suggested that a breathing apparatus that allows both nasal and oral breathing may provide an environment that is more similar to running outside of a lab setting.</a:t>
              </a:r>
            </a:p>
            <a:p>
              <a:pPr eaLnBrk="0" hangingPunct="0"/>
              <a:r>
                <a:rPr lang="en-US"/>
                <a:t>Each breathing apparatus has its drawbacks. When the mouthpiece and nose clip are used, subjects may have difficulty swallowing comfortably. When the mask is used, subjects may feel uncomfortable and leakage around the edges  may be a potential source of error when collecting gas measurements for </a:t>
              </a:r>
              <a:r>
                <a:rPr lang="en-US" i="1"/>
                <a:t>V</a:t>
              </a:r>
              <a:r>
                <a:rPr lang="en-US"/>
                <a:t>O</a:t>
              </a:r>
              <a:r>
                <a:rPr lang="en-US" baseline="-25000"/>
                <a:t>2peak..</a:t>
              </a:r>
              <a:r>
                <a:rPr lang="en-US"/>
                <a:t> Some research has disagreed on whether or not the subject</a:t>
              </a:r>
              <a:r>
                <a:rPr lang="en-US" altLang="en-US"/>
                <a:t>’</a:t>
              </a:r>
              <a:r>
                <a:rPr lang="en-US"/>
                <a:t>s discomfort or difficulty swallowing affects the response patterns for each breathing apparatus in terms of </a:t>
              </a:r>
              <a:r>
                <a:rPr lang="en-US" i="1"/>
                <a:t>V</a:t>
              </a:r>
              <a:r>
                <a:rPr lang="en-US"/>
                <a:t>O</a:t>
              </a:r>
              <a:r>
                <a:rPr lang="en-US" baseline="-25000"/>
                <a:t>2,</a:t>
              </a:r>
              <a:r>
                <a:rPr lang="en-US"/>
                <a:t> HR, Fb, and RER.</a:t>
              </a:r>
            </a:p>
            <a:p>
              <a:pPr eaLnBrk="0" hangingPunct="0"/>
              <a:r>
                <a:rPr lang="en-US"/>
                <a:t>The purpose of this study was to examine the patterns of responses for physiological variables during an incremental treadmill running exercise test to exhaustion utilizing both a traditional mouth piece (MP) and breathing mask (MSK) apparatus.</a:t>
              </a:r>
              <a:endParaRPr lang="en-US">
                <a:solidFill>
                  <a:srgbClr val="FF0000"/>
                </a:solidFill>
              </a:endParaRPr>
            </a:p>
          </p:txBody>
        </p:sp>
      </p:grpSp>
      <p:grpSp>
        <p:nvGrpSpPr>
          <p:cNvPr id="2057" name="Group 30"/>
          <p:cNvGrpSpPr>
            <a:grpSpLocks/>
          </p:cNvGrpSpPr>
          <p:nvPr/>
        </p:nvGrpSpPr>
        <p:grpSpPr bwMode="auto">
          <a:xfrm>
            <a:off x="34061400" y="5715000"/>
            <a:ext cx="15697200" cy="2392363"/>
            <a:chOff x="33375600" y="4648200"/>
            <a:chExt cx="15697200" cy="2391940"/>
          </a:xfrm>
        </p:grpSpPr>
        <p:sp>
          <p:nvSpPr>
            <p:cNvPr id="2155" name="Text Box 1020"/>
            <p:cNvSpPr txBox="1">
              <a:spLocks noChangeArrowheads="1"/>
            </p:cNvSpPr>
            <p:nvPr/>
          </p:nvSpPr>
          <p:spPr bwMode="auto">
            <a:xfrm>
              <a:off x="33604200" y="5562600"/>
              <a:ext cx="15468600" cy="1477540"/>
            </a:xfrm>
            <a:prstGeom prst="rect">
              <a:avLst/>
            </a:prstGeom>
            <a:noFill/>
            <a:ln w="9525">
              <a:noFill/>
              <a:miter lim="800000"/>
              <a:headEnd/>
              <a:tailEnd/>
            </a:ln>
          </p:spPr>
          <p:txBody>
            <a:bodyPr lIns="0" tIns="0" rIns="0" bIns="0">
              <a:spAutoFit/>
            </a:bodyPr>
            <a:lstStyle/>
            <a:p>
              <a:pPr algn="just" eaLnBrk="0" hangingPunct="0"/>
              <a:r>
                <a:rPr lang="en-US"/>
                <a:t>There were significant, positive, linear relationships for mean, normalized </a:t>
              </a:r>
              <a:r>
                <a:rPr lang="en-US" i="1"/>
                <a:t>V</a:t>
              </a:r>
              <a:r>
                <a:rPr lang="en-US"/>
                <a:t>O</a:t>
              </a:r>
              <a:r>
                <a:rPr lang="en-US" baseline="-25000"/>
                <a:t>2</a:t>
              </a:r>
              <a:r>
                <a:rPr lang="en-US"/>
                <a:t> (r</a:t>
              </a:r>
              <a:r>
                <a:rPr lang="en-US" baseline="30000"/>
                <a:t>2</a:t>
              </a:r>
              <a:r>
                <a:rPr lang="en-US"/>
                <a:t> MP=0.99 and r</a:t>
              </a:r>
              <a:r>
                <a:rPr lang="en-US" baseline="30000"/>
                <a:t>2</a:t>
              </a:r>
              <a:r>
                <a:rPr lang="en-US"/>
                <a:t> MSK= 0.99; p &lt; 0.01) and HR (r</a:t>
              </a:r>
              <a:r>
                <a:rPr lang="en-US" baseline="30000"/>
                <a:t>2</a:t>
              </a:r>
              <a:r>
                <a:rPr lang="en-US"/>
                <a:t> MP =0.97 and r</a:t>
              </a:r>
              <a:r>
                <a:rPr lang="en-US" baseline="30000"/>
                <a:t>2</a:t>
              </a:r>
              <a:r>
                <a:rPr lang="en-US"/>
                <a:t> MSK=0.99; p &lt; 0.01) versus T</a:t>
              </a:r>
              <a:r>
                <a:rPr lang="en-US" baseline="-25000"/>
                <a:t>lim</a:t>
              </a:r>
              <a:r>
                <a:rPr lang="en-US"/>
                <a:t> during the incremental tests to exhaustion. There were significant, positive, quadratic relationships for mean, normalized  Fb (R</a:t>
              </a:r>
              <a:r>
                <a:rPr lang="en-US" baseline="30000"/>
                <a:t>2</a:t>
              </a:r>
              <a:r>
                <a:rPr lang="en-US"/>
                <a:t> MP=0.98 and R</a:t>
              </a:r>
              <a:r>
                <a:rPr lang="en-US" baseline="30000"/>
                <a:t>2</a:t>
              </a:r>
              <a:r>
                <a:rPr lang="en-US"/>
                <a:t> MSK=0.99; p &lt; 0.05 and p &lt; 0.01, respectively) and RER (R</a:t>
              </a:r>
              <a:r>
                <a:rPr lang="en-US" baseline="30000"/>
                <a:t>2</a:t>
              </a:r>
              <a:r>
                <a:rPr lang="en-US"/>
                <a:t> MP=0.99 and R</a:t>
              </a:r>
              <a:r>
                <a:rPr lang="en-US" baseline="30000"/>
                <a:t>2</a:t>
              </a:r>
              <a:r>
                <a:rPr lang="en-US"/>
                <a:t> MSK=0.99; p &lt; 0.01) versus T</a:t>
              </a:r>
              <a:r>
                <a:rPr lang="en-US" baseline="-25000"/>
                <a:t>lim</a:t>
              </a:r>
              <a:r>
                <a:rPr lang="en-US"/>
                <a:t> during the incremental tests to exhaustion.</a:t>
              </a:r>
              <a:endParaRPr lang="en-US">
                <a:solidFill>
                  <a:srgbClr val="FF0000"/>
                </a:solidFill>
              </a:endParaRPr>
            </a:p>
          </p:txBody>
        </p:sp>
        <p:sp>
          <p:nvSpPr>
            <p:cNvPr id="28" name="Text Box 830"/>
            <p:cNvSpPr txBox="1">
              <a:spLocks noChangeArrowheads="1"/>
            </p:cNvSpPr>
            <p:nvPr/>
          </p:nvSpPr>
          <p:spPr bwMode="auto">
            <a:xfrm>
              <a:off x="33375600" y="4648200"/>
              <a:ext cx="3810000" cy="609600"/>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lIns="365760" rIns="45720"/>
            <a:lstStyle/>
            <a:p>
              <a:pPr eaLnBrk="0" hangingPunct="0">
                <a:spcBef>
                  <a:spcPct val="50000"/>
                </a:spcBef>
              </a:pPr>
              <a:r>
                <a:rPr lang="en-US" sz="3600">
                  <a:solidFill>
                    <a:schemeClr val="bg1"/>
                  </a:solidFill>
                  <a:effectLst>
                    <a:outerShdw blurRad="38100" dist="38100" dir="2700000" algn="tl">
                      <a:srgbClr val="C0C0C0"/>
                    </a:outerShdw>
                  </a:effectLst>
                  <a:latin typeface="Arial Black" pitchFamily="34" charset="0"/>
                  <a:ea typeface="MS PGothic" pitchFamily="34" charset="-128"/>
                </a:rPr>
                <a:t>Results</a:t>
              </a:r>
            </a:p>
          </p:txBody>
        </p:sp>
      </p:grpSp>
      <p:grpSp>
        <p:nvGrpSpPr>
          <p:cNvPr id="2058" name="Group 29"/>
          <p:cNvGrpSpPr>
            <a:grpSpLocks/>
          </p:cNvGrpSpPr>
          <p:nvPr/>
        </p:nvGrpSpPr>
        <p:grpSpPr bwMode="auto">
          <a:xfrm>
            <a:off x="34137600" y="18973800"/>
            <a:ext cx="15697200" cy="5129213"/>
            <a:chOff x="33299400" y="7848600"/>
            <a:chExt cx="15697200" cy="5129551"/>
          </a:xfrm>
        </p:grpSpPr>
        <p:sp>
          <p:nvSpPr>
            <p:cNvPr id="30" name="Text Box 848"/>
            <p:cNvSpPr txBox="1">
              <a:spLocks noChangeArrowheads="1"/>
            </p:cNvSpPr>
            <p:nvPr/>
          </p:nvSpPr>
          <p:spPr bwMode="auto">
            <a:xfrm>
              <a:off x="33299400" y="7848600"/>
              <a:ext cx="10591800" cy="646347"/>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lIns="365760" rIns="45720">
              <a:spAutoFit/>
            </a:bodyPr>
            <a:lstStyle/>
            <a:p>
              <a:pPr eaLnBrk="0" hangingPunct="0">
                <a:spcBef>
                  <a:spcPct val="50000"/>
                </a:spcBef>
              </a:pPr>
              <a:r>
                <a:rPr lang="en-US" sz="3600">
                  <a:solidFill>
                    <a:schemeClr val="bg1"/>
                  </a:solidFill>
                  <a:effectLst>
                    <a:outerShdw blurRad="38100" dist="38100" dir="2700000" algn="tl">
                      <a:srgbClr val="C0C0C0"/>
                    </a:outerShdw>
                  </a:effectLst>
                  <a:latin typeface="Arial Black" pitchFamily="34" charset="0"/>
                  <a:ea typeface="MS PGothic" pitchFamily="34" charset="-128"/>
                  <a:cs typeface="Arial" pitchFamily="34" charset="0"/>
                </a:rPr>
                <a:t>Conclusions and Practical Applications</a:t>
              </a:r>
            </a:p>
          </p:txBody>
        </p:sp>
        <p:sp>
          <p:nvSpPr>
            <p:cNvPr id="2154" name="Text Box 1020"/>
            <p:cNvSpPr txBox="1">
              <a:spLocks noChangeArrowheads="1"/>
            </p:cNvSpPr>
            <p:nvPr/>
          </p:nvSpPr>
          <p:spPr bwMode="auto">
            <a:xfrm>
              <a:off x="33375600" y="8763022"/>
              <a:ext cx="15621000" cy="4215129"/>
            </a:xfrm>
            <a:prstGeom prst="rect">
              <a:avLst/>
            </a:prstGeom>
            <a:noFill/>
            <a:ln w="9525">
              <a:noFill/>
              <a:miter lim="800000"/>
              <a:headEnd/>
              <a:tailEnd/>
            </a:ln>
          </p:spPr>
          <p:txBody>
            <a:bodyPr lIns="0" tIns="0" rIns="0" bIns="0">
              <a:spAutoFit/>
            </a:bodyPr>
            <a:lstStyle/>
            <a:p>
              <a:pPr algn="just" eaLnBrk="0" hangingPunct="0"/>
              <a:r>
                <a:rPr lang="en-US" i="1"/>
                <a:t>V</a:t>
              </a:r>
              <a:r>
                <a:rPr lang="en-US"/>
                <a:t>O</a:t>
              </a:r>
              <a:r>
                <a:rPr lang="en-US" baseline="-25000"/>
                <a:t>2</a:t>
              </a:r>
              <a:r>
                <a:rPr lang="en-US"/>
                <a:t> and HR followed the same linear pattern of response vs. T</a:t>
              </a:r>
              <a:r>
                <a:rPr lang="en-US" baseline="-25000"/>
                <a:t>lim</a:t>
              </a:r>
              <a:r>
                <a:rPr lang="en-US"/>
                <a:t>, while F</a:t>
              </a:r>
              <a:r>
                <a:rPr lang="en-US" baseline="-25000"/>
                <a:t>b </a:t>
              </a:r>
              <a:r>
                <a:rPr lang="en-US"/>
                <a:t>and RER exhibited quadratic patterns for both MP and MSK conditions. These findings indicate that there are differences in the patterns of response among physiological variables, but that there is no effect of breathing apparatus on the patterns of responses for </a:t>
              </a:r>
              <a:r>
                <a:rPr lang="en-US" i="1"/>
                <a:t>V</a:t>
              </a:r>
              <a:r>
                <a:rPr lang="en-US"/>
                <a:t>O</a:t>
              </a:r>
              <a:r>
                <a:rPr lang="en-US" baseline="-25000"/>
                <a:t>2</a:t>
              </a:r>
              <a:r>
                <a:rPr lang="en-US"/>
                <a:t>, HR, F</a:t>
              </a:r>
              <a:r>
                <a:rPr lang="en-US" baseline="-25000"/>
                <a:t>b</a:t>
              </a:r>
              <a:r>
                <a:rPr lang="en-US"/>
                <a:t>, and RER during an incremental test to exhaustion.</a:t>
              </a:r>
            </a:p>
            <a:p>
              <a:pPr algn="just" eaLnBrk="0" hangingPunct="0"/>
              <a:endParaRPr lang="en-US"/>
            </a:p>
            <a:p>
              <a:pPr algn="just" eaLnBrk="0" hangingPunct="0"/>
              <a:r>
                <a:rPr lang="en-US"/>
                <a:t>Previous studies have indicated that breathing apparatus does not affect peak values during an incremental test. The results of this project add to these findings in that breathing apparatus does not affect the patterns of responses for </a:t>
              </a:r>
              <a:r>
                <a:rPr lang="en-US" i="1"/>
                <a:t>V</a:t>
              </a:r>
              <a:r>
                <a:rPr lang="en-US"/>
                <a:t>O</a:t>
              </a:r>
              <a:r>
                <a:rPr lang="en-US" baseline="-25000"/>
                <a:t>2</a:t>
              </a:r>
              <a:r>
                <a:rPr lang="en-US"/>
                <a:t>, HR, F</a:t>
              </a:r>
              <a:r>
                <a:rPr lang="en-US" baseline="-25000"/>
                <a:t>b</a:t>
              </a:r>
              <a:r>
                <a:rPr lang="en-US"/>
                <a:t>, and RER during a maximal treadmill running test. Furthermore, the findings of the present study suggest that the MP, which obstructs nasal breathing, does not affect variables typically measured during clinical running tests, and therefore, MP or MSKs may be used for testing purposes. Thus, in sick individuals or people for whom the mask or mouthpiece with nose clip causes discomfort or apprehension, that individual has the flexibility  to choose which breathing apparatus they prefer.</a:t>
              </a:r>
              <a:endParaRPr lang="en-US">
                <a:solidFill>
                  <a:srgbClr val="FF0000"/>
                </a:solidFill>
              </a:endParaRPr>
            </a:p>
          </p:txBody>
        </p:sp>
      </p:grpSp>
      <p:sp>
        <p:nvSpPr>
          <p:cNvPr id="34" name="Text Box 852"/>
          <p:cNvSpPr txBox="1">
            <a:spLocks noChangeArrowheads="1"/>
          </p:cNvSpPr>
          <p:nvPr/>
        </p:nvSpPr>
        <p:spPr bwMode="auto">
          <a:xfrm>
            <a:off x="34061400" y="24993600"/>
            <a:ext cx="4343400" cy="584776"/>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lIns="365760" rIns="45720">
            <a:spAutoFit/>
          </a:bodyPr>
          <a:lstStyle/>
          <a:p>
            <a:pPr eaLnBrk="0" hangingPunct="0">
              <a:spcBef>
                <a:spcPct val="50000"/>
              </a:spcBef>
            </a:pPr>
            <a:r>
              <a:rPr lang="en-US" sz="3200">
                <a:solidFill>
                  <a:schemeClr val="bg1"/>
                </a:solidFill>
                <a:effectLst>
                  <a:outerShdw blurRad="38100" dist="38100" dir="2700000" algn="tl">
                    <a:srgbClr val="C0C0C0"/>
                  </a:outerShdw>
                </a:effectLst>
                <a:latin typeface="Arial Black" pitchFamily="34" charset="0"/>
                <a:ea typeface="MS PGothic" pitchFamily="34" charset="-128"/>
                <a:cs typeface="Arial" pitchFamily="34" charset="0"/>
              </a:rPr>
              <a:t>References</a:t>
            </a:r>
          </a:p>
        </p:txBody>
      </p:sp>
      <p:sp>
        <p:nvSpPr>
          <p:cNvPr id="2062" name="TextBox 12"/>
          <p:cNvSpPr txBox="1">
            <a:spLocks noChangeArrowheads="1"/>
          </p:cNvSpPr>
          <p:nvPr/>
        </p:nvSpPr>
        <p:spPr bwMode="auto">
          <a:xfrm>
            <a:off x="33985200" y="25831800"/>
            <a:ext cx="11430000" cy="4678204"/>
          </a:xfrm>
          <a:prstGeom prst="rect">
            <a:avLst/>
          </a:prstGeom>
          <a:noFill/>
          <a:ln w="9525">
            <a:noFill/>
            <a:miter lim="800000"/>
            <a:headEnd/>
            <a:tailEnd/>
          </a:ln>
        </p:spPr>
        <p:txBody>
          <a:bodyPr>
            <a:spAutoFit/>
          </a:bodyPr>
          <a:lstStyle/>
          <a:p>
            <a:pPr algn="just" eaLnBrk="0" hangingPunct="0"/>
            <a:r>
              <a:rPr lang="en-US" sz="2000" dirty="0"/>
              <a:t>1. </a:t>
            </a:r>
            <a:r>
              <a:rPr lang="en-US" sz="2000" dirty="0" err="1"/>
              <a:t>Armour</a:t>
            </a:r>
            <a:r>
              <a:rPr lang="en-US" sz="2000" dirty="0"/>
              <a:t> </a:t>
            </a:r>
            <a:r>
              <a:rPr lang="en-US" sz="2000" dirty="0" err="1"/>
              <a:t>Forse</a:t>
            </a:r>
            <a:r>
              <a:rPr lang="en-US" sz="2000" dirty="0"/>
              <a:t>, R. (1993). Comparison of gas exchange measurements with a mouthpiece, face mask, and ventilated canopy. </a:t>
            </a:r>
            <a:r>
              <a:rPr lang="en-US" sz="2000" i="1" dirty="0"/>
              <a:t>Journal of  </a:t>
            </a:r>
            <a:r>
              <a:rPr lang="en-US" sz="2000" i="1" dirty="0" err="1"/>
              <a:t>Parenteral</a:t>
            </a:r>
            <a:r>
              <a:rPr lang="en-US" sz="2000" i="1" dirty="0"/>
              <a:t> and </a:t>
            </a:r>
            <a:r>
              <a:rPr lang="en-US" sz="2000" i="1" dirty="0" err="1"/>
              <a:t>Enteral</a:t>
            </a:r>
            <a:r>
              <a:rPr lang="en-US" sz="2000" i="1" dirty="0"/>
              <a:t> Nutrition, 17</a:t>
            </a:r>
            <a:r>
              <a:rPr lang="en-US" sz="2000" dirty="0"/>
              <a:t>(4), 388-391.</a:t>
            </a:r>
          </a:p>
          <a:p>
            <a:pPr algn="just" eaLnBrk="0" hangingPunct="0"/>
            <a:r>
              <a:rPr lang="en-US" sz="2000" dirty="0"/>
              <a:t>2. </a:t>
            </a:r>
            <a:r>
              <a:rPr lang="en-US" sz="2000" dirty="0" err="1"/>
              <a:t>Baran</a:t>
            </a:r>
            <a:r>
              <a:rPr lang="en-US" sz="2000" dirty="0"/>
              <a:t>, DA, </a:t>
            </a:r>
            <a:r>
              <a:rPr lang="en-US" sz="2000" dirty="0" err="1"/>
              <a:t>Rosenwinkel</a:t>
            </a:r>
            <a:r>
              <a:rPr lang="en-US" sz="2000" dirty="0"/>
              <a:t>, E, </a:t>
            </a:r>
            <a:r>
              <a:rPr lang="en-US" sz="2000" dirty="0" err="1"/>
              <a:t>Spierer</a:t>
            </a:r>
            <a:r>
              <a:rPr lang="en-US" sz="2000" dirty="0"/>
              <a:t>, DK, </a:t>
            </a:r>
            <a:r>
              <a:rPr lang="en-US" sz="2000" dirty="0" err="1"/>
              <a:t>Lisker</a:t>
            </a:r>
            <a:r>
              <a:rPr lang="en-US" sz="2000" dirty="0"/>
              <a:t>, J, Whelan, J, Rosa, M, and Goldsmith, RL. (2001). Validating facemask use for gas exchange analysis in patients with congestive heart failure. </a:t>
            </a:r>
            <a:r>
              <a:rPr lang="en-US" sz="2000" i="1" dirty="0"/>
              <a:t>Journal of Cardiopulmonary Rehabilitation, 21</a:t>
            </a:r>
            <a:r>
              <a:rPr lang="en-US" sz="2000" dirty="0"/>
              <a:t>(2), 94-100.</a:t>
            </a:r>
          </a:p>
          <a:p>
            <a:pPr algn="just" eaLnBrk="0" hangingPunct="0"/>
            <a:r>
              <a:rPr lang="en-US" sz="2000" dirty="0"/>
              <a:t>3. Farley, RS, Ray, PS, and Moynihan, GP. (1998). Evaluation of three gas collection devices</a:t>
            </a:r>
            <a:r>
              <a:rPr lang="en-US" sz="2000" i="1" dirty="0"/>
              <a:t>. International Journal of Industrial Ergonomics, 22</a:t>
            </a:r>
            <a:r>
              <a:rPr lang="en-US" sz="2000" dirty="0"/>
              <a:t>, 431-437.</a:t>
            </a:r>
          </a:p>
          <a:p>
            <a:pPr algn="just" eaLnBrk="0" hangingPunct="0"/>
            <a:r>
              <a:rPr lang="en-US" sz="2000" dirty="0"/>
              <a:t>4. Hirsh, JA, and Bishop, B. (1982). Human breathing patterns on mouthpiece or face mask during air, CO2, or low O2. </a:t>
            </a:r>
            <a:r>
              <a:rPr lang="en-US" sz="2000" i="1" dirty="0"/>
              <a:t>Journal of Applied Physiology, 53</a:t>
            </a:r>
            <a:r>
              <a:rPr lang="en-US" sz="2000" dirty="0"/>
              <a:t>(5), 1281-1290.</a:t>
            </a:r>
          </a:p>
          <a:p>
            <a:pPr eaLnBrk="0" hangingPunct="0"/>
            <a:r>
              <a:rPr lang="en-US" sz="2000" dirty="0"/>
              <a:t>5. </a:t>
            </a:r>
            <a:r>
              <a:rPr lang="en-US" sz="2000" dirty="0" err="1"/>
              <a:t>Pedhauzur</a:t>
            </a:r>
            <a:r>
              <a:rPr lang="en-US" sz="2000" dirty="0"/>
              <a:t>, EJ. Multiple regression in behavioral research: explanation and</a:t>
            </a:r>
          </a:p>
          <a:p>
            <a:pPr eaLnBrk="0" hangingPunct="0"/>
            <a:r>
              <a:rPr lang="en-US" sz="2000" dirty="0"/>
              <a:t>predictions (3rd ed.). Orlando, FL, Harcourt College Publishers, 1997.</a:t>
            </a:r>
          </a:p>
          <a:p>
            <a:pPr eaLnBrk="0" hangingPunct="0"/>
            <a:r>
              <a:rPr lang="en-US" sz="2000" dirty="0"/>
              <a:t>6. Segal, KR. (1987). Comparison of indirect calorimetric measurements of resting energy expenditure with a ventilated hood, face mask, and mouthpiece. </a:t>
            </a:r>
            <a:r>
              <a:rPr lang="en-US" sz="2000" i="1" dirty="0"/>
              <a:t>American Journal of Clinical Nutrition, 45</a:t>
            </a:r>
            <a:r>
              <a:rPr lang="en-US" sz="2000" dirty="0"/>
              <a:t>, 1420-1423</a:t>
            </a:r>
            <a:r>
              <a:rPr lang="en-US" sz="2000" dirty="0" smtClean="0"/>
              <a:t>.</a:t>
            </a:r>
          </a:p>
          <a:p>
            <a:pPr eaLnBrk="0" hangingPunct="0"/>
            <a:r>
              <a:rPr lang="en-US" sz="2000" dirty="0" smtClean="0"/>
              <a:t>7. All images taken from Google Images.</a:t>
            </a:r>
            <a:endParaRPr lang="en-US" sz="2000" dirty="0"/>
          </a:p>
          <a:p>
            <a:pPr algn="just" eaLnBrk="0" hangingPunct="0"/>
            <a:r>
              <a:rPr lang="en-US" sz="1800" dirty="0"/>
              <a:t> </a:t>
            </a:r>
            <a:endParaRPr lang="en-US" sz="1800" dirty="0">
              <a:solidFill>
                <a:srgbClr val="FF0000"/>
              </a:solidFill>
            </a:endParaRPr>
          </a:p>
        </p:txBody>
      </p:sp>
      <p:graphicFrame>
        <p:nvGraphicFramePr>
          <p:cNvPr id="36" name="Chart 35"/>
          <p:cNvGraphicFramePr/>
          <p:nvPr/>
        </p:nvGraphicFramePr>
        <p:xfrm>
          <a:off x="17678400" y="5334000"/>
          <a:ext cx="8127789" cy="6131456"/>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37" name="Chart 36"/>
          <p:cNvGraphicFramePr/>
          <p:nvPr/>
        </p:nvGraphicFramePr>
        <p:xfrm>
          <a:off x="26212800" y="5334000"/>
          <a:ext cx="7561897" cy="6138228"/>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38" name="Chart 37"/>
          <p:cNvGraphicFramePr/>
          <p:nvPr/>
        </p:nvGraphicFramePr>
        <p:xfrm>
          <a:off x="17602200" y="11658600"/>
          <a:ext cx="8153400" cy="6150927"/>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39" name="Chart 38"/>
          <p:cNvGraphicFramePr/>
          <p:nvPr/>
        </p:nvGraphicFramePr>
        <p:xfrm>
          <a:off x="26060400" y="11811000"/>
          <a:ext cx="7772400" cy="6019800"/>
        </p:xfrm>
        <a:graphic>
          <a:graphicData uri="http://schemas.openxmlformats.org/drawingml/2006/chart">
            <c:chart xmlns:c="http://schemas.openxmlformats.org/drawingml/2006/chart" xmlns:r="http://schemas.openxmlformats.org/officeDocument/2006/relationships" r:id="rId11"/>
          </a:graphicData>
        </a:graphic>
      </p:graphicFrame>
      <p:sp>
        <p:nvSpPr>
          <p:cNvPr id="2067" name="TextBox 40"/>
          <p:cNvSpPr txBox="1">
            <a:spLocks noChangeArrowheads="1"/>
          </p:cNvSpPr>
          <p:nvPr/>
        </p:nvSpPr>
        <p:spPr bwMode="auto">
          <a:xfrm>
            <a:off x="2667000" y="6934200"/>
            <a:ext cx="14249400" cy="11172825"/>
          </a:xfrm>
          <a:prstGeom prst="rect">
            <a:avLst/>
          </a:prstGeom>
          <a:noFill/>
          <a:ln w="9525">
            <a:noFill/>
            <a:miter lim="800000"/>
            <a:headEnd/>
            <a:tailEnd/>
          </a:ln>
        </p:spPr>
        <p:txBody>
          <a:bodyPr>
            <a:spAutoFit/>
          </a:bodyPr>
          <a:lstStyle/>
          <a:p>
            <a:pPr eaLnBrk="0" hangingPunct="0"/>
            <a:r>
              <a:rPr lang="en-US" dirty="0"/>
              <a:t>During running exercise, trained runners will utilize both nasal and oral breathing mechanisms. However, during most clinical running tests, the breathing apparatus blocks the nasal pathway, therefore only allowing oral breathing. It has been suggested that a breathing apparatus that allows both nasal and oral breathing may provide an environment that is more similar to running outside of a lab setting. </a:t>
            </a:r>
            <a:r>
              <a:rPr lang="en-US" b="1" dirty="0"/>
              <a:t>PURPOSE</a:t>
            </a:r>
            <a:r>
              <a:rPr lang="en-US" dirty="0"/>
              <a:t>: The purpose of this study was to examine the patterns of responses for physiological variables during an incremental treadmill running exercise test to exhaustion utilizing both a traditional mouth piece (MP) and breathing mask (MSK) apparatus. </a:t>
            </a:r>
            <a:r>
              <a:rPr lang="en-US" b="1" dirty="0"/>
              <a:t>METHODS:</a:t>
            </a:r>
            <a:r>
              <a:rPr lang="en-US" dirty="0"/>
              <a:t> 16 subjects (MSK: mean ± SD age: 20.8 ± 1.3 yrs; body mass: 73.2± 9.7 kg; height: 175.3± 8.3 cm; MP: mean ± SD age: 21 ± 0.9 yrs; body mass: 62.2 ± 7.6 kg; height: 171.5 ± 6.4 cm) performed an incremental treadmill running test to exhaustion for the determination of maximal oxygen consumption (</a:t>
            </a:r>
            <a:r>
              <a:rPr lang="en-US" i="1" dirty="0"/>
              <a:t>V</a:t>
            </a:r>
            <a:r>
              <a:rPr lang="en-US" dirty="0"/>
              <a:t>O</a:t>
            </a:r>
            <a:r>
              <a:rPr lang="en-US" baseline="-25000" dirty="0"/>
              <a:t>2peak</a:t>
            </a:r>
            <a:r>
              <a:rPr lang="en-US" dirty="0"/>
              <a:t>), and peak values for heart rate (</a:t>
            </a:r>
            <a:r>
              <a:rPr lang="en-US" dirty="0" err="1"/>
              <a:t>HR</a:t>
            </a:r>
            <a:r>
              <a:rPr lang="en-US" baseline="-25000" dirty="0" err="1"/>
              <a:t>peak</a:t>
            </a:r>
            <a:r>
              <a:rPr lang="en-US" dirty="0"/>
              <a:t>), breathing frequency (</a:t>
            </a:r>
            <a:r>
              <a:rPr lang="en-US" dirty="0" err="1"/>
              <a:t>Fb</a:t>
            </a:r>
            <a:r>
              <a:rPr lang="en-US" baseline="-25000" dirty="0" err="1"/>
              <a:t>peak</a:t>
            </a:r>
            <a:r>
              <a:rPr lang="en-US" dirty="0"/>
              <a:t>), and respiratory exchange ratio (</a:t>
            </a:r>
            <a:r>
              <a:rPr lang="en-US" dirty="0" err="1"/>
              <a:t>RER</a:t>
            </a:r>
            <a:r>
              <a:rPr lang="en-US" baseline="-25000" dirty="0" err="1"/>
              <a:t>peak</a:t>
            </a:r>
            <a:r>
              <a:rPr lang="en-US" dirty="0"/>
              <a:t>). All </a:t>
            </a:r>
            <a:r>
              <a:rPr lang="en-US" dirty="0" err="1"/>
              <a:t>submaximal</a:t>
            </a:r>
            <a:r>
              <a:rPr lang="en-US" dirty="0"/>
              <a:t> values from the incremental treadmill test were normalized as a percent of their peak value (value corresponding to </a:t>
            </a:r>
            <a:r>
              <a:rPr lang="en-US" i="1" dirty="0"/>
              <a:t>V</a:t>
            </a:r>
            <a:r>
              <a:rPr lang="en-US" dirty="0"/>
              <a:t>O</a:t>
            </a:r>
            <a:r>
              <a:rPr lang="en-US" baseline="-25000" dirty="0"/>
              <a:t>2peak</a:t>
            </a:r>
            <a:r>
              <a:rPr lang="en-US" dirty="0"/>
              <a:t>), and data points were normalized across subjects and represented as a percent of time to exhaustion (</a:t>
            </a:r>
            <a:r>
              <a:rPr lang="en-US" dirty="0" err="1"/>
              <a:t>T</a:t>
            </a:r>
            <a:r>
              <a:rPr lang="en-US" baseline="-25000" dirty="0" err="1"/>
              <a:t>lim</a:t>
            </a:r>
            <a:r>
              <a:rPr lang="en-US" dirty="0"/>
              <a:t>: 20, 30, 40, 50, 60…100% </a:t>
            </a:r>
            <a:r>
              <a:rPr lang="en-US" dirty="0" err="1"/>
              <a:t>T</a:t>
            </a:r>
            <a:r>
              <a:rPr lang="en-US" baseline="-25000" dirty="0" err="1"/>
              <a:t>lim</a:t>
            </a:r>
            <a:r>
              <a:rPr lang="en-US" dirty="0"/>
              <a:t>). The first three minutes of exercise were eliminated for the initial physiological adjustment to exercise, so percent </a:t>
            </a:r>
            <a:r>
              <a:rPr lang="en-US" dirty="0" err="1"/>
              <a:t>T</a:t>
            </a:r>
            <a:r>
              <a:rPr lang="en-US" baseline="-25000" dirty="0" err="1"/>
              <a:t>lim</a:t>
            </a:r>
            <a:r>
              <a:rPr lang="en-US" dirty="0"/>
              <a:t> begins at 20% for all subjects. Statistical analysis included polynomial regression analyses to determine the patterns of responses for the physiological variables during runs in MP and MSK conditions. </a:t>
            </a:r>
            <a:r>
              <a:rPr lang="en-US" b="1" dirty="0"/>
              <a:t>RESULTS:</a:t>
            </a:r>
            <a:r>
              <a:rPr lang="en-US" dirty="0"/>
              <a:t> There were significant, positive, linear relationships for mean, normalized </a:t>
            </a:r>
            <a:r>
              <a:rPr lang="en-US" i="1" dirty="0"/>
              <a:t>V</a:t>
            </a:r>
            <a:r>
              <a:rPr lang="en-US" dirty="0"/>
              <a:t>O</a:t>
            </a:r>
            <a:r>
              <a:rPr lang="en-US" baseline="-25000" dirty="0"/>
              <a:t>2</a:t>
            </a:r>
            <a:r>
              <a:rPr lang="en-US" dirty="0"/>
              <a:t> (r</a:t>
            </a:r>
            <a:r>
              <a:rPr lang="en-US" baseline="30000" dirty="0"/>
              <a:t>2</a:t>
            </a:r>
            <a:r>
              <a:rPr lang="en-US" dirty="0"/>
              <a:t> MP=0.99 and r</a:t>
            </a:r>
            <a:r>
              <a:rPr lang="en-US" baseline="30000" dirty="0"/>
              <a:t>2</a:t>
            </a:r>
            <a:r>
              <a:rPr lang="en-US" dirty="0"/>
              <a:t> MSK= 0.99; p &lt; 0.01) and HR (r</a:t>
            </a:r>
            <a:r>
              <a:rPr lang="en-US" baseline="30000" dirty="0"/>
              <a:t>2</a:t>
            </a:r>
            <a:r>
              <a:rPr lang="en-US" dirty="0"/>
              <a:t> MP =0.97 and r</a:t>
            </a:r>
            <a:r>
              <a:rPr lang="en-US" baseline="30000" dirty="0"/>
              <a:t>2</a:t>
            </a:r>
            <a:r>
              <a:rPr lang="en-US" dirty="0"/>
              <a:t> MSK=0.99; p &lt; 0.01) versus </a:t>
            </a:r>
            <a:r>
              <a:rPr lang="en-US" dirty="0" err="1"/>
              <a:t>T</a:t>
            </a:r>
            <a:r>
              <a:rPr lang="en-US" baseline="-25000" dirty="0" err="1"/>
              <a:t>lim</a:t>
            </a:r>
            <a:r>
              <a:rPr lang="en-US" dirty="0"/>
              <a:t> during the incremental tests to exhaustion. There were significant, positive, quadratic relationships for mean, normalized  </a:t>
            </a:r>
            <a:r>
              <a:rPr lang="en-US" dirty="0" err="1"/>
              <a:t>F</a:t>
            </a:r>
            <a:r>
              <a:rPr lang="en-US" baseline="-25000" dirty="0" err="1"/>
              <a:t>b</a:t>
            </a:r>
            <a:r>
              <a:rPr lang="en-US" dirty="0"/>
              <a:t> (R</a:t>
            </a:r>
            <a:r>
              <a:rPr lang="en-US" baseline="30000" dirty="0"/>
              <a:t>2</a:t>
            </a:r>
            <a:r>
              <a:rPr lang="en-US" dirty="0"/>
              <a:t> MP=0.98 and R</a:t>
            </a:r>
            <a:r>
              <a:rPr lang="en-US" baseline="30000" dirty="0"/>
              <a:t>2</a:t>
            </a:r>
            <a:r>
              <a:rPr lang="en-US" dirty="0"/>
              <a:t> MSK=0.99; p &lt; 0.05 and p &lt; 0.01, respectively) and RER (R</a:t>
            </a:r>
            <a:r>
              <a:rPr lang="en-US" baseline="30000" dirty="0"/>
              <a:t>2</a:t>
            </a:r>
            <a:r>
              <a:rPr lang="en-US" dirty="0"/>
              <a:t> MP=0.99 and R</a:t>
            </a:r>
            <a:r>
              <a:rPr lang="en-US" baseline="30000" dirty="0"/>
              <a:t>2</a:t>
            </a:r>
            <a:r>
              <a:rPr lang="en-US" dirty="0"/>
              <a:t> MSK=0.99; p &lt; 0.01) versus </a:t>
            </a:r>
            <a:r>
              <a:rPr lang="en-US" dirty="0" err="1"/>
              <a:t>T</a:t>
            </a:r>
            <a:r>
              <a:rPr lang="en-US" baseline="-25000" dirty="0" err="1"/>
              <a:t>lim</a:t>
            </a:r>
            <a:r>
              <a:rPr lang="en-US" dirty="0"/>
              <a:t> during the incremental tests to exhaustion. </a:t>
            </a:r>
            <a:r>
              <a:rPr lang="en-US" b="1" dirty="0"/>
              <a:t>CONCLUSIONS:</a:t>
            </a:r>
            <a:r>
              <a:rPr lang="en-US" dirty="0"/>
              <a:t> </a:t>
            </a:r>
            <a:r>
              <a:rPr lang="en-US" i="1" dirty="0"/>
              <a:t>V</a:t>
            </a:r>
            <a:r>
              <a:rPr lang="en-US" dirty="0"/>
              <a:t>O</a:t>
            </a:r>
            <a:r>
              <a:rPr lang="en-US" baseline="-25000" dirty="0"/>
              <a:t>2</a:t>
            </a:r>
            <a:r>
              <a:rPr lang="en-US" dirty="0"/>
              <a:t> and HR followed the same pattern of response (linear), while </a:t>
            </a:r>
            <a:r>
              <a:rPr lang="en-US" dirty="0" err="1"/>
              <a:t>F</a:t>
            </a:r>
            <a:r>
              <a:rPr lang="en-US" baseline="-25000" dirty="0" err="1"/>
              <a:t>b</a:t>
            </a:r>
            <a:r>
              <a:rPr lang="en-US" dirty="0"/>
              <a:t> and RER exhibited quadratic patterns for both MP and MSK conditions. These findings indicate that there are differences in the patterns of response among physiological variables, but that there is no effect of breathing apparatus on the patterns of responses for </a:t>
            </a:r>
            <a:r>
              <a:rPr lang="en-US" i="1" dirty="0"/>
              <a:t>V</a:t>
            </a:r>
            <a:r>
              <a:rPr lang="en-US" dirty="0"/>
              <a:t>O</a:t>
            </a:r>
            <a:r>
              <a:rPr lang="en-US" baseline="-25000" dirty="0"/>
              <a:t>2</a:t>
            </a:r>
            <a:r>
              <a:rPr lang="en-US" dirty="0"/>
              <a:t>, HR, </a:t>
            </a:r>
            <a:r>
              <a:rPr lang="en-US" dirty="0" err="1"/>
              <a:t>F</a:t>
            </a:r>
            <a:r>
              <a:rPr lang="en-US" baseline="-25000" dirty="0" err="1"/>
              <a:t>b</a:t>
            </a:r>
            <a:r>
              <a:rPr lang="en-US" dirty="0"/>
              <a:t>, and RER during an incremental test to exhaustion. </a:t>
            </a:r>
            <a:r>
              <a:rPr lang="en-US" b="1" dirty="0"/>
              <a:t>PRACTICAL APPLICATIONS</a:t>
            </a:r>
            <a:r>
              <a:rPr lang="en-US" dirty="0"/>
              <a:t>: Previous studies have indicated that breathing apparatus does not affect peak values during an incremental test, the results of this project add to these findings in that breathing apparatus does not affect the patterns of responses for </a:t>
            </a:r>
            <a:r>
              <a:rPr lang="en-US" i="1" dirty="0"/>
              <a:t>V</a:t>
            </a:r>
            <a:r>
              <a:rPr lang="en-US" dirty="0"/>
              <a:t>O</a:t>
            </a:r>
            <a:r>
              <a:rPr lang="en-US" baseline="-25000" dirty="0"/>
              <a:t>2</a:t>
            </a:r>
            <a:r>
              <a:rPr lang="en-US" dirty="0"/>
              <a:t>, HR, </a:t>
            </a:r>
            <a:r>
              <a:rPr lang="en-US" dirty="0" err="1"/>
              <a:t>F</a:t>
            </a:r>
            <a:r>
              <a:rPr lang="en-US" baseline="-25000" dirty="0" err="1"/>
              <a:t>b</a:t>
            </a:r>
            <a:r>
              <a:rPr lang="en-US" dirty="0"/>
              <a:t>, and RER during a maximal treadmill running test. Furthermore, the findings of the present study suggest that the MP, which obstructs nasal breathing, does not affect variables typically measured during clinical running tests, and therefore, MP or MSKs may be used for testing purposes.  </a:t>
            </a:r>
          </a:p>
          <a:p>
            <a:pPr eaLnBrk="0" hangingPunct="0"/>
            <a:endParaRPr lang="en-US" dirty="0"/>
          </a:p>
        </p:txBody>
      </p:sp>
      <p:sp>
        <p:nvSpPr>
          <p:cNvPr id="42" name="Text Box 830"/>
          <p:cNvSpPr txBox="1">
            <a:spLocks noChangeArrowheads="1"/>
          </p:cNvSpPr>
          <p:nvPr/>
        </p:nvSpPr>
        <p:spPr bwMode="auto">
          <a:xfrm>
            <a:off x="2590800" y="5638800"/>
            <a:ext cx="3276600" cy="761951"/>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lIns="365760" rIns="45720"/>
          <a:lstStyle/>
          <a:p>
            <a:pPr eaLnBrk="0" hangingPunct="0">
              <a:spcBef>
                <a:spcPct val="50000"/>
              </a:spcBef>
            </a:pPr>
            <a:r>
              <a:rPr lang="en-US" sz="3600">
                <a:solidFill>
                  <a:schemeClr val="bg1"/>
                </a:solidFill>
                <a:effectLst>
                  <a:outerShdw blurRad="38100" dist="38100" dir="2700000" algn="tl">
                    <a:srgbClr val="C0C0C0"/>
                  </a:outerShdw>
                </a:effectLst>
                <a:latin typeface="Arial Black" pitchFamily="34" charset="0"/>
                <a:ea typeface="MS PGothic" pitchFamily="34" charset="-128"/>
              </a:rPr>
              <a:t>Abstract</a:t>
            </a:r>
          </a:p>
        </p:txBody>
      </p:sp>
      <p:pic>
        <p:nvPicPr>
          <p:cNvPr id="2071" name="Picture 1"/>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0" y="0"/>
            <a:ext cx="266700" cy="190500"/>
          </a:xfrm>
          <a:prstGeom prst="rect">
            <a:avLst/>
          </a:prstGeom>
          <a:noFill/>
          <a:ln w="9525">
            <a:noFill/>
            <a:miter lim="800000"/>
            <a:headEnd/>
            <a:tailEnd/>
          </a:ln>
        </p:spPr>
      </p:pic>
      <p:pic>
        <p:nvPicPr>
          <p:cNvPr id="2072" name="Picture 5"/>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0" y="0"/>
            <a:ext cx="266700" cy="190500"/>
          </a:xfrm>
          <a:prstGeom prst="rect">
            <a:avLst/>
          </a:prstGeom>
          <a:noFill/>
          <a:ln w="9525">
            <a:noFill/>
            <a:miter lim="800000"/>
            <a:headEnd/>
            <a:tailEnd/>
          </a:ln>
        </p:spPr>
      </p:pic>
      <p:pic>
        <p:nvPicPr>
          <p:cNvPr id="2073" name="Picture 4"/>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0" y="0"/>
            <a:ext cx="266700" cy="190500"/>
          </a:xfrm>
          <a:prstGeom prst="rect">
            <a:avLst/>
          </a:prstGeom>
          <a:noFill/>
          <a:ln w="9525">
            <a:noFill/>
            <a:miter lim="800000"/>
            <a:headEnd/>
            <a:tailEnd/>
          </a:ln>
        </p:spPr>
      </p:pic>
      <p:pic>
        <p:nvPicPr>
          <p:cNvPr id="2074" name="Picture 3"/>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0" y="0"/>
            <a:ext cx="266700" cy="190500"/>
          </a:xfrm>
          <a:prstGeom prst="rect">
            <a:avLst/>
          </a:prstGeom>
          <a:noFill/>
          <a:ln w="9525">
            <a:noFill/>
            <a:miter lim="800000"/>
            <a:headEnd/>
            <a:tailEnd/>
          </a:ln>
        </p:spPr>
      </p:pic>
      <p:pic>
        <p:nvPicPr>
          <p:cNvPr id="2075" name="Picture 2"/>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0" y="0"/>
            <a:ext cx="266700" cy="190500"/>
          </a:xfrm>
          <a:prstGeom prst="rect">
            <a:avLst/>
          </a:prstGeom>
          <a:noFill/>
          <a:ln w="9525">
            <a:noFill/>
            <a:miter lim="800000"/>
            <a:headEnd/>
            <a:tailEnd/>
          </a:ln>
        </p:spPr>
      </p:pic>
      <p:sp>
        <p:nvSpPr>
          <p:cNvPr id="2076" name="Rectangle 6"/>
          <p:cNvSpPr>
            <a:spLocks noChangeArrowheads="1"/>
          </p:cNvSpPr>
          <p:nvPr/>
        </p:nvSpPr>
        <p:spPr bwMode="auto">
          <a:xfrm>
            <a:off x="0" y="0"/>
            <a:ext cx="51206400" cy="457200"/>
          </a:xfrm>
          <a:prstGeom prst="rect">
            <a:avLst/>
          </a:prstGeom>
          <a:noFill/>
          <a:ln w="9525">
            <a:noFill/>
            <a:miter lim="800000"/>
            <a:headEnd/>
            <a:tailEnd/>
          </a:ln>
        </p:spPr>
        <p:txBody>
          <a:bodyPr wrap="none" anchor="ctr">
            <a:spAutoFit/>
          </a:bodyPr>
          <a:lstStyle/>
          <a:p>
            <a:r>
              <a:rPr lang="en-US" sz="1200" b="1">
                <a:latin typeface="Times New Roman" pitchFamily="18" charset="0"/>
                <a:cs typeface="Times New Roman" pitchFamily="18" charset="0"/>
              </a:rPr>
              <a:t>Table 1.</a:t>
            </a:r>
            <a:r>
              <a:rPr lang="en-US" sz="1200">
                <a:latin typeface="Times New Roman" pitchFamily="18" charset="0"/>
                <a:cs typeface="Times New Roman" pitchFamily="18" charset="0"/>
              </a:rPr>
              <a:t> Descriptive characteristics of mask subjects (n = 8).</a:t>
            </a:r>
            <a:endParaRPr lang="en-US" sz="1800">
              <a:latin typeface="Arial" pitchFamily="34" charset="0"/>
              <a:cs typeface="Arial" pitchFamily="34" charset="0"/>
            </a:endParaRPr>
          </a:p>
        </p:txBody>
      </p:sp>
      <p:graphicFrame>
        <p:nvGraphicFramePr>
          <p:cNvPr id="48" name="Table 47"/>
          <p:cNvGraphicFramePr>
            <a:graphicFrameLocks noGrp="1"/>
          </p:cNvGraphicFramePr>
          <p:nvPr/>
        </p:nvGraphicFramePr>
        <p:xfrm>
          <a:off x="41757600" y="9067800"/>
          <a:ext cx="7772400" cy="4343400"/>
        </p:xfrm>
        <a:graphic>
          <a:graphicData uri="http://schemas.openxmlformats.org/drawingml/2006/table">
            <a:tbl>
              <a:tblPr/>
              <a:tblGrid>
                <a:gridCol w="3768725"/>
                <a:gridCol w="2076450"/>
                <a:gridCol w="1927225"/>
              </a:tblGrid>
              <a:tr h="482600">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Table 2</a:t>
                      </a: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 Descriptive characteristics for mouthpiece subjects (n = 8).</a:t>
                      </a:r>
                    </a:p>
                  </a:txBody>
                  <a:tcPr marL="68580" marR="68580" marT="0" marB="0" horzOverflow="overflow">
                    <a:lnL>
                      <a:noFill/>
                    </a:lnL>
                    <a:lnR>
                      <a:noFill/>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Variable</a:t>
                      </a:r>
                    </a:p>
                  </a:txBody>
                  <a:tcPr marL="68580" marR="68580"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Mean </a:t>
                      </a:r>
                      <a:r>
                        <a:rPr kumimoji="0" lang="en-US" sz="2000" b="0" i="0" u="none" strike="noStrike" cap="none" normalizeH="0" baseline="0" smtClean="0">
                          <a:ln>
                            <a:noFill/>
                          </a:ln>
                          <a:solidFill>
                            <a:srgbClr val="000000"/>
                          </a:solidFill>
                          <a:effectLst/>
                          <a:latin typeface="Cambria" pitchFamily="18" charset="0"/>
                          <a:ea typeface="MS Gothic" pitchFamily="49" charset="-128"/>
                        </a:rPr>
                        <a:t>± SD</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314450" algn="l"/>
                          <a:tab pos="2228850" algn="l"/>
                          <a:tab pos="2400300" algn="l"/>
                        </a:tabLst>
                      </a:pP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Range</a:t>
                      </a:r>
                    </a:p>
                  </a:txBody>
                  <a:tcPr marL="68580" marR="68580"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Age (y)</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21 </a:t>
                      </a:r>
                      <a:r>
                        <a:rPr kumimoji="0" lang="en-US" sz="2000" b="0" i="0" u="none" strike="noStrike" cap="none" normalizeH="0" baseline="0" smtClean="0">
                          <a:ln>
                            <a:noFill/>
                          </a:ln>
                          <a:solidFill>
                            <a:srgbClr val="000000"/>
                          </a:solidFill>
                          <a:effectLst/>
                          <a:latin typeface="Times New Roman" pitchFamily="18" charset="0"/>
                          <a:ea typeface="MS Gothic" pitchFamily="49" charset="-128"/>
                        </a:rPr>
                        <a:t>± 0.93</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343150" algn="l"/>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20.0 – 23.0</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Body Mass (kg)</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62.2 </a:t>
                      </a:r>
                      <a:r>
                        <a:rPr kumimoji="0" lang="en-US" sz="2000" b="0" i="0" u="none" strike="noStrike" cap="none" normalizeH="0" baseline="0" smtClean="0">
                          <a:ln>
                            <a:noFill/>
                          </a:ln>
                          <a:solidFill>
                            <a:srgbClr val="000000"/>
                          </a:solidFill>
                          <a:effectLst/>
                          <a:latin typeface="Times New Roman" pitchFamily="18" charset="0"/>
                          <a:ea typeface="MS Gothic" pitchFamily="49" charset="-128"/>
                        </a:rPr>
                        <a:t>± 7.6</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343150" algn="l"/>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51.8 – 74.1</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Height (cm)</a:t>
                      </a: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171.5 </a:t>
                      </a:r>
                      <a:r>
                        <a:rPr kumimoji="0" lang="en-US" sz="2000" b="0" i="0" u="none" strike="noStrike" cap="none" normalizeH="0" baseline="0" smtClean="0">
                          <a:ln>
                            <a:noFill/>
                          </a:ln>
                          <a:solidFill>
                            <a:srgbClr val="000000"/>
                          </a:solidFill>
                          <a:effectLst/>
                          <a:latin typeface="Times New Roman" pitchFamily="18" charset="0"/>
                          <a:ea typeface="MS Gothic" pitchFamily="49" charset="-128"/>
                        </a:rPr>
                        <a:t>± 6.4</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343150" algn="l"/>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165.1 – 182.9</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VO</a:t>
                      </a:r>
                      <a:r>
                        <a:rPr kumimoji="0" lang="en-US" sz="2000" b="0" i="0" u="none" strike="noStrike" cap="none" normalizeH="0" baseline="-25000" smtClean="0">
                          <a:ln>
                            <a:noFill/>
                          </a:ln>
                          <a:solidFill>
                            <a:schemeClr val="tx1"/>
                          </a:solidFill>
                          <a:effectLst/>
                          <a:latin typeface="Cambria" pitchFamily="18" charset="0"/>
                          <a:ea typeface="MS PGothic" pitchFamily="34" charset="-128"/>
                          <a:cs typeface="Times New Roman" pitchFamily="18" charset="0"/>
                        </a:rPr>
                        <a:t>2</a:t>
                      </a: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peak</a:t>
                      </a:r>
                      <a:r>
                        <a:rPr kumimoji="0" lang="en-US" sz="2000" b="0" i="0" u="none" strike="noStrike" cap="none" normalizeH="0" baseline="-25000" smtClean="0">
                          <a:ln>
                            <a:noFill/>
                          </a:ln>
                          <a:solidFill>
                            <a:schemeClr val="tx1"/>
                          </a:solidFill>
                          <a:effectLst/>
                          <a:latin typeface="Cambria" pitchFamily="18" charset="0"/>
                          <a:ea typeface="MS PGothic" pitchFamily="34" charset="-128"/>
                          <a:cs typeface="Times New Roman" pitchFamily="18" charset="0"/>
                        </a:rPr>
                        <a:t> </a:t>
                      </a: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a:t>
                      </a: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mL</a:t>
                      </a:r>
                      <a:r>
                        <a:rPr kumimoji="0" lang="en-US" sz="2000" b="0" i="0" u="none" strike="noStrike" cap="none" normalizeH="0" baseline="0" smtClean="0">
                          <a:ln>
                            <a:noFill/>
                          </a:ln>
                          <a:solidFill>
                            <a:srgbClr val="000000"/>
                          </a:solidFill>
                          <a:effectLst/>
                          <a:latin typeface="Wingdings" pitchFamily="2" charset="2"/>
                          <a:ea typeface="MS PGothic" pitchFamily="34" charset="-128"/>
                          <a:cs typeface="Times New Roman" pitchFamily="18" charset="0"/>
                        </a:rPr>
                        <a:t></a:t>
                      </a: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kg</a:t>
                      </a:r>
                      <a:r>
                        <a:rPr kumimoji="0" lang="en-US" sz="2000" b="0" i="0" u="none" strike="noStrike" cap="none" normalizeH="0" baseline="30000" smtClean="0">
                          <a:ln>
                            <a:noFill/>
                          </a:ln>
                          <a:solidFill>
                            <a:schemeClr val="tx1"/>
                          </a:solidFill>
                          <a:effectLst/>
                          <a:latin typeface="Times New Roman" pitchFamily="18" charset="0"/>
                          <a:ea typeface="MS PGothic" pitchFamily="34" charset="-128"/>
                          <a:cs typeface="Times New Roman" pitchFamily="18" charset="0"/>
                        </a:rPr>
                        <a:t>-1</a:t>
                      </a:r>
                      <a:r>
                        <a:rPr kumimoji="0" lang="en-US" sz="2000" b="0" i="0" u="none" strike="noStrike" cap="none" normalizeH="0" baseline="0" smtClean="0">
                          <a:ln>
                            <a:noFill/>
                          </a:ln>
                          <a:solidFill>
                            <a:srgbClr val="000000"/>
                          </a:solidFill>
                          <a:effectLst/>
                          <a:latin typeface="Wingdings" pitchFamily="2" charset="2"/>
                          <a:ea typeface="MS PGothic" pitchFamily="34" charset="-128"/>
                          <a:cs typeface="Times New Roman" pitchFamily="18" charset="0"/>
                        </a:rPr>
                        <a:t></a:t>
                      </a: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min</a:t>
                      </a:r>
                      <a:r>
                        <a:rPr kumimoji="0" lang="en-US" sz="2000" b="0" i="0" u="none" strike="noStrike" cap="none" normalizeH="0" baseline="30000" smtClean="0">
                          <a:ln>
                            <a:noFill/>
                          </a:ln>
                          <a:solidFill>
                            <a:schemeClr val="tx1"/>
                          </a:solidFill>
                          <a:effectLst/>
                          <a:latin typeface="Times New Roman" pitchFamily="18" charset="0"/>
                          <a:ea typeface="MS PGothic" pitchFamily="34" charset="-128"/>
                          <a:cs typeface="Times New Roman" pitchFamily="18" charset="0"/>
                        </a:rPr>
                        <a:t>-1</a:t>
                      </a: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51.0 </a:t>
                      </a:r>
                      <a:r>
                        <a:rPr kumimoji="0" lang="en-US" sz="2000" b="0" i="0" u="none" strike="noStrike" cap="none" normalizeH="0" baseline="0" smtClean="0">
                          <a:ln>
                            <a:noFill/>
                          </a:ln>
                          <a:solidFill>
                            <a:srgbClr val="000000"/>
                          </a:solidFill>
                          <a:effectLst/>
                          <a:latin typeface="Times New Roman" pitchFamily="18" charset="0"/>
                          <a:ea typeface="MS Gothic" pitchFamily="49" charset="-128"/>
                        </a:rPr>
                        <a:t>± 10.2</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343150" algn="l"/>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36.5 – 70.4</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HR</a:t>
                      </a:r>
                      <a:r>
                        <a:rPr kumimoji="0" lang="en-US" sz="2000" b="0" i="0" u="none" strike="noStrike" cap="none" normalizeH="0" baseline="-25000" smtClean="0">
                          <a:ln>
                            <a:noFill/>
                          </a:ln>
                          <a:solidFill>
                            <a:schemeClr val="tx1"/>
                          </a:solidFill>
                          <a:effectLst/>
                          <a:latin typeface="Cambria" pitchFamily="18" charset="0"/>
                          <a:ea typeface="MS PGothic" pitchFamily="34" charset="-128"/>
                          <a:cs typeface="Times New Roman" pitchFamily="18" charset="0"/>
                        </a:rPr>
                        <a:t>peak</a:t>
                      </a: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 (bpm)</a:t>
                      </a: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198.8 </a:t>
                      </a:r>
                      <a:r>
                        <a:rPr kumimoji="0" lang="en-US" sz="2000" b="0" i="0" u="none" strike="noStrike" cap="none" normalizeH="0" baseline="0" smtClean="0">
                          <a:ln>
                            <a:noFill/>
                          </a:ln>
                          <a:solidFill>
                            <a:srgbClr val="000000"/>
                          </a:solidFill>
                          <a:effectLst/>
                          <a:latin typeface="Times New Roman" pitchFamily="18" charset="0"/>
                          <a:ea typeface="MS Gothic" pitchFamily="49" charset="-128"/>
                        </a:rPr>
                        <a:t>± 8.1</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343150" algn="l"/>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189.0 – 211</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Fb</a:t>
                      </a:r>
                      <a:r>
                        <a:rPr kumimoji="0" lang="en-US" sz="2000" b="0" i="0" u="none" strike="noStrike" cap="none" normalizeH="0" baseline="-25000" smtClean="0">
                          <a:ln>
                            <a:noFill/>
                          </a:ln>
                          <a:solidFill>
                            <a:schemeClr val="tx1"/>
                          </a:solidFill>
                          <a:effectLst/>
                          <a:latin typeface="Times New Roman" pitchFamily="18" charset="0"/>
                          <a:ea typeface="MS PGothic" pitchFamily="34" charset="-128"/>
                          <a:cs typeface="Times New Roman" pitchFamily="18" charset="0"/>
                        </a:rPr>
                        <a:t>peak </a:t>
                      </a: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(bpm)</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60.6 </a:t>
                      </a:r>
                      <a:r>
                        <a:rPr kumimoji="0" lang="en-US" sz="2000" b="0" i="0" u="none" strike="noStrike" cap="none" normalizeH="0" baseline="0" smtClean="0">
                          <a:ln>
                            <a:noFill/>
                          </a:ln>
                          <a:solidFill>
                            <a:srgbClr val="000000"/>
                          </a:solidFill>
                          <a:effectLst/>
                          <a:latin typeface="Times New Roman" pitchFamily="18" charset="0"/>
                          <a:ea typeface="MS Gothic" pitchFamily="49" charset="-128"/>
                        </a:rPr>
                        <a:t>± 12.8</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343150" algn="l"/>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41.7 – 79.7</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4826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RER</a:t>
                      </a:r>
                      <a:r>
                        <a:rPr kumimoji="0" lang="en-US" sz="2000" b="0" i="0" u="none" strike="noStrike" cap="none" normalizeH="0" baseline="-25000" smtClean="0">
                          <a:ln>
                            <a:noFill/>
                          </a:ln>
                          <a:solidFill>
                            <a:schemeClr val="tx1"/>
                          </a:solidFill>
                          <a:effectLst/>
                          <a:latin typeface="Times New Roman" pitchFamily="18" charset="0"/>
                          <a:ea typeface="MS PGothic" pitchFamily="34" charset="-128"/>
                          <a:cs typeface="Times New Roman" pitchFamily="18" charset="0"/>
                        </a:rPr>
                        <a:t>peak</a:t>
                      </a: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 </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1.16 </a:t>
                      </a:r>
                      <a:r>
                        <a:rPr kumimoji="0" lang="en-US" sz="2000" b="0" i="0" u="none" strike="noStrike" cap="none" normalizeH="0" baseline="0" smtClean="0">
                          <a:ln>
                            <a:noFill/>
                          </a:ln>
                          <a:solidFill>
                            <a:srgbClr val="000000"/>
                          </a:solidFill>
                          <a:effectLst/>
                          <a:latin typeface="Times New Roman" pitchFamily="18" charset="0"/>
                          <a:ea typeface="MS Gothic" pitchFamily="49" charset="-128"/>
                        </a:rPr>
                        <a:t>± 0.04</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343150" algn="l"/>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1.08 – 1.22</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w="381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107" name="Rectangle 8"/>
          <p:cNvSpPr>
            <a:spLocks noChangeArrowheads="1"/>
          </p:cNvSpPr>
          <p:nvPr/>
        </p:nvSpPr>
        <p:spPr bwMode="auto">
          <a:xfrm>
            <a:off x="0" y="0"/>
            <a:ext cx="51206400" cy="457200"/>
          </a:xfrm>
          <a:prstGeom prst="rect">
            <a:avLst/>
          </a:prstGeom>
          <a:noFill/>
          <a:ln w="9525">
            <a:noFill/>
            <a:miter lim="800000"/>
            <a:headEnd/>
            <a:tailEnd/>
          </a:ln>
        </p:spPr>
        <p:txBody>
          <a:bodyPr wrap="none" anchor="ctr">
            <a:spAutoFit/>
          </a:bodyPr>
          <a:lstStyle/>
          <a:p>
            <a:pPr>
              <a:tabLst>
                <a:tab pos="2343150" algn="l"/>
              </a:tabLst>
            </a:pPr>
            <a:r>
              <a:rPr lang="en-US" sz="1200" b="1">
                <a:latin typeface="Times New Roman" pitchFamily="18" charset="0"/>
                <a:cs typeface="Times New Roman" pitchFamily="18" charset="0"/>
              </a:rPr>
              <a:t>Table 2.</a:t>
            </a:r>
            <a:r>
              <a:rPr lang="en-US" sz="1200">
                <a:latin typeface="Times New Roman" pitchFamily="18" charset="0"/>
                <a:cs typeface="Times New Roman" pitchFamily="18" charset="0"/>
              </a:rPr>
              <a:t> Descriptive characteristics of mouthpiece subjects (n =8).</a:t>
            </a:r>
            <a:endParaRPr lang="en-US" sz="1800">
              <a:latin typeface="Arial" pitchFamily="34" charset="0"/>
              <a:cs typeface="Arial" pitchFamily="34" charset="0"/>
            </a:endParaRPr>
          </a:p>
        </p:txBody>
      </p:sp>
      <p:pic>
        <p:nvPicPr>
          <p:cNvPr id="2108" name="Picture 7"/>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0" y="0"/>
            <a:ext cx="266700" cy="190500"/>
          </a:xfrm>
          <a:prstGeom prst="rect">
            <a:avLst/>
          </a:prstGeom>
          <a:noFill/>
          <a:ln w="9525">
            <a:noFill/>
            <a:miter lim="800000"/>
            <a:headEnd/>
            <a:tailEnd/>
          </a:ln>
        </p:spPr>
      </p:pic>
      <p:sp>
        <p:nvSpPr>
          <p:cNvPr id="2109" name="TextBox 48"/>
          <p:cNvSpPr txBox="1">
            <a:spLocks noChangeArrowheads="1"/>
          </p:cNvSpPr>
          <p:nvPr/>
        </p:nvSpPr>
        <p:spPr bwMode="auto">
          <a:xfrm>
            <a:off x="34213800" y="8915400"/>
            <a:ext cx="5029200" cy="461963"/>
          </a:xfrm>
          <a:prstGeom prst="rect">
            <a:avLst/>
          </a:prstGeom>
          <a:noFill/>
          <a:ln w="9525">
            <a:noFill/>
            <a:miter lim="800000"/>
            <a:headEnd/>
            <a:tailEnd/>
          </a:ln>
        </p:spPr>
        <p:txBody>
          <a:bodyPr>
            <a:spAutoFit/>
          </a:bodyPr>
          <a:lstStyle/>
          <a:p>
            <a:pPr eaLnBrk="0" hangingPunct="0"/>
            <a:endParaRPr lang="en-US"/>
          </a:p>
        </p:txBody>
      </p:sp>
      <p:graphicFrame>
        <p:nvGraphicFramePr>
          <p:cNvPr id="50" name="Table 49"/>
          <p:cNvGraphicFramePr>
            <a:graphicFrameLocks noGrp="1"/>
          </p:cNvGraphicFramePr>
          <p:nvPr/>
        </p:nvGraphicFramePr>
        <p:xfrm>
          <a:off x="34061400" y="9067800"/>
          <a:ext cx="7391400" cy="4873630"/>
        </p:xfrm>
        <a:graphic>
          <a:graphicData uri="http://schemas.openxmlformats.org/drawingml/2006/table">
            <a:tbl>
              <a:tblPr/>
              <a:tblGrid>
                <a:gridCol w="3582988"/>
                <a:gridCol w="1976437"/>
                <a:gridCol w="1831975"/>
              </a:tblGrid>
              <a:tr h="487363">
                <a:tc grid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Table 1</a:t>
                      </a: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 Descriptive characteristics for mask subjects (n = 8).</a:t>
                      </a:r>
                    </a:p>
                  </a:txBody>
                  <a:tcPr marL="68580" marR="68580" marT="0" marB="0" horzOverflow="overflow">
                    <a:lnL>
                      <a:noFill/>
                    </a:lnL>
                    <a:lnR>
                      <a:noFill/>
                    </a:lnR>
                    <a:lnT w="381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Variable</a:t>
                      </a:r>
                    </a:p>
                  </a:txBody>
                  <a:tcPr marL="68580" marR="68580"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Mean </a:t>
                      </a:r>
                      <a:r>
                        <a:rPr kumimoji="0" lang="en-US" sz="2000" b="0" i="0" u="none" strike="noStrike" cap="none" normalizeH="0" baseline="0" smtClean="0">
                          <a:ln>
                            <a:noFill/>
                          </a:ln>
                          <a:solidFill>
                            <a:srgbClr val="000000"/>
                          </a:solidFill>
                          <a:effectLst/>
                          <a:latin typeface="Cambria" pitchFamily="18" charset="0"/>
                          <a:ea typeface="MS Gothic" pitchFamily="49" charset="-128"/>
                        </a:rPr>
                        <a:t>± SD</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314450" algn="l"/>
                          <a:tab pos="2228850" algn="l"/>
                          <a:tab pos="2400300" algn="l"/>
                        </a:tabLst>
                      </a:pP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Range</a:t>
                      </a:r>
                    </a:p>
                  </a:txBody>
                  <a:tcPr marL="68580" marR="68580" marT="0" marB="0" horzOverflow="overflow">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Age (y)</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20.8 </a:t>
                      </a:r>
                      <a:r>
                        <a:rPr kumimoji="0" lang="en-US" sz="2000" b="0" i="0" u="none" strike="noStrike" cap="none" normalizeH="0" baseline="0" smtClean="0">
                          <a:ln>
                            <a:noFill/>
                          </a:ln>
                          <a:solidFill>
                            <a:srgbClr val="000000"/>
                          </a:solidFill>
                          <a:effectLst/>
                          <a:latin typeface="Times New Roman" pitchFamily="18" charset="0"/>
                          <a:ea typeface="MS Gothic" pitchFamily="49" charset="-128"/>
                        </a:rPr>
                        <a:t>± 1.3</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343150" algn="l"/>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19.0 – 22.0</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Body Mass (kg)</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73.2 </a:t>
                      </a:r>
                      <a:r>
                        <a:rPr kumimoji="0" lang="en-US" sz="2000" b="0" i="0" u="none" strike="noStrike" cap="none" normalizeH="0" baseline="0" smtClean="0">
                          <a:ln>
                            <a:noFill/>
                          </a:ln>
                          <a:solidFill>
                            <a:srgbClr val="000000"/>
                          </a:solidFill>
                          <a:effectLst/>
                          <a:latin typeface="Times New Roman" pitchFamily="18" charset="0"/>
                          <a:ea typeface="MS Gothic" pitchFamily="49" charset="-128"/>
                        </a:rPr>
                        <a:t>± 9.7</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343150" algn="l"/>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59.1 – 85.5</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Height (cm)</a:t>
                      </a: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175.3 </a:t>
                      </a:r>
                      <a:r>
                        <a:rPr kumimoji="0" lang="en-US" sz="2000" b="0" i="0" u="none" strike="noStrike" cap="none" normalizeH="0" baseline="0" smtClean="0">
                          <a:ln>
                            <a:noFill/>
                          </a:ln>
                          <a:solidFill>
                            <a:srgbClr val="000000"/>
                          </a:solidFill>
                          <a:effectLst/>
                          <a:latin typeface="Times New Roman" pitchFamily="18" charset="0"/>
                          <a:ea typeface="MS Gothic" pitchFamily="49" charset="-128"/>
                        </a:rPr>
                        <a:t>± 8.3</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343150" algn="l"/>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170.2 – 193.0</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VO</a:t>
                      </a:r>
                      <a:r>
                        <a:rPr kumimoji="0" lang="en-US" sz="2000" b="0" i="0" u="none" strike="noStrike" cap="none" normalizeH="0" baseline="-25000" smtClean="0">
                          <a:ln>
                            <a:noFill/>
                          </a:ln>
                          <a:solidFill>
                            <a:schemeClr val="tx1"/>
                          </a:solidFill>
                          <a:effectLst/>
                          <a:latin typeface="Cambria" pitchFamily="18" charset="0"/>
                          <a:ea typeface="MS PGothic" pitchFamily="34" charset="-128"/>
                          <a:cs typeface="Times New Roman" pitchFamily="18" charset="0"/>
                        </a:rPr>
                        <a:t>2peak </a:t>
                      </a: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a:t>
                      </a: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mL</a:t>
                      </a:r>
                      <a:r>
                        <a:rPr kumimoji="0" lang="en-US" sz="2000" b="0" i="0" u="none" strike="noStrike" cap="none" normalizeH="0" baseline="0" smtClean="0">
                          <a:ln>
                            <a:noFill/>
                          </a:ln>
                          <a:solidFill>
                            <a:srgbClr val="000000"/>
                          </a:solidFill>
                          <a:effectLst/>
                          <a:latin typeface="Wingdings" pitchFamily="2" charset="2"/>
                          <a:ea typeface="MS PGothic" pitchFamily="34" charset="-128"/>
                          <a:cs typeface="Times New Roman" pitchFamily="18" charset="0"/>
                        </a:rPr>
                        <a:t></a:t>
                      </a: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kg</a:t>
                      </a:r>
                      <a:r>
                        <a:rPr kumimoji="0" lang="en-US" sz="2000" b="0" i="0" u="none" strike="noStrike" cap="none" normalizeH="0" baseline="30000" smtClean="0">
                          <a:ln>
                            <a:noFill/>
                          </a:ln>
                          <a:solidFill>
                            <a:schemeClr val="tx1"/>
                          </a:solidFill>
                          <a:effectLst/>
                          <a:latin typeface="Times New Roman" pitchFamily="18" charset="0"/>
                          <a:ea typeface="MS PGothic" pitchFamily="34" charset="-128"/>
                          <a:cs typeface="Times New Roman" pitchFamily="18" charset="0"/>
                        </a:rPr>
                        <a:t>-1</a:t>
                      </a:r>
                      <a:r>
                        <a:rPr kumimoji="0" lang="en-US" sz="2000" b="0" i="0" u="none" strike="noStrike" cap="none" normalizeH="0" baseline="0" smtClean="0">
                          <a:ln>
                            <a:noFill/>
                          </a:ln>
                          <a:solidFill>
                            <a:srgbClr val="000000"/>
                          </a:solidFill>
                          <a:effectLst/>
                          <a:latin typeface="Wingdings" pitchFamily="2" charset="2"/>
                          <a:ea typeface="MS PGothic" pitchFamily="34" charset="-128"/>
                          <a:cs typeface="Times New Roman" pitchFamily="18" charset="0"/>
                        </a:rPr>
                        <a:t></a:t>
                      </a: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min</a:t>
                      </a:r>
                      <a:r>
                        <a:rPr kumimoji="0" lang="en-US" sz="2000" b="0" i="0" u="none" strike="noStrike" cap="none" normalizeH="0" baseline="30000" smtClean="0">
                          <a:ln>
                            <a:noFill/>
                          </a:ln>
                          <a:solidFill>
                            <a:schemeClr val="tx1"/>
                          </a:solidFill>
                          <a:effectLst/>
                          <a:latin typeface="Times New Roman" pitchFamily="18" charset="0"/>
                          <a:ea typeface="MS PGothic" pitchFamily="34" charset="-128"/>
                          <a:cs typeface="Times New Roman" pitchFamily="18" charset="0"/>
                        </a:rPr>
                        <a:t>-1</a:t>
                      </a: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53.2 </a:t>
                      </a:r>
                      <a:r>
                        <a:rPr kumimoji="0" lang="en-US" sz="2000" b="0" i="0" u="none" strike="noStrike" cap="none" normalizeH="0" baseline="0" smtClean="0">
                          <a:ln>
                            <a:noFill/>
                          </a:ln>
                          <a:solidFill>
                            <a:srgbClr val="000000"/>
                          </a:solidFill>
                          <a:effectLst/>
                          <a:latin typeface="Times New Roman" pitchFamily="18" charset="0"/>
                          <a:ea typeface="MS Gothic" pitchFamily="49" charset="-128"/>
                        </a:rPr>
                        <a:t>± 8.9</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343150" algn="l"/>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41.7 – 64.5</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HR</a:t>
                      </a:r>
                      <a:r>
                        <a:rPr kumimoji="0" lang="en-US" sz="2000" b="0" i="0" u="none" strike="noStrike" cap="none" normalizeH="0" baseline="-25000" smtClean="0">
                          <a:ln>
                            <a:noFill/>
                          </a:ln>
                          <a:solidFill>
                            <a:schemeClr val="tx1"/>
                          </a:solidFill>
                          <a:effectLst/>
                          <a:latin typeface="Cambria" pitchFamily="18" charset="0"/>
                          <a:ea typeface="MS PGothic" pitchFamily="34" charset="-128"/>
                          <a:cs typeface="Times New Roman" pitchFamily="18" charset="0"/>
                        </a:rPr>
                        <a:t>peak </a:t>
                      </a:r>
                      <a:r>
                        <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rPr>
                        <a:t>(bpm)</a:t>
                      </a: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192.0 </a:t>
                      </a:r>
                      <a:r>
                        <a:rPr kumimoji="0" lang="en-US" sz="2000" b="0" i="0" u="none" strike="noStrike" cap="none" normalizeH="0" baseline="0" smtClean="0">
                          <a:ln>
                            <a:noFill/>
                          </a:ln>
                          <a:solidFill>
                            <a:srgbClr val="000000"/>
                          </a:solidFill>
                          <a:effectLst/>
                          <a:latin typeface="Times New Roman" pitchFamily="18" charset="0"/>
                          <a:ea typeface="MS Gothic" pitchFamily="49" charset="-128"/>
                        </a:rPr>
                        <a:t>± 5.7</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343150" algn="l"/>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183.0 – 201.0</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Fb</a:t>
                      </a:r>
                      <a:r>
                        <a:rPr kumimoji="0" lang="en-US" sz="2000" b="0" i="0" u="none" strike="noStrike" cap="none" normalizeH="0" baseline="-25000" smtClean="0">
                          <a:ln>
                            <a:noFill/>
                          </a:ln>
                          <a:solidFill>
                            <a:schemeClr val="tx1"/>
                          </a:solidFill>
                          <a:effectLst/>
                          <a:latin typeface="Times New Roman" pitchFamily="18" charset="0"/>
                          <a:ea typeface="MS PGothic" pitchFamily="34" charset="-128"/>
                          <a:cs typeface="Times New Roman" pitchFamily="18" charset="0"/>
                        </a:rPr>
                        <a:t>peak </a:t>
                      </a: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(bpm)</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56.6 </a:t>
                      </a:r>
                      <a:r>
                        <a:rPr kumimoji="0" lang="en-US" sz="2000" b="0" i="0" u="none" strike="noStrike" cap="none" normalizeH="0" baseline="0" smtClean="0">
                          <a:ln>
                            <a:noFill/>
                          </a:ln>
                          <a:solidFill>
                            <a:srgbClr val="000000"/>
                          </a:solidFill>
                          <a:effectLst/>
                          <a:latin typeface="Times New Roman" pitchFamily="18" charset="0"/>
                          <a:ea typeface="MS Gothic" pitchFamily="49" charset="-128"/>
                        </a:rPr>
                        <a:t>± 6.1</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343150" algn="l"/>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48.0 – 67.8</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a:noFill/>
                    </a:lnB>
                    <a:lnTlToBr>
                      <a:noFill/>
                    </a:lnTlToBr>
                    <a:lnBlToTr>
                      <a:noFill/>
                    </a:lnBlToTr>
                    <a:noFill/>
                  </a:tcPr>
                </a:tc>
              </a:tr>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RER</a:t>
                      </a:r>
                      <a:r>
                        <a:rPr kumimoji="0" lang="en-US" sz="2000" b="0" i="0" u="none" strike="noStrike" cap="none" normalizeH="0" baseline="-25000" smtClean="0">
                          <a:ln>
                            <a:noFill/>
                          </a:ln>
                          <a:solidFill>
                            <a:schemeClr val="tx1"/>
                          </a:solidFill>
                          <a:effectLst/>
                          <a:latin typeface="Times New Roman" pitchFamily="18" charset="0"/>
                          <a:ea typeface="MS PGothic" pitchFamily="34" charset="-128"/>
                          <a:cs typeface="Times New Roman" pitchFamily="18" charset="0"/>
                        </a:rPr>
                        <a:t>peak </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1.13 </a:t>
                      </a:r>
                      <a:r>
                        <a:rPr kumimoji="0" lang="en-US" sz="2000" b="0" i="0" u="none" strike="noStrike" cap="none" normalizeH="0" baseline="0" smtClean="0">
                          <a:ln>
                            <a:noFill/>
                          </a:ln>
                          <a:solidFill>
                            <a:srgbClr val="000000"/>
                          </a:solidFill>
                          <a:effectLst/>
                          <a:latin typeface="Times New Roman" pitchFamily="18" charset="0"/>
                          <a:ea typeface="MS Gothic" pitchFamily="49" charset="-128"/>
                        </a:rPr>
                        <a:t>± 0.06</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w="381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343150" algn="l"/>
                        </a:tabLst>
                      </a:pPr>
                      <a:r>
                        <a:rPr kumimoji="0" lang="en-US" sz="20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rPr>
                        <a:t>1.05 – 1.17</a:t>
                      </a:r>
                      <a:endParaRPr kumimoji="0" lang="en-US" sz="2000" b="0" i="0" u="none" strike="noStrike" cap="none" normalizeH="0" baseline="0" smtClean="0">
                        <a:ln>
                          <a:noFill/>
                        </a:ln>
                        <a:solidFill>
                          <a:schemeClr val="tx1"/>
                        </a:solidFill>
                        <a:effectLst/>
                        <a:latin typeface="Cambria" pitchFamily="18" charset="0"/>
                        <a:ea typeface="MS PGothic" pitchFamily="34" charset="-128"/>
                        <a:cs typeface="Times New Roman" pitchFamily="18" charset="0"/>
                      </a:endParaRPr>
                    </a:p>
                  </a:txBody>
                  <a:tcPr marL="68580" marR="68580" marT="0" marB="0" horzOverflow="overflow">
                    <a:lnL>
                      <a:noFill/>
                    </a:lnL>
                    <a:lnR>
                      <a:noFill/>
                    </a:lnR>
                    <a:lnT>
                      <a:noFill/>
                    </a:lnT>
                    <a:lnB w="38100" cap="flat" cmpd="sng" algn="ctr">
                      <a:solidFill>
                        <a:srgbClr val="000000"/>
                      </a:solidFill>
                      <a:prstDash val="solid"/>
                      <a:round/>
                      <a:headEnd type="none" w="med" len="med"/>
                      <a:tailEnd type="none" w="med" len="med"/>
                    </a:lnB>
                    <a:lnTlToBr>
                      <a:noFill/>
                    </a:lnTlToBr>
                    <a:lnBlToTr>
                      <a:noFill/>
                    </a:lnBlToTr>
                    <a:noFill/>
                  </a:tcPr>
                </a:tc>
              </a:tr>
              <a:tr h="487363">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endParaRPr>
                    </a:p>
                  </a:txBody>
                  <a:tcPr marL="68580" marR="68580" marT="0" marB="0" horzOverflow="overflow">
                    <a:lnL>
                      <a:noFill/>
                    </a:lnL>
                    <a:lnR>
                      <a:noFill/>
                    </a:lnR>
                    <a:lnT w="381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endParaRPr>
                    </a:p>
                  </a:txBody>
                  <a:tcPr marL="68580" marR="68580" marT="0" marB="0" horzOverflow="overflow">
                    <a:lnL>
                      <a:noFill/>
                    </a:lnL>
                    <a:lnR>
                      <a:noFill/>
                    </a:lnR>
                    <a:lnT w="381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2343150" algn="l"/>
                        </a:tabLst>
                      </a:pPr>
                      <a:endParaRPr kumimoji="0" lang="en-US" sz="16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endParaRPr>
                    </a:p>
                  </a:txBody>
                  <a:tcPr marL="68580" marR="68580" marT="0" marB="0" horzOverflow="overflow">
                    <a:lnL>
                      <a:noFill/>
                    </a:lnL>
                    <a:lnR>
                      <a:noFill/>
                    </a:lnR>
                    <a:lnT w="38100" cap="flat" cmpd="sng" algn="ctr">
                      <a:solidFill>
                        <a:srgbClr val="000000"/>
                      </a:solidFill>
                      <a:prstDash val="solid"/>
                      <a:round/>
                      <a:headEnd type="none" w="med" len="med"/>
                      <a:tailEnd type="none" w="med" len="med"/>
                    </a:lnT>
                    <a:lnB>
                      <a:noFill/>
                    </a:lnB>
                    <a:lnTlToBr>
                      <a:noFill/>
                    </a:lnTlToBr>
                    <a:lnBlToTr>
                      <a:noFill/>
                    </a:lnBlToTr>
                    <a:noFill/>
                  </a:tcPr>
                </a:tc>
              </a:tr>
            </a:tbl>
          </a:graphicData>
        </a:graphic>
      </p:graphicFrame>
      <p:pic>
        <p:nvPicPr>
          <p:cNvPr id="2143" name="Picture 9"/>
          <p:cNvPicPr>
            <a:picLocks noChangeAspect="1" noChangeArrowheads="1"/>
          </p:cNvPicPr>
          <p:nvPr/>
        </p:nvPicPr>
        <p:blipFill>
          <a:blip r:embed="rId12" cstate="print">
            <a:clrChange>
              <a:clrFrom>
                <a:srgbClr val="FFFFFF"/>
              </a:clrFrom>
              <a:clrTo>
                <a:srgbClr val="FFFFFF">
                  <a:alpha val="0"/>
                </a:srgbClr>
              </a:clrTo>
            </a:clrChange>
          </a:blip>
          <a:srcRect/>
          <a:stretch>
            <a:fillRect/>
          </a:stretch>
        </p:blipFill>
        <p:spPr bwMode="auto">
          <a:xfrm>
            <a:off x="0" y="0"/>
            <a:ext cx="266700" cy="190500"/>
          </a:xfrm>
          <a:prstGeom prst="rect">
            <a:avLst/>
          </a:prstGeom>
          <a:noFill/>
          <a:ln w="9525">
            <a:noFill/>
            <a:miter lim="800000"/>
            <a:headEnd/>
            <a:tailEnd/>
          </a:ln>
        </p:spPr>
      </p:pic>
      <p:sp>
        <p:nvSpPr>
          <p:cNvPr id="2144" name="TextBox 50"/>
          <p:cNvSpPr txBox="1">
            <a:spLocks noChangeArrowheads="1"/>
          </p:cNvSpPr>
          <p:nvPr/>
        </p:nvSpPr>
        <p:spPr bwMode="auto">
          <a:xfrm>
            <a:off x="18135600" y="17983200"/>
            <a:ext cx="13868400" cy="830263"/>
          </a:xfrm>
          <a:prstGeom prst="rect">
            <a:avLst/>
          </a:prstGeom>
          <a:noFill/>
          <a:ln w="9525">
            <a:noFill/>
            <a:miter lim="800000"/>
            <a:headEnd/>
            <a:tailEnd/>
          </a:ln>
        </p:spPr>
        <p:txBody>
          <a:bodyPr>
            <a:spAutoFit/>
          </a:bodyPr>
          <a:lstStyle/>
          <a:p>
            <a:pPr algn="just" eaLnBrk="0" hangingPunct="0"/>
            <a:r>
              <a:rPr lang="en-US" b="1"/>
              <a:t>Figure 1</a:t>
            </a:r>
            <a:r>
              <a:rPr lang="en-US"/>
              <a:t>. Normalized mean values for the (a) </a:t>
            </a:r>
            <a:r>
              <a:rPr lang="en-US" i="1"/>
              <a:t>V</a:t>
            </a:r>
            <a:r>
              <a:rPr lang="en-US"/>
              <a:t>O</a:t>
            </a:r>
            <a:r>
              <a:rPr lang="en-US" baseline="-25000"/>
              <a:t>2</a:t>
            </a:r>
            <a:r>
              <a:rPr lang="en-US"/>
              <a:t>, (b) heart rate (HR), (c) breathing frequency (</a:t>
            </a:r>
            <a:r>
              <a:rPr lang="en-US" i="1"/>
              <a:t>F</a:t>
            </a:r>
            <a:r>
              <a:rPr lang="en-US" i="1" baseline="-25000"/>
              <a:t>b</a:t>
            </a:r>
            <a:r>
              <a:rPr lang="en-US"/>
              <a:t>), and (d) respiratory exchange ratio (RER) vs. time relationships during the incremental tests to exhaustion.</a:t>
            </a:r>
          </a:p>
        </p:txBody>
      </p:sp>
      <p:sp>
        <p:nvSpPr>
          <p:cNvPr id="2145" name="TextBox 51"/>
          <p:cNvSpPr txBox="1">
            <a:spLocks noChangeArrowheads="1"/>
          </p:cNvSpPr>
          <p:nvPr/>
        </p:nvSpPr>
        <p:spPr bwMode="auto">
          <a:xfrm>
            <a:off x="17449800" y="10591800"/>
            <a:ext cx="838200" cy="461963"/>
          </a:xfrm>
          <a:prstGeom prst="rect">
            <a:avLst/>
          </a:prstGeom>
          <a:noFill/>
          <a:ln w="9525">
            <a:noFill/>
            <a:miter lim="800000"/>
            <a:headEnd/>
            <a:tailEnd/>
          </a:ln>
        </p:spPr>
        <p:txBody>
          <a:bodyPr>
            <a:spAutoFit/>
          </a:bodyPr>
          <a:lstStyle/>
          <a:p>
            <a:pPr eaLnBrk="0" hangingPunct="0"/>
            <a:r>
              <a:rPr lang="en-US"/>
              <a:t>(a)</a:t>
            </a:r>
          </a:p>
        </p:txBody>
      </p:sp>
      <p:sp>
        <p:nvSpPr>
          <p:cNvPr id="2146" name="TextBox 52"/>
          <p:cNvSpPr txBox="1">
            <a:spLocks noChangeArrowheads="1"/>
          </p:cNvSpPr>
          <p:nvPr/>
        </p:nvSpPr>
        <p:spPr bwMode="auto">
          <a:xfrm>
            <a:off x="25603200" y="10591800"/>
            <a:ext cx="685800" cy="461963"/>
          </a:xfrm>
          <a:prstGeom prst="rect">
            <a:avLst/>
          </a:prstGeom>
          <a:noFill/>
          <a:ln w="9525">
            <a:noFill/>
            <a:miter lim="800000"/>
            <a:headEnd/>
            <a:tailEnd/>
          </a:ln>
        </p:spPr>
        <p:txBody>
          <a:bodyPr>
            <a:spAutoFit/>
          </a:bodyPr>
          <a:lstStyle/>
          <a:p>
            <a:pPr eaLnBrk="0" hangingPunct="0"/>
            <a:r>
              <a:rPr lang="en-US"/>
              <a:t>(b)</a:t>
            </a:r>
          </a:p>
        </p:txBody>
      </p:sp>
      <p:sp>
        <p:nvSpPr>
          <p:cNvPr id="2147" name="TextBox 53"/>
          <p:cNvSpPr txBox="1">
            <a:spLocks noChangeArrowheads="1"/>
          </p:cNvSpPr>
          <p:nvPr/>
        </p:nvSpPr>
        <p:spPr bwMode="auto">
          <a:xfrm>
            <a:off x="17373600" y="16916400"/>
            <a:ext cx="685800" cy="461963"/>
          </a:xfrm>
          <a:prstGeom prst="rect">
            <a:avLst/>
          </a:prstGeom>
          <a:noFill/>
          <a:ln w="9525">
            <a:noFill/>
            <a:miter lim="800000"/>
            <a:headEnd/>
            <a:tailEnd/>
          </a:ln>
        </p:spPr>
        <p:txBody>
          <a:bodyPr>
            <a:spAutoFit/>
          </a:bodyPr>
          <a:lstStyle/>
          <a:p>
            <a:pPr eaLnBrk="0" hangingPunct="0"/>
            <a:r>
              <a:rPr lang="en-US"/>
              <a:t>(c)</a:t>
            </a:r>
          </a:p>
        </p:txBody>
      </p:sp>
      <p:sp>
        <p:nvSpPr>
          <p:cNvPr id="2148" name="TextBox 54"/>
          <p:cNvSpPr txBox="1">
            <a:spLocks noChangeArrowheads="1"/>
          </p:cNvSpPr>
          <p:nvPr/>
        </p:nvSpPr>
        <p:spPr bwMode="auto">
          <a:xfrm>
            <a:off x="25603200" y="16916400"/>
            <a:ext cx="609600" cy="461963"/>
          </a:xfrm>
          <a:prstGeom prst="rect">
            <a:avLst/>
          </a:prstGeom>
          <a:noFill/>
          <a:ln w="9525">
            <a:noFill/>
            <a:miter lim="800000"/>
            <a:headEnd/>
            <a:tailEnd/>
          </a:ln>
        </p:spPr>
        <p:txBody>
          <a:bodyPr>
            <a:spAutoFit/>
          </a:bodyPr>
          <a:lstStyle/>
          <a:p>
            <a:pPr eaLnBrk="0" hangingPunct="0"/>
            <a:r>
              <a:rPr lang="en-US"/>
              <a:t>(d)</a:t>
            </a:r>
          </a:p>
        </p:txBody>
      </p:sp>
      <p:pic>
        <p:nvPicPr>
          <p:cNvPr id="2149" name="Picture 45" descr="http://5876-presscdn-0-12.pagely.netdna-cdn.com/wp-content/uploads/2013/04/lindarunning.jpg"/>
          <p:cNvPicPr>
            <a:picLocks noChangeAspect="1" noChangeArrowheads="1"/>
          </p:cNvPicPr>
          <p:nvPr/>
        </p:nvPicPr>
        <p:blipFill>
          <a:blip r:embed="rId13" cstate="print"/>
          <a:srcRect/>
          <a:stretch>
            <a:fillRect/>
          </a:stretch>
        </p:blipFill>
        <p:spPr bwMode="auto">
          <a:xfrm>
            <a:off x="45643800" y="14097000"/>
            <a:ext cx="3371850" cy="4648200"/>
          </a:xfrm>
          <a:prstGeom prst="rect">
            <a:avLst/>
          </a:prstGeom>
          <a:noFill/>
          <a:ln w="9525">
            <a:noFill/>
            <a:miter lim="800000"/>
            <a:headEnd/>
            <a:tailEnd/>
          </a:ln>
        </p:spPr>
      </p:pic>
      <p:pic>
        <p:nvPicPr>
          <p:cNvPr id="2150" name="Picture 46" descr="http://www.unomaha.edu/news/2014/05/homepage/physiology-h1.jpg"/>
          <p:cNvPicPr>
            <a:picLocks noChangeAspect="1" noChangeArrowheads="1"/>
          </p:cNvPicPr>
          <p:nvPr/>
        </p:nvPicPr>
        <p:blipFill>
          <a:blip r:embed="rId14" cstate="print"/>
          <a:srcRect/>
          <a:stretch>
            <a:fillRect/>
          </a:stretch>
        </p:blipFill>
        <p:spPr bwMode="auto">
          <a:xfrm>
            <a:off x="34671000" y="14097000"/>
            <a:ext cx="9753600" cy="350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0" tIns="0" rIns="0" bIns="0" numCol="1" anchor="t" anchorCtr="0" compatLnSpc="1">
        <a:prstTxWarp prst="textNoShape">
          <a:avLst/>
        </a:prstTxWarp>
        <a:spAutoFit/>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18" charset="0"/>
          </a:defRPr>
        </a:defPPr>
      </a:lstStyle>
    </a:lnDef>
  </a:objectDefaults>
  <a:extraClrSchemeLst>
    <a:extraClrScheme>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lank 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lank 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lank 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Blank 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Blank Presentation">
    <a:majorFont>
      <a:latin typeface="Times"/>
      <a:ea typeface=""/>
      <a:cs typeface=""/>
    </a:majorFont>
    <a:minorFont>
      <a:latin typeface="Times"/>
      <a:ea typeface=""/>
      <a:cs typeface=""/>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Mac OS:Microsoft Office 98:Templates:Blank Presentation</Template>
  <TotalTime>11814</TotalTime>
  <Words>2142</Words>
  <Application>Microsoft Office PowerPoint</Application>
  <PresentationFormat>Custom</PresentationFormat>
  <Paragraphs>100</Paragraphs>
  <Slides>1</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vt:i4>
      </vt:variant>
    </vt:vector>
  </HeadingPairs>
  <TitlesOfParts>
    <vt:vector size="11" baseType="lpstr">
      <vt:lpstr>MS Gothic</vt:lpstr>
      <vt:lpstr>ＭＳ Ｐゴシック</vt:lpstr>
      <vt:lpstr>ＭＳ Ｐゴシック</vt:lpstr>
      <vt:lpstr>Arial</vt:lpstr>
      <vt:lpstr>Arial Black</vt:lpstr>
      <vt:lpstr>Cambria</vt:lpstr>
      <vt:lpstr>Times</vt:lpstr>
      <vt:lpstr>Times New Roman</vt:lpstr>
      <vt:lpstr>Wingdings</vt:lpstr>
      <vt:lpstr>Blank Presentation</vt:lpstr>
      <vt:lpstr>PowerPoint Presentation</vt:lpstr>
    </vt:vector>
  </TitlesOfParts>
  <Company>University of Nebraska-Lincoln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Joel T. Cramer</dc:creator>
  <cp:lastModifiedBy>Paul Royster</cp:lastModifiedBy>
  <cp:revision>702</cp:revision>
  <cp:lastPrinted>2014-06-10T15:24:24Z</cp:lastPrinted>
  <dcterms:created xsi:type="dcterms:W3CDTF">2001-05-14T17:04:47Z</dcterms:created>
  <dcterms:modified xsi:type="dcterms:W3CDTF">2016-04-25T19:58:16Z</dcterms:modified>
</cp:coreProperties>
</file>