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4" r:id="rId5"/>
    <p:sldId id="261" r:id="rId6"/>
    <p:sldId id="262" r:id="rId7"/>
    <p:sldId id="292" r:id="rId8"/>
    <p:sldId id="263" r:id="rId9"/>
    <p:sldId id="264" r:id="rId10"/>
    <p:sldId id="275" r:id="rId11"/>
    <p:sldId id="266" r:id="rId12"/>
    <p:sldId id="268" r:id="rId13"/>
    <p:sldId id="270" r:id="rId14"/>
    <p:sldId id="271" r:id="rId15"/>
    <p:sldId id="293" r:id="rId16"/>
    <p:sldId id="272" r:id="rId17"/>
    <p:sldId id="273" r:id="rId18"/>
    <p:sldId id="276" r:id="rId19"/>
    <p:sldId id="282" r:id="rId20"/>
    <p:sldId id="287" r:id="rId21"/>
    <p:sldId id="288" r:id="rId22"/>
    <p:sldId id="294" r:id="rId23"/>
    <p:sldId id="289" r:id="rId24"/>
    <p:sldId id="290" r:id="rId25"/>
    <p:sldId id="291" r:id="rId26"/>
    <p:sldId id="28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9853E9-23A2-48CB-A6FF-38831D5D3D33}" type="datetimeFigureOut">
              <a:rPr lang="en-US" smtClean="0"/>
              <a:pPr/>
              <a:t>10/30/2009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D9D371-F395-4F96-9F49-6BF7A69BF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commons.unl.edu/libsci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296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aramond" pitchFamily="18" charset="0"/>
              </a:rPr>
              <a:t>Hot Potato:</a:t>
            </a:r>
            <a:r>
              <a:rPr lang="en-US" dirty="0" smtClean="0">
                <a:solidFill>
                  <a:schemeClr val="accent3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Garamond" pitchFamily="18" charset="0"/>
              </a:rPr>
            </a:br>
            <a:r>
              <a:rPr lang="en-US" sz="3600" dirty="0" smtClean="0">
                <a:solidFill>
                  <a:schemeClr val="accent3"/>
                </a:solidFill>
                <a:latin typeface="Garamond" pitchFamily="18" charset="0"/>
              </a:rPr>
              <a:t>Who Will End Up Paying for Open Access?</a:t>
            </a:r>
            <a:endParaRPr lang="en-US" sz="3600" dirty="0">
              <a:solidFill>
                <a:schemeClr val="accent3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58070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 smtClean="0">
                <a:latin typeface="Garamond" pitchFamily="18" charset="0"/>
              </a:rPr>
              <a:t>Sue Ann Gardner</a:t>
            </a:r>
            <a:endParaRPr lang="en-US" sz="2400" dirty="0" smtClean="0">
              <a:latin typeface="Garamond" pitchFamily="18" charset="0"/>
            </a:endParaRPr>
          </a:p>
          <a:p>
            <a:pPr algn="ctr"/>
            <a:r>
              <a:rPr lang="en-US" sz="2100" dirty="0" smtClean="0">
                <a:latin typeface="Garamond" pitchFamily="18" charset="0"/>
              </a:rPr>
              <a:t>Scholarly Communications Librarian</a:t>
            </a:r>
          </a:p>
          <a:p>
            <a:pPr algn="ctr"/>
            <a:r>
              <a:rPr lang="en-US" sz="2100" dirty="0" smtClean="0">
                <a:latin typeface="Garamond" pitchFamily="18" charset="0"/>
              </a:rPr>
              <a:t>University of Nebraska-Lincoln</a:t>
            </a:r>
          </a:p>
          <a:p>
            <a:pPr algn="ctr"/>
            <a:r>
              <a:rPr lang="en-US" sz="2100" dirty="0" smtClean="0">
                <a:latin typeface="Garamond" pitchFamily="18" charset="0"/>
              </a:rPr>
              <a:t>IAMSLIC / EURASLIC – </a:t>
            </a:r>
            <a:r>
              <a:rPr lang="en-US" sz="2100" dirty="0" err="1" smtClean="0">
                <a:latin typeface="Garamond" pitchFamily="18" charset="0"/>
              </a:rPr>
              <a:t>Brugge</a:t>
            </a:r>
            <a:r>
              <a:rPr lang="en-US" sz="2100" dirty="0" smtClean="0">
                <a:latin typeface="Garamond" pitchFamily="18" charset="0"/>
              </a:rPr>
              <a:t>, Belgium</a:t>
            </a:r>
          </a:p>
          <a:p>
            <a:pPr algn="ctr"/>
            <a:r>
              <a:rPr lang="en-US" sz="2100" dirty="0" smtClean="0">
                <a:latin typeface="Garamond" pitchFamily="18" charset="0"/>
              </a:rPr>
              <a:t>September 30,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481328"/>
            <a:ext cx="7924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Garamond" pitchFamily="18" charset="0"/>
              </a:rPr>
              <a:t>Scholarly authors’ compensation for having articles published: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Salary</a:t>
            </a:r>
          </a:p>
          <a:p>
            <a:r>
              <a:rPr lang="en-US" dirty="0" smtClean="0">
                <a:latin typeface="Garamond" pitchFamily="18" charset="0"/>
              </a:rPr>
              <a:t>Readers</a:t>
            </a:r>
          </a:p>
          <a:p>
            <a:r>
              <a:rPr lang="en-US" dirty="0" smtClean="0">
                <a:latin typeface="Garamond" pitchFamily="18" charset="0"/>
              </a:rPr>
              <a:t>Citations/Impact</a:t>
            </a:r>
          </a:p>
          <a:p>
            <a:r>
              <a:rPr lang="en-US" dirty="0" smtClean="0">
                <a:latin typeface="Garamond" pitchFamily="18" charset="0"/>
              </a:rPr>
              <a:t>Legacy/Contribution to collective body of literature in a field</a:t>
            </a:r>
          </a:p>
          <a:p>
            <a:r>
              <a:rPr lang="en-US" dirty="0" smtClean="0">
                <a:latin typeface="Garamond" pitchFamily="18" charset="0"/>
              </a:rPr>
              <a:t>Basis for salary increases, affects ability to secure external funding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Garamond" pitchFamily="18" charset="0"/>
              </a:rPr>
              <a:t>Tangible and Intangible Compensation</a:t>
            </a:r>
            <a:endParaRPr lang="en-US" sz="3600" dirty="0">
              <a:latin typeface="Garamond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57400"/>
            <a:ext cx="146304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781800" y="3581400"/>
            <a:ext cx="10919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Garamond" pitchFamily="18" charset="0"/>
              </a:rPr>
              <a:t>image from sfsu.edu</a:t>
            </a:r>
            <a:endParaRPr lang="en-US" sz="9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1236269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86200" y="3657600"/>
            <a:ext cx="12779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Garamond" pitchFamily="18" charset="0"/>
              </a:rPr>
              <a:t>image from konicki.com</a:t>
            </a:r>
            <a:endParaRPr lang="en-US" sz="9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7620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aramond" pitchFamily="18" charset="0"/>
              </a:rPr>
              <a:t>Commercial publishers need to generate revenue, or they would not survive.</a:t>
            </a: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900" dirty="0" smtClean="0">
                <a:latin typeface="Garamond" pitchFamily="18" charset="0"/>
              </a:rPr>
              <a:t>image from hotnichechips.com</a:t>
            </a:r>
          </a:p>
          <a:p>
            <a:pPr>
              <a:buNone/>
            </a:pPr>
            <a:r>
              <a:rPr lang="en-US" dirty="0" smtClean="0">
                <a:latin typeface="Garamond" pitchFamily="18" charset="0"/>
              </a:rPr>
              <a:t>Are there models of revenue generation in which an author retains the right to freely make his/her work accessible to readers?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Publishers, Revenue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Garamond" pitchFamily="18" charset="0"/>
              </a:rPr>
              <a:t>Peter </a:t>
            </a:r>
            <a:r>
              <a:rPr lang="en-US" dirty="0" err="1" smtClean="0">
                <a:latin typeface="Garamond" pitchFamily="18" charset="0"/>
              </a:rPr>
              <a:t>Suber</a:t>
            </a:r>
            <a:r>
              <a:rPr lang="en-US" dirty="0" smtClean="0">
                <a:latin typeface="Garamond" pitchFamily="18" charset="0"/>
              </a:rPr>
              <a:t> and others have defined varying levels of access:</a:t>
            </a: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Gold standard</a:t>
            </a:r>
          </a:p>
          <a:p>
            <a:r>
              <a:rPr lang="en-US" dirty="0" smtClean="0">
                <a:latin typeface="Garamond" pitchFamily="18" charset="0"/>
              </a:rPr>
              <a:t>Green standard</a:t>
            </a:r>
          </a:p>
          <a:p>
            <a:r>
              <a:rPr lang="en-US" dirty="0" smtClean="0">
                <a:latin typeface="Garamond" pitchFamily="18" charset="0"/>
              </a:rPr>
              <a:t>Pale green standard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629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Green vs. Gold</a:t>
            </a:r>
            <a:endParaRPr lang="en-US" sz="4400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5410200"/>
            <a:ext cx="2971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dirty="0" smtClean="0">
                <a:latin typeface="Garamond" pitchFamily="18" charset="0"/>
              </a:rPr>
              <a:t>Australia’s </a:t>
            </a:r>
            <a:r>
              <a:rPr lang="en-US" sz="900" dirty="0" err="1" smtClean="0">
                <a:latin typeface="Garamond" pitchFamily="18" charset="0"/>
              </a:rPr>
              <a:t>Socceroos</a:t>
            </a:r>
            <a:r>
              <a:rPr lang="en-US" sz="900" dirty="0" smtClean="0">
                <a:latin typeface="Garamond" pitchFamily="18" charset="0"/>
              </a:rPr>
              <a:t>, image from: </a:t>
            </a:r>
            <a:r>
              <a:rPr lang="en-US" sz="900" i="1" dirty="0" smtClean="0">
                <a:latin typeface="Garamond" pitchFamily="18" charset="0"/>
              </a:rPr>
              <a:t>Sydney Morning Herald</a:t>
            </a:r>
            <a:endParaRPr lang="en-US" sz="900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315200" cy="441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“Open-access (OA) literature is 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digital, online, free of charge, 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and free of most copyright and 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licensing restrictions”—Peter </a:t>
            </a:r>
            <a:r>
              <a:rPr lang="en-US" sz="3000" dirty="0" err="1" smtClean="0">
                <a:latin typeface="Garamond" pitchFamily="18" charset="0"/>
              </a:rPr>
              <a:t>Suber</a:t>
            </a:r>
            <a:r>
              <a:rPr lang="en-US" sz="3000" dirty="0" smtClean="0">
                <a:latin typeface="Garamond" pitchFamily="18" charset="0"/>
              </a:rPr>
              <a:t> </a:t>
            </a:r>
            <a:r>
              <a:rPr lang="en-US" sz="800" dirty="0" smtClean="0">
                <a:latin typeface="Garamond" pitchFamily="18" charset="0"/>
              </a:rPr>
              <a:t>	image from http://nahsl.org/2009/suber.jpg</a:t>
            </a:r>
          </a:p>
          <a:p>
            <a:pPr>
              <a:buNone/>
            </a:pPr>
            <a:endParaRPr lang="en-US" sz="900" dirty="0" smtClean="0">
              <a:latin typeface="Garamond" pitchFamily="18" charset="0"/>
            </a:endParaRPr>
          </a:p>
          <a:p>
            <a:pPr>
              <a:buNone/>
            </a:pPr>
            <a:endParaRPr lang="en-US" sz="26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“Open Access (OA) means that 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electronic scholarly articles are 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available freely at the point of use”</a:t>
            </a:r>
          </a:p>
          <a:p>
            <a:pPr>
              <a:buNone/>
            </a:pPr>
            <a:r>
              <a:rPr lang="en-US" sz="3000" dirty="0" smtClean="0">
                <a:latin typeface="Garamond" pitchFamily="18" charset="0"/>
              </a:rPr>
              <a:t>—Keith Jeffery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sz="800" dirty="0" smtClean="0">
                <a:latin typeface="Garamond" pitchFamily="18" charset="0"/>
              </a:rPr>
              <a:t>                                                                                                                                                    image from http://w3.org</a:t>
            </a:r>
          </a:p>
          <a:p>
            <a:pPr>
              <a:buNone/>
            </a:pPr>
            <a:endParaRPr lang="en-US" sz="900" dirty="0" smtClean="0">
              <a:latin typeface="Garamond" pitchFamily="18" charset="0"/>
            </a:endParaRP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/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Open Access: What Is It?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16097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966879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  <a:ln w="3175">
            <a:noFill/>
          </a:ln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Garamond" pitchFamily="18" charset="0"/>
              </a:rPr>
              <a:t>Green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author’s version posted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the content is available; but important aspects are missing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</a:t>
            </a:r>
            <a:r>
              <a:rPr lang="en-US" sz="2400" b="1" dirty="0" smtClean="0">
                <a:latin typeface="Garamond" pitchFamily="18" charset="0"/>
              </a:rPr>
              <a:t>in its worst form: quasi-open access; form of grey literature</a:t>
            </a:r>
          </a:p>
          <a:p>
            <a:endParaRPr lang="en-US" sz="1400" dirty="0">
              <a:latin typeface="Garamond" pitchFamily="18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  <a:t>Gold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publisher’s version posted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a paper is placed in the </a:t>
            </a:r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continuum</a:t>
            </a:r>
            <a:r>
              <a:rPr lang="en-US" sz="2400" dirty="0" smtClean="0">
                <a:latin typeface="Garamond" pitchFamily="18" charset="0"/>
              </a:rPr>
              <a:t> of scholarship, 	</a:t>
            </a:r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formatted</a:t>
            </a:r>
            <a:r>
              <a:rPr lang="en-US" sz="2400" dirty="0" smtClean="0">
                <a:latin typeface="Garamond" pitchFamily="18" charset="0"/>
              </a:rPr>
              <a:t> and 	</a:t>
            </a:r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enumerated</a:t>
            </a:r>
            <a:r>
              <a:rPr lang="en-US" sz="2400" dirty="0" smtClean="0">
                <a:latin typeface="Garamond" pitchFamily="18" charset="0"/>
              </a:rPr>
              <a:t> consistently for all readers, </a:t>
            </a:r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indexed</a:t>
            </a:r>
            <a:r>
              <a:rPr lang="en-US" sz="2400" dirty="0" smtClean="0">
                <a:latin typeface="Garamond" pitchFamily="18" charset="0"/>
              </a:rPr>
              <a:t> and </a:t>
            </a:r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cataloged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Garamond" pitchFamily="18" charset="0"/>
              </a:rPr>
              <a:t>	</a:t>
            </a:r>
            <a:r>
              <a:rPr lang="en-US" sz="2400" b="1" dirty="0" smtClean="0">
                <a:latin typeface="Garamond" pitchFamily="18" charset="0"/>
              </a:rPr>
              <a:t>true open access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Green vs. Gold:</a:t>
            </a:r>
            <a:br>
              <a:rPr lang="en-US" sz="4400" dirty="0" smtClean="0">
                <a:latin typeface="Garamond" pitchFamily="18" charset="0"/>
              </a:rPr>
            </a:br>
            <a:r>
              <a:rPr lang="en-US" sz="4400" dirty="0" smtClean="0">
                <a:latin typeface="Garamond" pitchFamily="18" charset="0"/>
              </a:rPr>
              <a:t>It’s Not Just About Content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	A paper is placed in the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continuum</a:t>
            </a:r>
            <a:r>
              <a:rPr lang="en-US" sz="2800" dirty="0" smtClean="0">
                <a:latin typeface="Garamond" pitchFamily="18" charset="0"/>
              </a:rPr>
              <a:t> of scholarship</a:t>
            </a: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 	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	</a:t>
            </a:r>
            <a:r>
              <a:rPr lang="en-US" sz="2800" dirty="0" smtClean="0">
                <a:latin typeface="Garamond" pitchFamily="18" charset="0"/>
              </a:rPr>
              <a:t>It is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formatted</a:t>
            </a:r>
            <a:r>
              <a:rPr lang="en-US" sz="2800" dirty="0" smtClean="0">
                <a:latin typeface="Garamond" pitchFamily="18" charset="0"/>
              </a:rPr>
              <a:t> and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enumerated</a:t>
            </a:r>
            <a:r>
              <a:rPr lang="en-US" sz="2800" dirty="0" smtClean="0">
                <a:latin typeface="Garamond" pitchFamily="18" charset="0"/>
              </a:rPr>
              <a:t> consistently for all readers</a:t>
            </a:r>
          </a:p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	</a:t>
            </a:r>
            <a:r>
              <a:rPr lang="en-US" sz="2800" dirty="0" smtClean="0">
                <a:latin typeface="Garamond" pitchFamily="18" charset="0"/>
              </a:rPr>
              <a:t>It is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indexed</a:t>
            </a:r>
            <a:r>
              <a:rPr lang="en-US" sz="2800" dirty="0" smtClean="0">
                <a:latin typeface="Garamond" pitchFamily="18" charset="0"/>
              </a:rPr>
              <a:t> and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cataloged.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Publishers’ Versions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Garamond" pitchFamily="18" charset="0"/>
              </a:rPr>
              <a:t>Citations provide the unifying thread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Garamond" pitchFamily="18" charset="0"/>
              </a:rPr>
              <a:t>throughout scholarship.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latin typeface="Garamond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Garamond" pitchFamily="18" charset="0"/>
              </a:rPr>
              <a:t>Academic communication involves citing of works. With access merely to content--with ephemeral URLs and various versions of the same content available--the use of citations in scholarly communication will be impaired.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Garamond" pitchFamily="18" charset="0"/>
            </a:endParaRPr>
          </a:p>
          <a:p>
            <a:pPr lvl="2">
              <a:buNone/>
            </a:pPr>
            <a:r>
              <a:rPr lang="en-US" sz="2400" strike="sngStrike" dirty="0" smtClean="0">
                <a:solidFill>
                  <a:schemeClr val="accent3"/>
                </a:solidFill>
                <a:latin typeface="Garamond" pitchFamily="18" charset="0"/>
              </a:rPr>
              <a:t>http://www.unl.edu/digcomm/libsci1</a:t>
            </a:r>
            <a:r>
              <a:rPr lang="en-US" sz="2400" dirty="0" smtClean="0">
                <a:solidFill>
                  <a:schemeClr val="accent3"/>
                </a:solidFill>
                <a:latin typeface="Garamond" pitchFamily="18" charset="0"/>
              </a:rPr>
              <a:t>  (Mar. 2007)</a:t>
            </a:r>
          </a:p>
          <a:p>
            <a:pPr lvl="2">
              <a:buNone/>
            </a:pPr>
            <a:r>
              <a:rPr lang="en-US" sz="2400" strike="sngStrike" dirty="0" smtClean="0">
                <a:solidFill>
                  <a:schemeClr val="accent3"/>
                </a:solidFill>
                <a:latin typeface="Garamond" pitchFamily="18" charset="0"/>
              </a:rPr>
              <a:t>http://unl.edu/dc/libsci1</a:t>
            </a:r>
            <a:r>
              <a:rPr lang="en-US" sz="2400" dirty="0" smtClean="0">
                <a:solidFill>
                  <a:schemeClr val="accent3"/>
                </a:solidFill>
                <a:latin typeface="Garamond" pitchFamily="18" charset="0"/>
              </a:rPr>
              <a:t>                      (May 2008)</a:t>
            </a:r>
          </a:p>
          <a:p>
            <a:pPr marL="493776" lvl="2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3"/>
                </a:solidFill>
                <a:latin typeface="Garamond" pitchFamily="18" charset="0"/>
              </a:rPr>
              <a:t>  </a:t>
            </a:r>
            <a:r>
              <a:rPr lang="en-US" sz="2400" dirty="0" smtClean="0">
                <a:solidFill>
                  <a:schemeClr val="accent3"/>
                </a:solidFill>
                <a:latin typeface="Garamond" pitchFamily="18" charset="0"/>
                <a:hlinkClick r:id="rId2"/>
              </a:rPr>
              <a:t>http://digitalcommons.unl.edu/libsci1</a:t>
            </a:r>
            <a:r>
              <a:rPr lang="en-US" sz="2400" dirty="0" smtClean="0">
                <a:solidFill>
                  <a:schemeClr val="accent3"/>
                </a:solidFill>
                <a:latin typeface="Garamond" pitchFamily="18" charset="0"/>
              </a:rPr>
              <a:t>  (Feb. 2009)</a:t>
            </a:r>
            <a:endParaRPr lang="en-US" sz="2400" dirty="0" smtClean="0">
              <a:latin typeface="Garamond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800" dirty="0" smtClean="0">
              <a:solidFill>
                <a:schemeClr val="accent3"/>
              </a:solidFill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Citations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Garamond" pitchFamily="18" charset="0"/>
              </a:rPr>
              <a:t>Professor A cites the OA “author’s version” at http://... which changes servers sometime after posting. This version is not categorized by subject, nor is it indexed or cataloged.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2600" dirty="0" smtClean="0">
                <a:latin typeface="Garamond" pitchFamily="18" charset="0"/>
              </a:rPr>
              <a:t>Professor B cites the OA published version. The article is 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one in a sequence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associated with others of the same subject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enumerated (year, volume, pagination)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indexed and cataloged.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Its citations are tracked which defines a journal’s impact factor.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Garamond" pitchFamily="18" charset="0"/>
              </a:rPr>
              <a:t>Citations: Author’s Version vs. </a:t>
            </a:r>
            <a:br>
              <a:rPr lang="en-US" sz="3600" dirty="0" smtClean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Publisher’s Version</a:t>
            </a:r>
            <a:endParaRPr lang="en-US" sz="3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dirty="0" smtClean="0">
                <a:latin typeface="Garamond" pitchFamily="18" charset="0"/>
              </a:rPr>
              <a:t>Authors need 				Publishers need</a:t>
            </a:r>
          </a:p>
          <a:p>
            <a:pPr>
              <a:buNone/>
            </a:pPr>
            <a:r>
              <a:rPr lang="en-US" dirty="0" smtClean="0">
                <a:latin typeface="Garamond" pitchFamily="18" charset="0"/>
              </a:rPr>
              <a:t>readers, and citations.			economic viability.</a:t>
            </a: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buNone/>
            </a:pPr>
            <a:endParaRPr lang="en-US" sz="1400" dirty="0" smtClean="0">
              <a:latin typeface="Garamond" pitchFamily="18" charset="0"/>
            </a:endParaRPr>
          </a:p>
          <a:p>
            <a:pPr>
              <a:buNone/>
            </a:pPr>
            <a:endParaRPr lang="en-US" sz="14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900" dirty="0" smtClean="0">
                <a:latin typeface="Garamond" pitchFamily="18" charset="0"/>
              </a:rPr>
              <a:t>image from ew.com</a:t>
            </a:r>
          </a:p>
          <a:p>
            <a:pPr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r>
              <a:rPr lang="en-US" sz="2600" dirty="0" smtClean="0">
                <a:latin typeface="Garamond" pitchFamily="18" charset="0"/>
              </a:rPr>
              <a:t>Are these truly conflicting interests? NOT NECESSARILY.</a:t>
            </a:r>
          </a:p>
          <a:p>
            <a:pPr>
              <a:buNone/>
            </a:pPr>
            <a:endParaRPr lang="en-US" dirty="0">
              <a:latin typeface="Garamon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Garamond" pitchFamily="18" charset="0"/>
              </a:rPr>
              <a:t>Needs of Authors, Needs of Publishers</a:t>
            </a:r>
            <a:endParaRPr lang="en-US" sz="3600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i="1" dirty="0" smtClean="0">
                <a:latin typeface="Garamond" pitchFamily="18" charset="0"/>
              </a:rPr>
              <a:t>Comparative Parasitology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u="sng" dirty="0" smtClean="0">
                <a:latin typeface="Garamond" pitchFamily="18" charset="0"/>
              </a:rPr>
              <a:t>Published</a:t>
            </a:r>
            <a:r>
              <a:rPr lang="en-US" sz="2800" dirty="0" smtClean="0">
                <a:latin typeface="Garamond" pitchFamily="18" charset="0"/>
              </a:rPr>
              <a:t> by the Helminthological Society of Washington, and </a:t>
            </a:r>
            <a:r>
              <a:rPr lang="en-US" sz="2800" u="sng" dirty="0" smtClean="0">
                <a:latin typeface="Garamond" pitchFamily="18" charset="0"/>
              </a:rPr>
              <a:t>edited</a:t>
            </a:r>
            <a:r>
              <a:rPr lang="en-US" sz="2800" dirty="0" smtClean="0">
                <a:latin typeface="Garamond" pitchFamily="18" charset="0"/>
              </a:rPr>
              <a:t> by members of the society.</a:t>
            </a:r>
          </a:p>
          <a:p>
            <a:r>
              <a:rPr lang="en-US" sz="2800" u="sng" dirty="0" smtClean="0">
                <a:latin typeface="Garamond" pitchFamily="18" charset="0"/>
              </a:rPr>
              <a:t>Produced</a:t>
            </a:r>
            <a:r>
              <a:rPr lang="en-US" sz="2800" dirty="0" smtClean="0">
                <a:latin typeface="Garamond" pitchFamily="18" charset="0"/>
              </a:rPr>
              <a:t>—but not published—by Allen Press.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A Sustainable Example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29200"/>
            <a:ext cx="3657600" cy="533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2700" dirty="0"/>
          </a:p>
          <a:p>
            <a:pPr>
              <a:buNone/>
            </a:pPr>
            <a:r>
              <a:rPr lang="en-US" sz="1200" dirty="0" smtClean="0">
                <a:latin typeface="Garamond" pitchFamily="18" charset="0"/>
              </a:rPr>
              <a:t>image from http://crackthecode.us/images/hot_potato.png</a:t>
            </a:r>
            <a:endParaRPr lang="en-US" sz="1200" dirty="0"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>
                <a:latin typeface="Garamond" pitchFamily="18" charset="0"/>
              </a:rPr>
              <a:t>Rules of the game:</a:t>
            </a:r>
          </a:p>
          <a:p>
            <a:pPr algn="ctr">
              <a:buNone/>
            </a:pPr>
            <a:endParaRPr lang="en-US" sz="10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Players stand in a circle and pass around an object representing the potato (a ball, a bean bag, </a:t>
            </a:r>
            <a:r>
              <a:rPr lang="en-US" sz="2200" i="1" dirty="0" smtClean="0">
                <a:latin typeface="Garamond" pitchFamily="18" charset="0"/>
              </a:rPr>
              <a:t>et al</a:t>
            </a:r>
            <a:r>
              <a:rPr lang="en-US" sz="2200" dirty="0" smtClean="0">
                <a:latin typeface="Garamond" pitchFamily="18" charset="0"/>
              </a:rPr>
              <a:t>.).</a:t>
            </a:r>
          </a:p>
          <a:p>
            <a:endParaRPr lang="en-US" sz="10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After some signal, the person holding the potato is out of the game. </a:t>
            </a:r>
          </a:p>
          <a:p>
            <a:endParaRPr lang="en-US" sz="10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This is repeated until the last person, who has not been left with the “potato” after any of the rounds, wins.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latin typeface="Garamond" pitchFamily="18" charset="0"/>
              </a:rPr>
              <a:t>Hot Potato</a:t>
            </a:r>
            <a:endParaRPr lang="en-US" sz="4400" dirty="0">
              <a:solidFill>
                <a:schemeClr val="accent3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486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err="1" smtClean="0">
                <a:latin typeface="Garamond" pitchFamily="18" charset="0"/>
              </a:rPr>
              <a:t>HelmSoc</a:t>
            </a:r>
            <a:r>
              <a:rPr lang="en-US" sz="2800" dirty="0" smtClean="0">
                <a:latin typeface="Garamond" pitchFamily="18" charset="0"/>
              </a:rPr>
              <a:t>, hired Allen Press to perform certain editorial, production and bookkeeping functions, but Allen does not have any rights to the content of the journal.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Three members of the ed. board of </a:t>
            </a:r>
            <a:r>
              <a:rPr lang="en-US" sz="2800" i="1" dirty="0" smtClean="0">
                <a:latin typeface="Garamond" pitchFamily="18" charset="0"/>
              </a:rPr>
              <a:t>CP</a:t>
            </a:r>
            <a:r>
              <a:rPr lang="en-US" sz="2800" dirty="0" smtClean="0">
                <a:latin typeface="Garamond" pitchFamily="18" charset="0"/>
              </a:rPr>
              <a:t> contribute 2-3 work wks/yr to do the most expensive editorial tasks. It would not be cost-effective for </a:t>
            </a:r>
            <a:r>
              <a:rPr lang="en-US" sz="2800" dirty="0" err="1" smtClean="0">
                <a:latin typeface="Garamond" pitchFamily="18" charset="0"/>
              </a:rPr>
              <a:t>HelmSoc</a:t>
            </a:r>
            <a:r>
              <a:rPr lang="en-US" sz="2800" dirty="0" smtClean="0">
                <a:latin typeface="Garamond" pitchFamily="18" charset="0"/>
              </a:rPr>
              <a:t> to hire Allen for:</a:t>
            </a:r>
          </a:p>
          <a:p>
            <a:pPr lvl="1"/>
            <a:r>
              <a:rPr lang="en-US" sz="2600" dirty="0" smtClean="0">
                <a:latin typeface="Garamond" pitchFamily="18" charset="0"/>
              </a:rPr>
              <a:t>graphics editing</a:t>
            </a:r>
          </a:p>
          <a:p>
            <a:pPr lvl="1"/>
            <a:r>
              <a:rPr lang="en-US" sz="2600" dirty="0" smtClean="0">
                <a:latin typeface="Garamond" pitchFamily="18" charset="0"/>
              </a:rPr>
              <a:t>text editing</a:t>
            </a:r>
          </a:p>
          <a:p>
            <a:pPr lvl="1"/>
            <a:r>
              <a:rPr lang="en-US" sz="2600" dirty="0" smtClean="0">
                <a:latin typeface="Garamond" pitchFamily="18" charset="0"/>
              </a:rPr>
              <a:t>peer review administration</a:t>
            </a:r>
          </a:p>
          <a:p>
            <a:pPr lvl="1"/>
            <a:endParaRPr lang="en-US" sz="2400" dirty="0">
              <a:latin typeface="Garamon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Garamond" pitchFamily="18" charset="0"/>
              </a:rPr>
              <a:t>A Sustainable Example (Cont.)</a:t>
            </a:r>
            <a:endParaRPr lang="en-US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Garamond" pitchFamily="18" charset="0"/>
              </a:rPr>
              <a:t>Comparative Parasitology</a:t>
            </a:r>
            <a:r>
              <a:rPr lang="en-US" sz="2800" dirty="0" smtClean="0">
                <a:latin typeface="Garamond" pitchFamily="18" charset="0"/>
              </a:rPr>
              <a:t> costs $65 per year. It never gets cut during budget downturns in libraries. It is widely available and, therefore, used broadly.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Allen Press contracted with </a:t>
            </a:r>
            <a:r>
              <a:rPr lang="en-US" sz="2800" dirty="0" err="1" smtClean="0">
                <a:latin typeface="Garamond" pitchFamily="18" charset="0"/>
              </a:rPr>
              <a:t>BioOne</a:t>
            </a:r>
            <a:r>
              <a:rPr lang="en-US" sz="2800" dirty="0" smtClean="0">
                <a:latin typeface="Garamond" pitchFamily="18" charset="0"/>
              </a:rPr>
              <a:t> to receive a flat rate per article from </a:t>
            </a:r>
            <a:r>
              <a:rPr lang="en-US" sz="2800" i="1" dirty="0" smtClean="0">
                <a:latin typeface="Garamond" pitchFamily="18" charset="0"/>
              </a:rPr>
              <a:t>CP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Every time someone downloads a </a:t>
            </a:r>
            <a:r>
              <a:rPr lang="en-US" sz="2800" i="1" dirty="0" smtClean="0">
                <a:latin typeface="Garamond" pitchFamily="18" charset="0"/>
              </a:rPr>
              <a:t>CP</a:t>
            </a:r>
            <a:r>
              <a:rPr lang="en-US" sz="2800" dirty="0" smtClean="0">
                <a:latin typeface="Garamond" pitchFamily="18" charset="0"/>
              </a:rPr>
              <a:t> paper from </a:t>
            </a:r>
            <a:r>
              <a:rPr lang="en-US" sz="2800" dirty="0" err="1" smtClean="0">
                <a:latin typeface="Garamond" pitchFamily="18" charset="0"/>
              </a:rPr>
              <a:t>BioOne</a:t>
            </a:r>
            <a:r>
              <a:rPr lang="en-US" sz="2800" dirty="0" smtClean="0">
                <a:latin typeface="Garamond" pitchFamily="18" charset="0"/>
              </a:rPr>
              <a:t>, </a:t>
            </a:r>
            <a:r>
              <a:rPr lang="en-US" sz="2800" dirty="0" err="1" smtClean="0">
                <a:latin typeface="Garamond" pitchFamily="18" charset="0"/>
              </a:rPr>
              <a:t>BioOne</a:t>
            </a:r>
            <a:r>
              <a:rPr lang="en-US" sz="2800" dirty="0" smtClean="0">
                <a:latin typeface="Garamond" pitchFamily="18" charset="0"/>
              </a:rPr>
              <a:t> gives </a:t>
            </a:r>
            <a:r>
              <a:rPr lang="en-US" sz="2800" dirty="0" err="1" smtClean="0">
                <a:latin typeface="Garamond" pitchFamily="18" charset="0"/>
              </a:rPr>
              <a:t>HelmSoc</a:t>
            </a:r>
            <a:r>
              <a:rPr lang="en-US" sz="2800" dirty="0" smtClean="0">
                <a:latin typeface="Garamond" pitchFamily="18" charset="0"/>
              </a:rPr>
              <a:t> a royalty fee.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A Sustainable Example (Cont.)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    Subscribers		    </a:t>
            </a:r>
            <a:r>
              <a:rPr lang="en-US" sz="2800" dirty="0" err="1" smtClean="0">
                <a:latin typeface="Garamond" pitchFamily="18" charset="0"/>
              </a:rPr>
              <a:t>HelmSoc</a:t>
            </a: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>
              <a:buNone/>
            </a:pPr>
            <a:endParaRPr lang="en-US" sz="2400" dirty="0" smtClean="0">
              <a:latin typeface="Garamond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Libraries		</a:t>
            </a:r>
            <a:r>
              <a:rPr lang="en-US" sz="2800" dirty="0" err="1" smtClean="0">
                <a:latin typeface="Garamond" pitchFamily="18" charset="0"/>
              </a:rPr>
              <a:t>BioOne</a:t>
            </a:r>
            <a:r>
              <a:rPr lang="en-US" sz="2800" dirty="0" smtClean="0">
                <a:latin typeface="Garamond" pitchFamily="18" charset="0"/>
              </a:rPr>
              <a:t>		Allen Press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Flow of Revenue</a:t>
            </a:r>
            <a:endParaRPr lang="en-US" sz="4400" dirty="0">
              <a:latin typeface="Garamond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810000" y="2438400"/>
            <a:ext cx="27432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175366">
            <a:off x="3561483" y="3119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3308744">
            <a:off x="5856619" y="31170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244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71800" y="198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574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 pitchFamily="18" charset="0"/>
              </a:rPr>
              <a:t>This arrangement results in:</a:t>
            </a:r>
          </a:p>
          <a:p>
            <a:pPr lvl="1"/>
            <a:r>
              <a:rPr lang="en-US" sz="2400" dirty="0" err="1" smtClean="0">
                <a:latin typeface="Garamond" pitchFamily="18" charset="0"/>
              </a:rPr>
              <a:t>HelmSoc</a:t>
            </a:r>
            <a:r>
              <a:rPr lang="en-US" sz="2400" dirty="0" smtClean="0">
                <a:latin typeface="Garamond" pitchFamily="18" charset="0"/>
              </a:rPr>
              <a:t> making money on their journal due to subscriptions, low editorial costs and receipt of royalty fees from </a:t>
            </a:r>
            <a:r>
              <a:rPr lang="en-US" sz="2400" dirty="0" err="1" smtClean="0">
                <a:latin typeface="Garamond" pitchFamily="18" charset="0"/>
              </a:rPr>
              <a:t>BioOne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Allen Press making money because </a:t>
            </a:r>
            <a:r>
              <a:rPr lang="en-US" sz="2400" dirty="0" err="1" smtClean="0">
                <a:latin typeface="Garamond" pitchFamily="18" charset="0"/>
              </a:rPr>
              <a:t>HelmSoc</a:t>
            </a:r>
            <a:r>
              <a:rPr lang="en-US" sz="2400" dirty="0" smtClean="0">
                <a:latin typeface="Garamond" pitchFamily="18" charset="0"/>
              </a:rPr>
              <a:t> pays them to do the formatting and production AND because </a:t>
            </a:r>
            <a:r>
              <a:rPr lang="en-US" sz="2400" dirty="0" err="1" smtClean="0">
                <a:latin typeface="Garamond" pitchFamily="18" charset="0"/>
              </a:rPr>
              <a:t>BioOne</a:t>
            </a:r>
            <a:r>
              <a:rPr lang="en-US" sz="2400" dirty="0" smtClean="0">
                <a:latin typeface="Garamond" pitchFamily="18" charset="0"/>
              </a:rPr>
              <a:t> pays them for each article Allen Press releases to </a:t>
            </a:r>
            <a:r>
              <a:rPr lang="en-US" sz="2400" dirty="0" err="1" smtClean="0">
                <a:latin typeface="Garamond" pitchFamily="18" charset="0"/>
              </a:rPr>
              <a:t>BioOne</a:t>
            </a:r>
            <a:r>
              <a:rPr lang="en-US" sz="2400" dirty="0" smtClean="0">
                <a:latin typeface="Garamond" pitchFamily="18" charset="0"/>
              </a:rPr>
              <a:t> from </a:t>
            </a:r>
            <a:r>
              <a:rPr lang="en-US" sz="2400" i="1" dirty="0" smtClean="0">
                <a:latin typeface="Garamond" pitchFamily="18" charset="0"/>
              </a:rPr>
              <a:t>CP</a:t>
            </a:r>
            <a:r>
              <a:rPr lang="en-US" sz="2400" dirty="0" smtClean="0">
                <a:latin typeface="Garamond" pitchFamily="18" charset="0"/>
              </a:rPr>
              <a:t>.</a:t>
            </a:r>
          </a:p>
          <a:p>
            <a:pPr lvl="1"/>
            <a:r>
              <a:rPr lang="en-US" sz="2400" dirty="0" err="1" smtClean="0">
                <a:latin typeface="Garamond" pitchFamily="18" charset="0"/>
              </a:rPr>
              <a:t>BioOne</a:t>
            </a:r>
            <a:r>
              <a:rPr lang="en-US" sz="2400" dirty="0" smtClean="0">
                <a:latin typeface="Garamond" pitchFamily="18" charset="0"/>
              </a:rPr>
              <a:t> making money by getting subscriptions from libraries for access to its database.</a:t>
            </a:r>
          </a:p>
          <a:p>
            <a:pPr lvl="1"/>
            <a:endParaRPr lang="en-US" sz="2400" dirty="0" smtClean="0">
              <a:latin typeface="Garamond" pitchFamily="18" charset="0"/>
            </a:endParaRPr>
          </a:p>
          <a:p>
            <a:pPr lvl="1" algn="ctr">
              <a:buNone/>
            </a:pPr>
            <a:r>
              <a:rPr lang="en-US" sz="2400" dirty="0" smtClean="0">
                <a:latin typeface="Garamond" pitchFamily="18" charset="0"/>
              </a:rPr>
              <a:t>EACH PARTY MAKES MONEY IN THIS SCENARIO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Garamond" pitchFamily="18" charset="0"/>
              </a:rPr>
              <a:t>A Sustainable Example (Cont.)</a:t>
            </a:r>
            <a:endParaRPr 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Founded in 1998, </a:t>
            </a:r>
            <a:r>
              <a:rPr lang="en-US" sz="2800" i="1" dirty="0" smtClean="0">
                <a:latin typeface="Garamond" pitchFamily="18" charset="0"/>
              </a:rPr>
              <a:t>Library Philosophy and Practice</a:t>
            </a:r>
            <a:r>
              <a:rPr lang="en-US" sz="2800" dirty="0" smtClean="0">
                <a:latin typeface="Garamond" pitchFamily="18" charset="0"/>
              </a:rPr>
              <a:t> is an online-only journal, managed entirely by the founders, two librarians in the U.S. Members of the editorial board and others peer review the articles.</a:t>
            </a:r>
          </a:p>
          <a:p>
            <a:r>
              <a:rPr lang="en-US" sz="2800" dirty="0" smtClean="0">
                <a:latin typeface="Garamond" pitchFamily="18" charset="0"/>
              </a:rPr>
              <a:t>The cost of the journal is the pro-rated salaries of the librarians involved and nothing more.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Garamond" pitchFamily="18" charset="0"/>
              </a:rPr>
              <a:t>Library Philosophy and Practice</a:t>
            </a:r>
            <a:endParaRPr lang="en-US" i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19304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81000"/>
            <a:ext cx="8229600" cy="9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Garamond" pitchFamily="18" charset="0"/>
              </a:rPr>
              <a:t>Library Philosophy and Practice</a:t>
            </a:r>
            <a:r>
              <a:rPr lang="en-US" dirty="0" smtClean="0">
                <a:latin typeface="Garamond" pitchFamily="18" charset="0"/>
              </a:rPr>
              <a:t> (ISSN 1522-0222) is available at no charge and without a subscription. Tables of contents are listed on the homepage and articles for each issue are accessible from the tables of contents. </a:t>
            </a:r>
            <a:r>
              <a:rPr lang="en-US" i="1" dirty="0" smtClean="0">
                <a:latin typeface="Garamond" pitchFamily="18" charset="0"/>
              </a:rPr>
              <a:t>Library Philosophy and Practice</a:t>
            </a:r>
            <a:r>
              <a:rPr lang="en-US" dirty="0" smtClean="0">
                <a:latin typeface="Garamond" pitchFamily="18" charset="0"/>
              </a:rPr>
              <a:t> is indexed in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Library, Information Science &amp; Technology Abstracts (LISTA), DOAJ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Library Literature &amp; Information Science</a:t>
            </a:r>
            <a:r>
              <a:rPr lang="en-US" dirty="0" smtClean="0">
                <a:latin typeface="Garamond" pitchFamily="18" charset="0"/>
              </a:rPr>
              <a:t>, and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SCOPUS</a:t>
            </a:r>
          </a:p>
          <a:p>
            <a:r>
              <a:rPr lang="en-US" dirty="0" smtClean="0">
                <a:latin typeface="Garamond" pitchFamily="18" charset="0"/>
              </a:rPr>
              <a:t>LPP articles are available from the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University of Nebraska--Lincoln</a:t>
            </a:r>
            <a:r>
              <a:rPr lang="en-US" dirty="0" smtClean="0">
                <a:latin typeface="Garamond" pitchFamily="18" charset="0"/>
              </a:rPr>
              <a:t>, the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University of Idaho</a:t>
            </a:r>
            <a:r>
              <a:rPr lang="en-US" dirty="0" smtClean="0">
                <a:latin typeface="Garamond" pitchFamily="18" charset="0"/>
              </a:rPr>
              <a:t>, and the University of Nebraska--Lincoln Libraries'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Digital Commons</a:t>
            </a:r>
            <a:r>
              <a:rPr lang="en-US" dirty="0" smtClean="0">
                <a:latin typeface="Garamond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Garamond" pitchFamily="18" charset="0"/>
              </a:rPr>
              <a:t>SPARC, Scholarly Publishing and Academic Resources Coalition. They are “working to correct imbalances in the scholarly publishing system … [through] educating, advocating policy change and incubating sustainable publishing endeavors.”</a:t>
            </a:r>
          </a:p>
          <a:p>
            <a:r>
              <a:rPr lang="en-US" sz="2200" dirty="0" smtClean="0">
                <a:latin typeface="Garamond" pitchFamily="18" charset="0"/>
              </a:rPr>
              <a:t>Creative Commons licensing</a:t>
            </a:r>
          </a:p>
          <a:p>
            <a:r>
              <a:rPr lang="en-US" sz="2200" dirty="0" smtClean="0">
                <a:latin typeface="Garamond" pitchFamily="18" charset="0"/>
              </a:rPr>
              <a:t>Author addenda to publishing contracts</a:t>
            </a:r>
          </a:p>
          <a:p>
            <a:r>
              <a:rPr lang="en-US" sz="2200" dirty="0" smtClean="0">
                <a:latin typeface="Garamond" pitchFamily="18" charset="0"/>
              </a:rPr>
              <a:t>Public Knowledge Project</a:t>
            </a:r>
          </a:p>
          <a:p>
            <a:r>
              <a:rPr lang="en-US" sz="2200" dirty="0" smtClean="0">
                <a:latin typeface="Garamond" pitchFamily="18" charset="0"/>
              </a:rPr>
              <a:t>Canadian Centre for Studies in Publishing Press (Simon Fraser Univ.)</a:t>
            </a:r>
          </a:p>
          <a:p>
            <a:r>
              <a:rPr lang="en-US" sz="2200" dirty="0" smtClean="0">
                <a:latin typeface="Garamond" pitchFamily="18" charset="0"/>
              </a:rPr>
              <a:t>Project Gutenberg</a:t>
            </a:r>
          </a:p>
          <a:p>
            <a:r>
              <a:rPr lang="en-US" sz="2200" dirty="0" smtClean="0">
                <a:latin typeface="Garamond" pitchFamily="18" charset="0"/>
              </a:rPr>
              <a:t>Newfound Press (University of Tennessee, Knoxville)</a:t>
            </a:r>
          </a:p>
          <a:p>
            <a:r>
              <a:rPr lang="en-US" sz="2200" dirty="0" smtClean="0">
                <a:latin typeface="Garamond" pitchFamily="18" charset="0"/>
              </a:rPr>
              <a:t>Cambridge University Press and Cambridge University Library</a:t>
            </a:r>
          </a:p>
          <a:p>
            <a:r>
              <a:rPr lang="en-US" sz="2200" dirty="0" err="1" smtClean="0">
                <a:latin typeface="Garamond" pitchFamily="18" charset="0"/>
              </a:rPr>
              <a:t>OAIster</a:t>
            </a:r>
            <a:r>
              <a:rPr lang="en-US" sz="2200" dirty="0" smtClean="0">
                <a:latin typeface="Garamond" pitchFamily="18" charset="0"/>
              </a:rPr>
              <a:t>, the union catalog of digital resources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Change Is Afoot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Garamond" pitchFamily="18" charset="0"/>
              </a:rPr>
              <a:t>With 1.5 FTE faculty, the University of Nebraska-Lincoln Digital Commons; </a:t>
            </a:r>
            <a:r>
              <a:rPr lang="en-US" sz="2800" dirty="0" err="1" smtClean="0">
                <a:latin typeface="Garamond" pitchFamily="18" charset="0"/>
              </a:rPr>
              <a:t>BEPress</a:t>
            </a:r>
            <a:r>
              <a:rPr lang="en-US" sz="2800" dirty="0" smtClean="0">
                <a:latin typeface="Garamond" pitchFamily="18" charset="0"/>
              </a:rPr>
              <a:t> platform</a:t>
            </a: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	Over 36,000 articles, theses, dissertations and books Over 3 million full-text downloads since 2005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Paul </a:t>
            </a:r>
            <a:r>
              <a:rPr lang="en-US" sz="2800" dirty="0" err="1" smtClean="0">
                <a:latin typeface="Garamond" pitchFamily="18" charset="0"/>
              </a:rPr>
              <a:t>Royster</a:t>
            </a:r>
            <a:r>
              <a:rPr lang="en-US" sz="2800" dirty="0" smtClean="0">
                <a:latin typeface="Garamond" pitchFamily="18" charset="0"/>
              </a:rPr>
              <a:t>, Scholarly Communications </a:t>
            </a: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	Coordinator; Sue Ann Gardner, Scholarly </a:t>
            </a:r>
          </a:p>
          <a:p>
            <a:pPr>
              <a:buNone/>
            </a:pPr>
            <a:r>
              <a:rPr lang="en-US" sz="2800" dirty="0" smtClean="0">
                <a:latin typeface="Garamond" pitchFamily="18" charset="0"/>
              </a:rPr>
              <a:t>	Communications Librarian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http://digitalcommons.unl.edu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 smtClean="0">
                <a:latin typeface="Garamond" pitchFamily="18" charset="0"/>
              </a:rPr>
              <a:t>Digital Commons at UNL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352800"/>
            <a:ext cx="11009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00400" cy="41910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Garamond" pitchFamily="18" charset="0"/>
              </a:rPr>
              <a:t>Publishers</a:t>
            </a:r>
          </a:p>
          <a:p>
            <a:endParaRPr lang="en-US" sz="3400" dirty="0" smtClean="0">
              <a:latin typeface="Garamond" pitchFamily="18" charset="0"/>
            </a:endParaRPr>
          </a:p>
          <a:p>
            <a:r>
              <a:rPr lang="en-US" sz="3400" dirty="0" smtClean="0">
                <a:latin typeface="Garamond" pitchFamily="18" charset="0"/>
              </a:rPr>
              <a:t>Authors</a:t>
            </a:r>
          </a:p>
          <a:p>
            <a:endParaRPr lang="en-US" sz="3400" dirty="0" smtClean="0">
              <a:latin typeface="Garamond" pitchFamily="18" charset="0"/>
            </a:endParaRPr>
          </a:p>
          <a:p>
            <a:r>
              <a:rPr lang="en-US" sz="3400" dirty="0" smtClean="0">
                <a:latin typeface="Garamond" pitchFamily="18" charset="0"/>
              </a:rPr>
              <a:t>Institutions/</a:t>
            </a:r>
          </a:p>
          <a:p>
            <a:pPr>
              <a:buNone/>
            </a:pPr>
            <a:r>
              <a:rPr lang="en-US" sz="3400" dirty="0" smtClean="0">
                <a:latin typeface="Garamond" pitchFamily="18" charset="0"/>
              </a:rPr>
              <a:t>	Governments</a:t>
            </a:r>
          </a:p>
          <a:p>
            <a:endParaRPr lang="en-US" sz="3400" dirty="0" smtClean="0">
              <a:latin typeface="Garamond" pitchFamily="18" charset="0"/>
            </a:endParaRPr>
          </a:p>
          <a:p>
            <a:r>
              <a:rPr lang="en-US" sz="3400" dirty="0" smtClean="0">
                <a:latin typeface="Garamond" pitchFamily="18" charset="0"/>
              </a:rPr>
              <a:t>Readers</a:t>
            </a:r>
          </a:p>
          <a:p>
            <a:pPr>
              <a:buNone/>
            </a:pPr>
            <a:endParaRPr lang="en-US" sz="3400" dirty="0" smtClean="0">
              <a:latin typeface="Garamond" pitchFamily="18" charset="0"/>
            </a:endParaRPr>
          </a:p>
          <a:p>
            <a:pPr>
              <a:buNone/>
            </a:pPr>
            <a:endParaRPr lang="en-US" sz="3400" dirty="0" smtClean="0">
              <a:latin typeface="Garamond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33800" y="5181600"/>
            <a:ext cx="4038600" cy="22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00" dirty="0" smtClean="0">
                <a:latin typeface="Garamond" pitchFamily="18" charset="0"/>
              </a:rPr>
              <a:t>image from www.eslpod.com</a:t>
            </a:r>
            <a:endParaRPr lang="en-US" sz="900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Who Will Pay for </a:t>
            </a:r>
            <a:r>
              <a:rPr lang="en-US" sz="4400" dirty="0" smtClean="0">
                <a:solidFill>
                  <a:schemeClr val="accent3"/>
                </a:solidFill>
                <a:latin typeface="Garamond" pitchFamily="18" charset="0"/>
              </a:rPr>
              <a:t>Open Access</a:t>
            </a:r>
            <a:r>
              <a:rPr lang="en-US" sz="4400" dirty="0" smtClean="0">
                <a:latin typeface="Garamond" pitchFamily="18" charset="0"/>
              </a:rPr>
              <a:t>?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752600"/>
            <a:ext cx="4610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latin typeface="Garamond" pitchFamily="18" charset="0"/>
              </a:rPr>
              <a:t>I will refer to scholarly works only, those that are created by academics, whose intent is not to be monetarily compensated for their writing.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3400" dirty="0" smtClean="0">
              <a:latin typeface="Garamond" pitchFamily="18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Scope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52800"/>
            <a:ext cx="2952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38600" y="5943600"/>
            <a:ext cx="14927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Garamond" pitchFamily="18" charset="0"/>
              </a:rPr>
              <a:t>image from www.lib.pdx.edu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2800" dirty="0" smtClean="0">
              <a:latin typeface="Garamond" pitchFamily="18" charset="0"/>
            </a:endParaRPr>
          </a:p>
          <a:p>
            <a:endParaRPr lang="en-US" sz="10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Central and essential to research is unimpeded communication between researchers, often through publication in journals, proceedings and books.</a:t>
            </a:r>
          </a:p>
          <a:p>
            <a:endParaRPr lang="en-US" sz="10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Researchers also need to communicate with students as well as readers who are not within the academy. The public at large has an ongoing need for information.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Scholarly Communication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274589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2971800"/>
            <a:ext cx="1830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Garamond" pitchFamily="18" charset="0"/>
              </a:rPr>
              <a:t>image from www.sciencelearn.org.nz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Garamond" pitchFamily="18" charset="0"/>
              </a:rPr>
              <a:t>Groups such as the U.S.-based </a:t>
            </a:r>
            <a:r>
              <a:rPr lang="en-US" sz="2800" i="1" dirty="0" smtClean="0">
                <a:latin typeface="Garamond" pitchFamily="18" charset="0"/>
              </a:rPr>
              <a:t>Alliance for Taxpayer Access</a:t>
            </a:r>
            <a:r>
              <a:rPr lang="en-US" sz="2800" dirty="0" smtClean="0">
                <a:latin typeface="Garamond" pitchFamily="18" charset="0"/>
              </a:rPr>
              <a:t> aim “to ensure that the published results of research funded with public dollars are made available to the … public, for free, online, as soon as possible.”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John </a:t>
            </a:r>
            <a:r>
              <a:rPr lang="en-US" sz="2800" dirty="0" err="1" smtClean="0">
                <a:latin typeface="Garamond" pitchFamily="18" charset="0"/>
              </a:rPr>
              <a:t>Willinsky</a:t>
            </a:r>
            <a:r>
              <a:rPr lang="en-US" sz="2800" dirty="0" smtClean="0">
                <a:latin typeface="Garamond" pitchFamily="18" charset="0"/>
              </a:rPr>
              <a:t>, Rick Johnson, and others, have pointed out that universities have a moral duty to make the results of research freely available to the public in light of tax payer contribution to the work.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The Public’s Right to Know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aramond" pitchFamily="18" charset="0"/>
              </a:rPr>
              <a:t>Discussion in the popular press about free access to content via the Web. This is a false concept.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The question should be: for whom does open access cost, and for whom is it free?</a:t>
            </a:r>
          </a:p>
          <a:p>
            <a:endParaRPr lang="en-US" sz="2800" dirty="0" smtClean="0">
              <a:latin typeface="Garamond" pitchFamily="18" charset="0"/>
            </a:endParaRPr>
          </a:p>
          <a:p>
            <a:r>
              <a:rPr lang="en-US" sz="2800" dirty="0" smtClean="0">
                <a:latin typeface="Garamond" pitchFamily="18" charset="0"/>
              </a:rPr>
              <a:t>Next question: is the answer to the above as it should be?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>
                <a:latin typeface="Garamond" pitchFamily="18" charset="0"/>
              </a:rPr>
              <a:t>Freeconomics</a:t>
            </a:r>
            <a:endParaRPr lang="en-US" sz="4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Authors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Publishers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Aggregators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Libraries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Create content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Systematically format and disseminate peer-reviewed content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Aggregate content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Garamond" pitchFamily="18" charset="0"/>
                        </a:rPr>
                        <a:t>Make content accessible to readers</a:t>
                      </a:r>
                      <a:endParaRPr lang="en-US" sz="24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800" dirty="0" smtClean="0">
                <a:latin typeface="Garamond" pitchFamily="18" charset="0"/>
              </a:rPr>
              <a:t>Scholarly Communication Participants</a:t>
            </a:r>
            <a:endParaRPr lang="en-US" sz="3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Garamond" pitchFamily="18" charset="0"/>
              </a:rPr>
              <a:t>Professor (salaried)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Does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research</a:t>
            </a:r>
          </a:p>
          <a:p>
            <a:pPr lvl="1"/>
            <a:r>
              <a:rPr lang="en-US" sz="2800" dirty="0" smtClean="0">
                <a:latin typeface="Garamond" pitchFamily="18" charset="0"/>
              </a:rPr>
              <a:t>Writes a </a:t>
            </a:r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paper</a:t>
            </a:r>
          </a:p>
          <a:p>
            <a:pPr lvl="1"/>
            <a:r>
              <a:rPr lang="en-US" sz="2800" dirty="0" smtClean="0">
                <a:solidFill>
                  <a:schemeClr val="accent2"/>
                </a:solidFill>
                <a:latin typeface="Garamond" pitchFamily="18" charset="0"/>
              </a:rPr>
              <a:t>Sends the article</a:t>
            </a:r>
            <a:r>
              <a:rPr lang="en-US" sz="2800" dirty="0" smtClean="0">
                <a:latin typeface="Garamond" pitchFamily="18" charset="0"/>
              </a:rPr>
              <a:t> to a journal (perhaps </a:t>
            </a:r>
          </a:p>
          <a:p>
            <a:pPr lvl="1">
              <a:buNone/>
            </a:pPr>
            <a:r>
              <a:rPr lang="en-US" sz="2800" dirty="0" smtClean="0">
                <a:latin typeface="Garamond" pitchFamily="18" charset="0"/>
              </a:rPr>
              <a:t>	paying page charges)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latin typeface="Garamond" pitchFamily="18" charset="0"/>
              </a:rPr>
              <a:t>Publisher</a:t>
            </a:r>
          </a:p>
          <a:p>
            <a:pPr lvl="1"/>
            <a:r>
              <a:rPr lang="en-US" sz="2600" dirty="0" smtClean="0">
                <a:solidFill>
                  <a:schemeClr val="accent2"/>
                </a:solidFill>
                <a:latin typeface="Garamond" pitchFamily="18" charset="0"/>
              </a:rPr>
              <a:t>Adds value</a:t>
            </a:r>
            <a:r>
              <a:rPr lang="en-US" sz="2600" dirty="0" smtClean="0">
                <a:latin typeface="Garamond" pitchFamily="18" charset="0"/>
              </a:rPr>
              <a:t> to the article (copyediting, formatting, arranging for peer review, producing, etc.)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latin typeface="Garamond" pitchFamily="18" charset="0"/>
              </a:rPr>
              <a:t>Charges</a:t>
            </a:r>
            <a:r>
              <a:rPr lang="en-US" sz="2600" dirty="0" smtClean="0">
                <a:latin typeface="Garamond" pitchFamily="18" charset="0"/>
              </a:rPr>
              <a:t> libraries to obtain the re-worked content</a:t>
            </a:r>
          </a:p>
          <a:p>
            <a:pPr lvl="1"/>
            <a:r>
              <a:rPr lang="en-US" sz="2600" dirty="0" smtClean="0">
                <a:solidFill>
                  <a:schemeClr val="accent2"/>
                </a:solidFill>
                <a:latin typeface="Garamond" pitchFamily="18" charset="0"/>
              </a:rPr>
              <a:t>Limits</a:t>
            </a:r>
            <a:r>
              <a:rPr lang="en-US" sz="2600" dirty="0" smtClean="0">
                <a:latin typeface="Garamond" pitchFamily="18" charset="0"/>
              </a:rPr>
              <a:t> how the author may use the work from then 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Garamond" pitchFamily="18" charset="0"/>
              </a:rPr>
              <a:t>In a Nutshell …</a:t>
            </a:r>
            <a:endParaRPr lang="en-US" sz="4400" dirty="0"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685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5943600"/>
            <a:ext cx="16674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900" dirty="0" smtClean="0">
                <a:latin typeface="Garamond" pitchFamily="18" charset="0"/>
              </a:rPr>
              <a:t>image from etc.usf.edu</a:t>
            </a:r>
            <a:endParaRPr lang="en-US" sz="9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744</TotalTime>
  <Words>1261</Words>
  <Application>Microsoft Office PowerPoint</Application>
  <PresentationFormat>On-screen Show (4:3)</PresentationFormat>
  <Paragraphs>220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Hot Potato: Who Will End Up Paying for Open Access?</vt:lpstr>
      <vt:lpstr>Hot Potato</vt:lpstr>
      <vt:lpstr>Who Will Pay for Open Access?</vt:lpstr>
      <vt:lpstr>Scope</vt:lpstr>
      <vt:lpstr>Scholarly Communication</vt:lpstr>
      <vt:lpstr>The Public’s Right to Know</vt:lpstr>
      <vt:lpstr>Freeconomics</vt:lpstr>
      <vt:lpstr>Scholarly Communication Participants</vt:lpstr>
      <vt:lpstr>In a Nutshell …</vt:lpstr>
      <vt:lpstr>Tangible and Intangible Compensation</vt:lpstr>
      <vt:lpstr>Publishers, Revenue</vt:lpstr>
      <vt:lpstr>Green vs. Gold</vt:lpstr>
      <vt:lpstr>Open Access: What Is It?</vt:lpstr>
      <vt:lpstr>Green vs. Gold: It’s Not Just About Content</vt:lpstr>
      <vt:lpstr>Publishers’ Versions</vt:lpstr>
      <vt:lpstr>Citations</vt:lpstr>
      <vt:lpstr>Citations: Author’s Version vs.  Publisher’s Version</vt:lpstr>
      <vt:lpstr>Needs of Authors, Needs of Publishers</vt:lpstr>
      <vt:lpstr>A Sustainable Example</vt:lpstr>
      <vt:lpstr>A Sustainable Example (Cont.)</vt:lpstr>
      <vt:lpstr>A Sustainable Example (Cont.)</vt:lpstr>
      <vt:lpstr>Flow of Revenue</vt:lpstr>
      <vt:lpstr>A Sustainable Example (Cont.)</vt:lpstr>
      <vt:lpstr>Library Philosophy and Practice</vt:lpstr>
      <vt:lpstr> </vt:lpstr>
      <vt:lpstr>Change Is Afoot</vt:lpstr>
      <vt:lpstr>Digital Commons at UNL</vt:lpstr>
    </vt:vector>
  </TitlesOfParts>
  <Company>University of Nebraska-Lincoln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Potato: Who Will End Up Paying for Open Access?</dc:title>
  <dc:creator>sgardner2</dc:creator>
  <cp:lastModifiedBy>sgardner2</cp:lastModifiedBy>
  <cp:revision>85</cp:revision>
  <dcterms:created xsi:type="dcterms:W3CDTF">2009-09-21T16:34:59Z</dcterms:created>
  <dcterms:modified xsi:type="dcterms:W3CDTF">2009-10-30T16:24:17Z</dcterms:modified>
</cp:coreProperties>
</file>